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68" r:id="rId12"/>
    <p:sldId id="275" r:id="rId13"/>
  </p:sldIdLst>
  <p:sldSz cx="12192000" cy="6858000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Montserrat ExtraBold" panose="00000900000000000000" pitchFamily="2" charset="77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orDWwc5K1JgMJ9uj3fywmhE9A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8"/>
    <p:restoredTop sz="94705"/>
  </p:normalViewPr>
  <p:slideViewPr>
    <p:cSldViewPr snapToGrid="0">
      <p:cViewPr>
        <p:scale>
          <a:sx n="72" d="100"/>
          <a:sy n="72" d="100"/>
        </p:scale>
        <p:origin x="1256" y="9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B4490D40-4FA1-2450-60DB-11C6DEE8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4f3d40bc1_1_213:notes">
            <a:extLst>
              <a:ext uri="{FF2B5EF4-FFF2-40B4-BE49-F238E27FC236}">
                <a16:creationId xmlns:a16="http://schemas.microsoft.com/office/drawing/2014/main" id="{C1D9BD57-119A-2AE0-378B-1BF45C3B92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d4f3d40bc1_1_213:notes">
            <a:extLst>
              <a:ext uri="{FF2B5EF4-FFF2-40B4-BE49-F238E27FC236}">
                <a16:creationId xmlns:a16="http://schemas.microsoft.com/office/drawing/2014/main" id="{10077304-791B-EA2E-A0F2-D5CB26679C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0986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4f3d40bc1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4f3d40bc1_1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/>
              <a:t>Moderation:</a:t>
            </a:r>
            <a:endParaRPr sz="1100" b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/>
              <a:t>Max 30–45 seconds per speaker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 b="1"/>
              <a:t>Push:</a:t>
            </a:r>
            <a:endParaRPr sz="1100" b="1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/>
              <a:t>“Is this mainly a question of political will?”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d4f3d40bc1_1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29992b0d1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Add: what do we talk about when we talk about homelessness? Definitions? </a:t>
            </a:r>
            <a:endParaRPr/>
          </a:p>
        </p:txBody>
      </p:sp>
      <p:sp>
        <p:nvSpPr>
          <p:cNvPr id="76" name="Google Shape;76;g3929992b0d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6ff4c5016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356ff4c501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6ff4c5016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356ff4c501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6ff4c5016_1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356ff4c5016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6ff4c5016_1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356ff4c5016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95bee28022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95bee28022_1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395bee28022_1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6ff4c5016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356ff4c501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4f3d40bc1_1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d4f3d40bc1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d1c06f489e_0_39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3d1c06f489e_0_39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g3d1c06f489e_0_39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d1c06f489e_0_39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9" name="Google Shape;19;g3d1c06f489e_0_39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0" name="Google Shape;20;g3d1c06f489e_0_3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88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d1c06f489e_0_40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d1c06f489e_0_40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3d1c06f489e_0_40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3d1c06f489e_0_40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d1c06f489e_0_40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d1c06f489e_0_40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d1c06f489e_0_41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3d1c06f489e_0_41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3d1c06f489e_0_4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d1c06f489e_0_41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3d1c06f489e_0_4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d1c06f489e_0_41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3d1c06f489e_0_41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3d1c06f489e_0_41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3d1c06f489e_0_41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3d1c06f489e_0_4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d1c06f489e_0_42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3d1c06f489e_0_4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d1c06f489e_0_42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3d1c06f489e_0_42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3d1c06f489e_0_4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d1c06f489e_0_4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d1c06f489e_0_38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d1c06f489e_0_38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d1c06f489e_0_38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hyperlink" Target="https://hjemloesninger.d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s://www.linkedin.com/in/louise-marie-pedersen-ba608b57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hyperlink" Target="https://www.linkedin.com/in/marcus-knutag%C3%A5rd-b652915b/overlay/about-this-profile/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600" b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3600" b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1797400" y="1473875"/>
            <a:ext cx="80193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Real-time data and affordable housing: what will it take to end homelessness? A nordic and EU perspective</a:t>
            </a:r>
            <a:endParaRPr sz="36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1354E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27432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 2026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32B03615-F48B-695A-0F3B-1A28EA0C7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4f3d40bc1_1_213">
            <a:extLst>
              <a:ext uri="{FF2B5EF4-FFF2-40B4-BE49-F238E27FC236}">
                <a16:creationId xmlns:a16="http://schemas.microsoft.com/office/drawing/2014/main" id="{DB12FB9B-26A2-C0ED-F94D-AD670B8DB768}"/>
              </a:ext>
            </a:extLst>
          </p:cNvPr>
          <p:cNvSpPr txBox="1"/>
          <p:nvPr/>
        </p:nvSpPr>
        <p:spPr>
          <a:xfrm>
            <a:off x="500743" y="1356867"/>
            <a:ext cx="10929257" cy="467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2" indent="-285750">
              <a:buSzPts val="1400"/>
              <a:buFont typeface="Arial" panose="020B0604020202020204" pitchFamily="34" charset="0"/>
              <a:buChar char="•"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d4f3d40bc1_1_213">
            <a:extLst>
              <a:ext uri="{FF2B5EF4-FFF2-40B4-BE49-F238E27FC236}">
                <a16:creationId xmlns:a16="http://schemas.microsoft.com/office/drawing/2014/main" id="{8C0323D3-A8A5-6C47-64E2-4AB19F187F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06274"/>
            <a:ext cx="11538857" cy="665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354E"/>
              </a:buClr>
              <a:buSzPts val="3600"/>
            </a:pPr>
            <a:r>
              <a:rPr lang="en-GB" sz="3000" b="1" u="sng" dirty="0">
                <a:latin typeface="Montserrat"/>
                <a:ea typeface="Montserrat"/>
                <a:cs typeface="Montserrat"/>
                <a:sym typeface="Montserrat"/>
              </a:rPr>
              <a:t>EU perspective (2)</a:t>
            </a: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  <a:t>EU </a:t>
            </a: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- Make </a:t>
            </a:r>
            <a:r>
              <a:rPr lang="en-GB" sz="20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progress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toward ending homelessness (by 2030) &amp; </a:t>
            </a:r>
            <a:r>
              <a:rPr lang="en-GB" sz="20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solving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it (by 2050)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Monitoring &amp; data collection is key </a:t>
            </a:r>
            <a:b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Workstream of EPOCH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-  Power of comparison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What exist?</a:t>
            </a:r>
            <a:b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b="1" dirty="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GB" sz="20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Life time 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experience of homelessness (Eurostat)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       2023 : EU 5% - Nordic (10%) 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Irrelevant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…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GB" sz="2000" dirty="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Point in time 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: population census 2021 (Eurostat)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       SE, &amp; NO:0 / FI: 65.000 / DK: 6700/ ICE: 2800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Inaccurate…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- Point in time : on basis of existing data in MS &amp; extrapolation (FEANTSA)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        1.3 million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    Incomplete…</a:t>
            </a:r>
            <a:br>
              <a:rPr lang="en-GB" sz="2000" dirty="0">
                <a:solidFill>
                  <a:schemeClr val="accent4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Need to fill the gap</a:t>
            </a:r>
            <a:br>
              <a:rPr lang="en-GB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GB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Real-time data… ?!	</a:t>
            </a: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endParaRPr dirty="0"/>
          </a:p>
        </p:txBody>
      </p:sp>
      <p:pic>
        <p:nvPicPr>
          <p:cNvPr id="144" name="Google Shape;144;g3d4f3d40bc1_1_213">
            <a:extLst>
              <a:ext uri="{FF2B5EF4-FFF2-40B4-BE49-F238E27FC236}">
                <a16:creationId xmlns:a16="http://schemas.microsoft.com/office/drawing/2014/main" id="{76C11BC9-3E32-037F-4E60-9CC27EDBE5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0375" y="206275"/>
            <a:ext cx="1226573" cy="809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62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4f3d40bc1_1_10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Panel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g3d4f3d40bc1_1_102"/>
          <p:cNvSpPr/>
          <p:nvPr/>
        </p:nvSpPr>
        <p:spPr>
          <a:xfrm>
            <a:off x="9420075" y="1597225"/>
            <a:ext cx="1914900" cy="3833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d4f3d40bc1_1_102"/>
          <p:cNvSpPr/>
          <p:nvPr/>
        </p:nvSpPr>
        <p:spPr>
          <a:xfrm>
            <a:off x="7171000" y="1597225"/>
            <a:ext cx="2068200" cy="3833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d4f3d40bc1_1_102"/>
          <p:cNvSpPr/>
          <p:nvPr/>
        </p:nvSpPr>
        <p:spPr>
          <a:xfrm>
            <a:off x="5211175" y="1597225"/>
            <a:ext cx="1709400" cy="3833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d4f3d40bc1_1_102"/>
          <p:cNvSpPr/>
          <p:nvPr/>
        </p:nvSpPr>
        <p:spPr>
          <a:xfrm>
            <a:off x="2892550" y="1597225"/>
            <a:ext cx="2068200" cy="3783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d4f3d40bc1_1_102"/>
          <p:cNvSpPr/>
          <p:nvPr/>
        </p:nvSpPr>
        <p:spPr>
          <a:xfrm>
            <a:off x="549050" y="1597225"/>
            <a:ext cx="2068200" cy="3783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3d4f3d40bc1_1_102" title="Kamppila_Vilja[100].jpg"/>
          <p:cNvPicPr preferRelativeResize="0"/>
          <p:nvPr/>
        </p:nvPicPr>
        <p:blipFill rotWithShape="1">
          <a:blip r:embed="rId3">
            <a:alphaModFix/>
          </a:blip>
          <a:srcRect l="10755" r="12037" b="35613"/>
          <a:stretch/>
        </p:blipFill>
        <p:spPr>
          <a:xfrm>
            <a:off x="7267175" y="1668713"/>
            <a:ext cx="1787750" cy="19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d4f3d40bc1_1_102"/>
          <p:cNvSpPr txBox="1"/>
          <p:nvPr/>
        </p:nvSpPr>
        <p:spPr>
          <a:xfrm>
            <a:off x="9522225" y="3736625"/>
            <a:ext cx="1709400" cy="152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Marcus Knutagård</a:t>
            </a:r>
            <a:endParaRPr sz="12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Head of Department and professor at the Department of Urban Studies, Malmö University</a:t>
            </a:r>
            <a:endParaRPr sz="1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g3d4f3d40bc1_1_102"/>
          <p:cNvSpPr txBox="1"/>
          <p:nvPr/>
        </p:nvSpPr>
        <p:spPr>
          <a:xfrm>
            <a:off x="5363425" y="3788825"/>
            <a:ext cx="1412100" cy="152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Hermund Urstad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Senior Advis</a:t>
            </a:r>
            <a:r>
              <a:rPr lang="en-GB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 Husbanken Department for Research and Analysis</a:t>
            </a: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g3d4f3d40bc1_1_102"/>
          <p:cNvSpPr txBox="1"/>
          <p:nvPr/>
        </p:nvSpPr>
        <p:spPr>
          <a:xfrm>
            <a:off x="7303300" y="3788825"/>
            <a:ext cx="1803600" cy="14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Vilja Kampila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Senior Specialist</a:t>
            </a: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Centre for State-Subsidised Housing Construction, Ministry of the Environment</a:t>
            </a: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3d4f3d40bc1_1_102"/>
          <p:cNvSpPr txBox="1"/>
          <p:nvPr/>
        </p:nvSpPr>
        <p:spPr>
          <a:xfrm>
            <a:off x="3024850" y="3736625"/>
            <a:ext cx="1803600" cy="152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Soffía Hjördís Ólafsdóttir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Head of Department for People in homelessness with Extensive and Complex Service Needs - City of Reykjavik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g3d4f3d40bc1_1_102"/>
          <p:cNvSpPr txBox="1"/>
          <p:nvPr/>
        </p:nvSpPr>
        <p:spPr>
          <a:xfrm>
            <a:off x="9420075" y="48863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g3d4f3d40bc1_1_102"/>
          <p:cNvPicPr preferRelativeResize="0"/>
          <p:nvPr/>
        </p:nvPicPr>
        <p:blipFill rotWithShape="1">
          <a:blip r:embed="rId5">
            <a:alphaModFix/>
          </a:blip>
          <a:srcRect l="16616" r="16166"/>
          <a:stretch/>
        </p:blipFill>
        <p:spPr>
          <a:xfrm>
            <a:off x="2994225" y="1715788"/>
            <a:ext cx="1803475" cy="191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d4f3d40bc1_1_1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69684" y="1673889"/>
            <a:ext cx="441379" cy="2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d4f3d40bc1_1_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0228" y="1706826"/>
            <a:ext cx="442800" cy="27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d4f3d40bc1_1_102"/>
          <p:cNvPicPr preferRelativeResize="0"/>
          <p:nvPr/>
        </p:nvPicPr>
        <p:blipFill rotWithShape="1">
          <a:blip r:embed="rId8">
            <a:alphaModFix/>
          </a:blip>
          <a:srcRect r="13978"/>
          <a:stretch/>
        </p:blipFill>
        <p:spPr>
          <a:xfrm>
            <a:off x="9522225" y="1704113"/>
            <a:ext cx="1649076" cy="191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3d4f3d40bc1_1_10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2745" y="1700175"/>
            <a:ext cx="442800" cy="28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d4f3d40bc1_1_102"/>
          <p:cNvPicPr preferRelativeResize="0"/>
          <p:nvPr/>
        </p:nvPicPr>
        <p:blipFill rotWithShape="1">
          <a:blip r:embed="rId10">
            <a:alphaModFix/>
          </a:blip>
          <a:srcRect l="18357" r="18388"/>
          <a:stretch/>
        </p:blipFill>
        <p:spPr>
          <a:xfrm>
            <a:off x="681350" y="1742227"/>
            <a:ext cx="1803600" cy="19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d4f3d40bc1_1_102"/>
          <p:cNvSpPr txBox="1"/>
          <p:nvPr/>
        </p:nvSpPr>
        <p:spPr>
          <a:xfrm>
            <a:off x="681375" y="3788825"/>
            <a:ext cx="1803600" cy="14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ouise Marie Pedersen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Founder &amp; Director - </a:t>
            </a:r>
            <a:r>
              <a:rPr lang="en-GB" sz="1000" b="0" i="0" u="none" strike="noStrike" cap="non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Hjemløsninger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g3d4f3d40bc1_1_10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1350" y="1742225"/>
            <a:ext cx="441375" cy="2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d4f3d40bc1_1_102"/>
          <p:cNvPicPr preferRelativeResize="0"/>
          <p:nvPr/>
        </p:nvPicPr>
        <p:blipFill rotWithShape="1">
          <a:blip r:embed="rId14">
            <a:alphaModFix/>
          </a:blip>
          <a:srcRect r="13427" b="10547"/>
          <a:stretch/>
        </p:blipFill>
        <p:spPr>
          <a:xfrm>
            <a:off x="5363438" y="1706837"/>
            <a:ext cx="1411990" cy="19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d4f3d40bc1_1_10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363425" y="1697963"/>
            <a:ext cx="442800" cy="29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F4E92-8A37-EA7A-A205-638B6FA6E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11" y="1755018"/>
            <a:ext cx="11360700" cy="2878144"/>
          </a:xfrm>
        </p:spPr>
        <p:txBody>
          <a:bodyPr>
            <a:normAutofit/>
          </a:bodyPr>
          <a:lstStyle/>
          <a:p>
            <a:r>
              <a:rPr lang="sv-SE" sz="3100" dirty="0">
                <a:solidFill>
                  <a:srgbClr val="92D050"/>
                </a:solidFill>
                <a:latin typeface="Helvetica" pitchFamily="2" charset="0"/>
              </a:rPr>
              <a:t>THE NORDIC HOMELESSNESS COLLABORATION SERIES </a:t>
            </a:r>
            <a:br>
              <a:rPr lang="sv-SE" dirty="0">
                <a:solidFill>
                  <a:srgbClr val="92D050"/>
                </a:solidFill>
                <a:latin typeface="Helvetica" pitchFamily="2" charset="0"/>
              </a:rPr>
            </a:br>
            <a:endParaRPr lang="sv-SE" dirty="0">
              <a:solidFill>
                <a:srgbClr val="92D050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23B1A58-8827-B9AA-0E1D-B7F78A211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402" y="3600450"/>
            <a:ext cx="9619446" cy="2562683"/>
          </a:xfrm>
        </p:spPr>
        <p:txBody>
          <a:bodyPr>
            <a:normAutofit fontScale="55000" lnSpcReduction="20000"/>
          </a:bodyPr>
          <a:lstStyle/>
          <a:p>
            <a:r>
              <a:rPr lang="en-GB" sz="4500" noProof="1">
                <a:latin typeface="+mn-lt"/>
              </a:rPr>
              <a:t>Learning journey for Nordic professionals working with Housing First and homelessness. This three-part series brings together a small group of practitioners from across the Nordic countries to deepen expertise, exchange practices, and build lasting collaboration. Through in-person meetings, discussions, and site visits, participants will explore key themes in homelessness work and learn from real-life examples across the region. </a:t>
            </a:r>
          </a:p>
          <a:p>
            <a:endParaRPr lang="sv-SE" dirty="0"/>
          </a:p>
        </p:txBody>
      </p:sp>
      <p:pic>
        <p:nvPicPr>
          <p:cNvPr id="6" name="Google Shape;109;g356ff4c5016_1_88">
            <a:extLst>
              <a:ext uri="{FF2B5EF4-FFF2-40B4-BE49-F238E27FC236}">
                <a16:creationId xmlns:a16="http://schemas.microsoft.com/office/drawing/2014/main" id="{61E8C51F-95C0-7C3A-0C02-78F7E336C3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5163" y="206274"/>
            <a:ext cx="4881785" cy="3222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09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929992b0d1_0_67"/>
          <p:cNvSpPr txBox="1">
            <a:spLocks noGrp="1"/>
          </p:cNvSpPr>
          <p:nvPr>
            <p:ph type="body" idx="4294967295"/>
          </p:nvPr>
        </p:nvSpPr>
        <p:spPr>
          <a:xfrm>
            <a:off x="390150" y="546100"/>
            <a:ext cx="11161800" cy="69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440"/>
              <a:buNone/>
            </a:pPr>
            <a:r>
              <a:rPr lang="en-GB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Introducing NHA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g3929992b0d1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0375" y="206275"/>
            <a:ext cx="1226573" cy="8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3929992b0d1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3900" y="1615246"/>
            <a:ext cx="6412201" cy="423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6ff4c5016_0_68"/>
          <p:cNvSpPr txBox="1">
            <a:spLocks noGrp="1"/>
          </p:cNvSpPr>
          <p:nvPr>
            <p:ph type="title"/>
          </p:nvPr>
        </p:nvSpPr>
        <p:spPr>
          <a:xfrm>
            <a:off x="594150" y="4756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>
                <a:latin typeface="Montserrat"/>
                <a:ea typeface="Montserrat"/>
                <a:cs typeface="Montserrat"/>
                <a:sym typeface="Montserrat"/>
              </a:rPr>
              <a:t>Real-time data in Kolding, Denmark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354E"/>
              </a:buClr>
              <a:buSzPts val="3600"/>
              <a:buFont typeface="Arial"/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endParaRPr/>
          </a:p>
        </p:txBody>
      </p:sp>
      <p:pic>
        <p:nvPicPr>
          <p:cNvPr id="86" name="Google Shape;86;g356ff4c5016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0375" y="206275"/>
            <a:ext cx="1226573" cy="8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356ff4c5016_0_68"/>
          <p:cNvPicPr preferRelativeResize="0"/>
          <p:nvPr/>
        </p:nvPicPr>
        <p:blipFill rotWithShape="1">
          <a:blip r:embed="rId4">
            <a:alphaModFix/>
          </a:blip>
          <a:srcRect l="8453" t="11033" r="7016" b="14723"/>
          <a:stretch/>
        </p:blipFill>
        <p:spPr>
          <a:xfrm>
            <a:off x="790075" y="1324950"/>
            <a:ext cx="9923876" cy="49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6ff4c5016_0_81"/>
          <p:cNvSpPr txBox="1">
            <a:spLocks noGrp="1"/>
          </p:cNvSpPr>
          <p:nvPr>
            <p:ph type="body" idx="4294967295"/>
          </p:nvPr>
        </p:nvSpPr>
        <p:spPr>
          <a:xfrm>
            <a:off x="630238" y="546100"/>
            <a:ext cx="11161800" cy="142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Real-time data in Kolding, Denmark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354E"/>
              </a:buClr>
              <a:buSzPts val="3600"/>
              <a:buNone/>
            </a:pPr>
            <a:endParaRPr/>
          </a:p>
        </p:txBody>
      </p:sp>
      <p:sp>
        <p:nvSpPr>
          <p:cNvPr id="93" name="Google Shape;93;g356ff4c5016_0_81"/>
          <p:cNvSpPr txBox="1">
            <a:spLocks noGrp="1"/>
          </p:cNvSpPr>
          <p:nvPr>
            <p:ph type="body" idx="4294967295"/>
          </p:nvPr>
        </p:nvSpPr>
        <p:spPr>
          <a:xfrm>
            <a:off x="358238" y="2350288"/>
            <a:ext cx="11298300" cy="374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354E"/>
              </a:buClr>
              <a:buSzPts val="2400"/>
              <a:buNone/>
            </a:pPr>
            <a:r>
              <a:rPr lang="en-GB">
                <a:solidFill>
                  <a:schemeClr val="lt1"/>
                </a:solidFill>
              </a:rPr>
              <a:t>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" name="Google Shape;94;g356ff4c5016_0_81"/>
          <p:cNvSpPr txBox="1"/>
          <p:nvPr/>
        </p:nvSpPr>
        <p:spPr>
          <a:xfrm>
            <a:off x="1431413" y="2601391"/>
            <a:ext cx="1361700" cy="14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356ff4c5016_0_81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g356ff4c5016_0_81" title="De fire kerneelementer (3).jpg"/>
          <p:cNvPicPr preferRelativeResize="0"/>
          <p:nvPr/>
        </p:nvPicPr>
        <p:blipFill rotWithShape="1">
          <a:blip r:embed="rId3">
            <a:alphaModFix/>
          </a:blip>
          <a:srcRect l="20890" t="32520" r="21558" b="27753"/>
          <a:stretch/>
        </p:blipFill>
        <p:spPr>
          <a:xfrm>
            <a:off x="3171398" y="4146824"/>
            <a:ext cx="5672002" cy="22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56ff4c5016_0_81"/>
          <p:cNvSpPr/>
          <p:nvPr/>
        </p:nvSpPr>
        <p:spPr>
          <a:xfrm rot="3222255">
            <a:off x="6602216" y="3925585"/>
            <a:ext cx="485004" cy="28069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56ff4c5016_0_81"/>
          <p:cNvSpPr/>
          <p:nvPr/>
        </p:nvSpPr>
        <p:spPr>
          <a:xfrm rot="7221356">
            <a:off x="5388229" y="3925618"/>
            <a:ext cx="484991" cy="2806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356ff4c5016_0_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0375" y="206275"/>
            <a:ext cx="1226573" cy="8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56ff4c5016_0_81"/>
          <p:cNvPicPr preferRelativeResize="0"/>
          <p:nvPr/>
        </p:nvPicPr>
        <p:blipFill rotWithShape="1">
          <a:blip r:embed="rId5">
            <a:alphaModFix/>
          </a:blip>
          <a:srcRect l="8453" t="11033" r="7016" b="14723"/>
          <a:stretch/>
        </p:blipFill>
        <p:spPr>
          <a:xfrm>
            <a:off x="4524754" y="1528425"/>
            <a:ext cx="3638625" cy="179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6ff4c5016_1_88"/>
          <p:cNvSpPr txBox="1"/>
          <p:nvPr/>
        </p:nvSpPr>
        <p:spPr>
          <a:xfrm>
            <a:off x="1431413" y="2601391"/>
            <a:ext cx="1361700" cy="14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56ff4c5016_1_88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56ff4c5016_1_88"/>
          <p:cNvSpPr txBox="1"/>
          <p:nvPr/>
        </p:nvSpPr>
        <p:spPr>
          <a:xfrm>
            <a:off x="4305390" y="2570051"/>
            <a:ext cx="1633800" cy="15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356ff4c5016_1_88"/>
          <p:cNvSpPr txBox="1">
            <a:spLocks noGrp="1"/>
          </p:cNvSpPr>
          <p:nvPr>
            <p:ph type="body" idx="4294967295"/>
          </p:nvPr>
        </p:nvSpPr>
        <p:spPr>
          <a:xfrm>
            <a:off x="630238" y="546100"/>
            <a:ext cx="11161800" cy="142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Real-time data in Kolding, Denmark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354E"/>
              </a:buClr>
              <a:buSzPts val="3600"/>
              <a:buNone/>
            </a:pPr>
            <a:endParaRPr/>
          </a:p>
        </p:txBody>
      </p:sp>
      <p:pic>
        <p:nvPicPr>
          <p:cNvPr id="109" name="Google Shape;109;g356ff4c5016_1_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0375" y="206275"/>
            <a:ext cx="1226573" cy="8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56ff4c5016_1_88" title="Grundstammen - engelsk (3).jpg"/>
          <p:cNvPicPr preferRelativeResize="0"/>
          <p:nvPr/>
        </p:nvPicPr>
        <p:blipFill rotWithShape="1">
          <a:blip r:embed="rId4">
            <a:alphaModFix/>
          </a:blip>
          <a:srcRect l="20332" t="8902" r="29229" b="11903"/>
          <a:stretch/>
        </p:blipFill>
        <p:spPr>
          <a:xfrm>
            <a:off x="2980925" y="1337225"/>
            <a:ext cx="5556576" cy="49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6ff4c5016_1_102"/>
          <p:cNvSpPr txBox="1"/>
          <p:nvPr/>
        </p:nvSpPr>
        <p:spPr>
          <a:xfrm>
            <a:off x="1431413" y="2601391"/>
            <a:ext cx="1361700" cy="14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56ff4c5016_1_102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356ff4c5016_1_102" title="De fire kerneelementer (3).jpg"/>
          <p:cNvPicPr preferRelativeResize="0"/>
          <p:nvPr/>
        </p:nvPicPr>
        <p:blipFill rotWithShape="1">
          <a:blip r:embed="rId3">
            <a:alphaModFix/>
          </a:blip>
          <a:srcRect l="58475" t="32520" r="21558" b="27753"/>
          <a:stretch/>
        </p:blipFill>
        <p:spPr>
          <a:xfrm>
            <a:off x="1188152" y="3152388"/>
            <a:ext cx="1673525" cy="187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56ff4c5016_1_102" title="Design uden navn (1).jpg"/>
          <p:cNvPicPr preferRelativeResize="0"/>
          <p:nvPr/>
        </p:nvPicPr>
        <p:blipFill rotWithShape="1">
          <a:blip r:embed="rId4">
            <a:alphaModFix/>
          </a:blip>
          <a:srcRect l="4751" t="7791" r="7591" b="7528"/>
          <a:stretch/>
        </p:blipFill>
        <p:spPr>
          <a:xfrm>
            <a:off x="3152400" y="1414125"/>
            <a:ext cx="8386627" cy="455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56ff4c5016_1_102"/>
          <p:cNvSpPr txBox="1">
            <a:spLocks noGrp="1"/>
          </p:cNvSpPr>
          <p:nvPr>
            <p:ph type="body" idx="4294967295"/>
          </p:nvPr>
        </p:nvSpPr>
        <p:spPr>
          <a:xfrm>
            <a:off x="630250" y="546100"/>
            <a:ext cx="11161800" cy="63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Real-time data in Kolding, Denmark</a:t>
            </a:r>
            <a:endParaRPr sz="3000"/>
          </a:p>
        </p:txBody>
      </p:sp>
      <p:pic>
        <p:nvPicPr>
          <p:cNvPr id="120" name="Google Shape;120;g356ff4c5016_1_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0375" y="206275"/>
            <a:ext cx="1226573" cy="80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5bee28022_1_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>
                <a:latin typeface="Montserrat"/>
                <a:ea typeface="Montserrat"/>
                <a:cs typeface="Montserrat"/>
                <a:sym typeface="Montserrat"/>
              </a:rPr>
              <a:t>Real-time data in Kolding, Denmark</a:t>
            </a:r>
            <a:endParaRPr sz="3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73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g395bee28022_1_24"/>
          <p:cNvSpPr txBox="1"/>
          <p:nvPr/>
        </p:nvSpPr>
        <p:spPr>
          <a:xfrm>
            <a:off x="8443125" y="2792800"/>
            <a:ext cx="2436900" cy="16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395bee28022_1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0375" y="206275"/>
            <a:ext cx="1226573" cy="80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95bee28022_1_24" title="Grundstammen - engelsk (5).jpg"/>
          <p:cNvPicPr preferRelativeResize="0"/>
          <p:nvPr/>
        </p:nvPicPr>
        <p:blipFill rotWithShape="1">
          <a:blip r:embed="rId4">
            <a:alphaModFix/>
          </a:blip>
          <a:srcRect l="6956" t="3307" r="4884"/>
          <a:stretch/>
        </p:blipFill>
        <p:spPr>
          <a:xfrm>
            <a:off x="612950" y="1356875"/>
            <a:ext cx="8602824" cy="530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6ff4c5016_0_128"/>
          <p:cNvSpPr txBox="1">
            <a:spLocks noGrp="1"/>
          </p:cNvSpPr>
          <p:nvPr>
            <p:ph type="body" idx="4294967295"/>
          </p:nvPr>
        </p:nvSpPr>
        <p:spPr>
          <a:xfrm>
            <a:off x="2845850" y="2424550"/>
            <a:ext cx="6214500" cy="245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Real-time data is the tool – not the goal</a:t>
            </a:r>
            <a:endParaRPr sz="1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takes effort – but it is possible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35" name="Google Shape;135;g356ff4c5016_0_128"/>
          <p:cNvSpPr txBox="1"/>
          <p:nvPr/>
        </p:nvSpPr>
        <p:spPr>
          <a:xfrm>
            <a:off x="1431413" y="2601391"/>
            <a:ext cx="1361700" cy="14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56ff4c5016_0_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354E"/>
              </a:buClr>
              <a:buSzPts val="3600"/>
              <a:buFont typeface="Arial"/>
              <a:buNone/>
            </a:pPr>
            <a:r>
              <a:rPr lang="en-GB" sz="3000" b="1">
                <a:latin typeface="Montserrat"/>
                <a:ea typeface="Montserrat"/>
                <a:cs typeface="Montserrat"/>
                <a:sym typeface="Montserrat"/>
              </a:rPr>
              <a:t>Key takeaways and learnings from Kolding 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endParaRPr/>
          </a:p>
        </p:txBody>
      </p:sp>
      <p:pic>
        <p:nvPicPr>
          <p:cNvPr id="137" name="Google Shape;137;g356ff4c5016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0375" y="206275"/>
            <a:ext cx="1226573" cy="80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4f3d40bc1_1_213"/>
          <p:cNvSpPr txBox="1"/>
          <p:nvPr/>
        </p:nvSpPr>
        <p:spPr>
          <a:xfrm>
            <a:off x="500743" y="1356867"/>
            <a:ext cx="10929257" cy="467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2" indent="-285750">
              <a:buSzPts val="1400"/>
              <a:buFont typeface="Arial" panose="020B0604020202020204" pitchFamily="34" charset="0"/>
              <a:buChar char="•"/>
            </a:pP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d4f3d40bc1_1_213"/>
          <p:cNvSpPr txBox="1">
            <a:spLocks noGrp="1"/>
          </p:cNvSpPr>
          <p:nvPr>
            <p:ph type="title"/>
          </p:nvPr>
        </p:nvSpPr>
        <p:spPr>
          <a:xfrm>
            <a:off x="415600" y="381000"/>
            <a:ext cx="11360700" cy="627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354E"/>
              </a:buClr>
              <a:buSzPts val="3600"/>
            </a:pPr>
            <a:r>
              <a:rPr lang="en-GB" sz="3000" b="1" u="sng" dirty="0">
                <a:latin typeface="Montserrat"/>
                <a:ea typeface="Montserrat"/>
                <a:cs typeface="Montserrat"/>
                <a:sym typeface="Montserrat"/>
              </a:rPr>
              <a:t>EU perspective (1)</a:t>
            </a: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EU momentum on homelessness</a:t>
            </a:r>
            <a:b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     Policy frame </a:t>
            </a:r>
            <a:b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GB" sz="2200" dirty="0">
                <a:latin typeface="Montserrat"/>
                <a:ea typeface="Montserrat"/>
                <a:cs typeface="Montserrat"/>
                <a:sym typeface="Montserrat"/>
              </a:rPr>
              <a:t>EU Affordable Housing Plan (12/2025)	</a:t>
            </a:r>
            <a:br>
              <a:rPr lang="en-GB" sz="22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200" dirty="0">
                <a:latin typeface="Montserrat"/>
                <a:ea typeface="Montserrat"/>
                <a:cs typeface="Montserrat"/>
                <a:sym typeface="Montserrat"/>
              </a:rPr>
              <a:t>     - EU Anti-Poverty Strategy (5/2026)</a:t>
            </a:r>
            <a:br>
              <a:rPr lang="en-GB" sz="22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200" dirty="0">
                <a:latin typeface="Montserrat"/>
                <a:ea typeface="Montserrat"/>
                <a:cs typeface="Montserrat"/>
                <a:sym typeface="Montserrat"/>
              </a:rPr>
              <a:t>     - Council Recommendation on homelessness &amp; housing exclusion (5/2025)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	</a:t>
            </a:r>
            <a:b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     Delivery tool</a:t>
            </a:r>
            <a:b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     - 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EU Platform on Combatting Homelessness (6/2021)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	. 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All 27 Member states! 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             . Agreed to cooperate at European level 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	 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Funding</a:t>
            </a:r>
            <a:b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b="1" dirty="0">
                <a:latin typeface="Montserrat"/>
                <a:ea typeface="Montserrat"/>
                <a:cs typeface="Montserrat"/>
                <a:sym typeface="Montserrat"/>
              </a:rPr>
              <a:t>     - </a:t>
            </a: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Multi-annual financial framework 2028 – 2035</a:t>
            </a:r>
            <a:b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400" dirty="0">
                <a:latin typeface="Montserrat"/>
                <a:ea typeface="Montserrat"/>
                <a:cs typeface="Montserrat"/>
                <a:sym typeface="Montserrat"/>
              </a:rPr>
              <a:t>           . </a:t>
            </a: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Homelessness explicit objective </a:t>
            </a:r>
            <a:b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000" dirty="0">
                <a:latin typeface="Montserrat"/>
                <a:ea typeface="Montserrat"/>
                <a:cs typeface="Montserrat"/>
                <a:sym typeface="Montserrat"/>
              </a:rPr>
              <a:t>              . 5% of social money ringfenced ?!</a:t>
            </a:r>
            <a:br>
              <a:rPr lang="en-GB" sz="30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0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3000" b="1" dirty="0">
                <a:latin typeface="Montserrat"/>
                <a:ea typeface="Montserrat"/>
                <a:cs typeface="Montserrat"/>
                <a:sym typeface="Montserrat"/>
              </a:rPr>
            </a:br>
            <a:endParaRPr dirty="0"/>
          </a:p>
        </p:txBody>
      </p:sp>
      <p:pic>
        <p:nvPicPr>
          <p:cNvPr id="144" name="Google Shape;144;g3d4f3d40bc1_1_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0375" y="206275"/>
            <a:ext cx="1226573" cy="80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536</Words>
  <Application>Microsoft Macintosh PowerPoint</Application>
  <PresentationFormat>Bredbild</PresentationFormat>
  <Paragraphs>51</Paragraphs>
  <Slides>12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Helvetica</vt:lpstr>
      <vt:lpstr>Open Sans</vt:lpstr>
      <vt:lpstr>Montserrat</vt:lpstr>
      <vt:lpstr>Montserrat ExtraBold</vt:lpstr>
      <vt:lpstr>Simple Light</vt:lpstr>
      <vt:lpstr>    </vt:lpstr>
      <vt:lpstr>PowerPoint-presentation</vt:lpstr>
      <vt:lpstr>Real-time data in Kolding, Denmark  </vt:lpstr>
      <vt:lpstr>PowerPoint-presentation</vt:lpstr>
      <vt:lpstr>PowerPoint-presentation</vt:lpstr>
      <vt:lpstr>PowerPoint-presentation</vt:lpstr>
      <vt:lpstr>Real-time data in Kolding, Denmark </vt:lpstr>
      <vt:lpstr>Key takeaways and learnings from Kolding  </vt:lpstr>
      <vt:lpstr>EU perspective (1)  EU momentum on homelessness       Policy frame      - EU Affordable Housing Plan (12/2025)       - EU Anti-Poverty Strategy (5/2026)      - Council Recommendation on homelessness &amp; housing exclusion (5/2025)        Delivery tool      - EU Platform on Combatting Homelessness (6/2021)  . All 27 Member states!                . Agreed to cooperate at European level           Funding      - Multi-annual financial framework 2028 – 2035            . Homelessness explicit objective                . 5% of social money ringfenced ?!    </vt:lpstr>
      <vt:lpstr>EU perspective (2)  EU Objective  - Make progress toward ending homelessness (by 2030) &amp; solving it (by 2050)  Monitoring &amp; data collection is key  - Workstream of EPOCH -  Power of comparison  What exist? - Life time experience of homelessness (Eurostat)         2023 : EU 5% - Nordic (10%)          Irrelevant… - Point in time : population census 2021 (Eurostat)         SE, &amp; NO:0 / FI: 65.000 / DK: 6700/ ICE: 2800         Inaccurate… - Point in time : on basis of existing data in MS &amp; extrapolation (FEANTSA)          1.3 million          Incomplete… Need to fill the gap - Real-time data… ?!    </vt:lpstr>
      <vt:lpstr>Panel</vt:lpstr>
      <vt:lpstr>THE NORDIC HOMELESSNESS COLLABORATION SERIES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Rocio Urias</dc:creator>
  <cp:lastModifiedBy>Karolina Skog</cp:lastModifiedBy>
  <cp:revision>5</cp:revision>
  <dcterms:created xsi:type="dcterms:W3CDTF">2025-04-14T13:47:14Z</dcterms:created>
  <dcterms:modified xsi:type="dcterms:W3CDTF">2026-05-07T13:09:27Z</dcterms:modified>
</cp:coreProperties>
</file>