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8.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9.xml" ContentType="application/vnd.openxmlformats-officedocument.themeOverride+xml"/>
  <Override PartName="/ppt/drawings/drawing1.xml" ContentType="application/vnd.openxmlformats-officedocument.drawingml.chartshape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0.xml" ContentType="application/vnd.openxmlformats-officedocument.themeOverr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1.xml" ContentType="application/vnd.openxmlformats-officedocument.themeOverr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2.xml" ContentType="application/vnd.openxmlformats-officedocument.themeOverr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3.xml" ContentType="application/vnd.openxmlformats-officedocument.themeOverr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4.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50" r:id="rId1"/>
    <p:sldMasterId id="2147483669" r:id="rId2"/>
    <p:sldMasterId id="2147483683" r:id="rId3"/>
  </p:sldMasterIdLst>
  <p:notesMasterIdLst>
    <p:notesMasterId r:id="rId24"/>
  </p:notesMasterIdLst>
  <p:sldIdLst>
    <p:sldId id="293" r:id="rId4"/>
    <p:sldId id="559" r:id="rId5"/>
    <p:sldId id="558" r:id="rId6"/>
    <p:sldId id="576" r:id="rId7"/>
    <p:sldId id="570" r:id="rId8"/>
    <p:sldId id="579" r:id="rId9"/>
    <p:sldId id="572" r:id="rId10"/>
    <p:sldId id="560" r:id="rId11"/>
    <p:sldId id="561" r:id="rId12"/>
    <p:sldId id="582" r:id="rId13"/>
    <p:sldId id="562" r:id="rId14"/>
    <p:sldId id="563" r:id="rId15"/>
    <p:sldId id="567" r:id="rId16"/>
    <p:sldId id="565" r:id="rId17"/>
    <p:sldId id="566" r:id="rId18"/>
    <p:sldId id="568" r:id="rId19"/>
    <p:sldId id="577" r:id="rId20"/>
    <p:sldId id="573" r:id="rId21"/>
    <p:sldId id="574" r:id="rId22"/>
    <p:sldId id="580" r:id="rId23"/>
  </p:sldIdLst>
  <p:sldSz cx="12192000" cy="6858000"/>
  <p:notesSz cx="6858000" cy="9144000"/>
  <p:embeddedFontLst>
    <p:embeddedFont>
      <p:font typeface="Verdana" panose="020B0604030504040204" pitchFamily="34" charset="0"/>
      <p:regular r:id="rId25"/>
      <p:bold r:id="rId26"/>
      <p:italic r:id="rId27"/>
      <p:boldItalic r:id="rId28"/>
    </p:embeddedFont>
    <p:embeddedFont>
      <p:font typeface="Work Sans" pitchFamily="2" charset="0"/>
      <p:regular r:id="rId29"/>
      <p:italic r:id="rId30"/>
    </p:embeddedFont>
    <p:embeddedFont>
      <p:font typeface="Work Sans Medium" pitchFamily="2" charset="0"/>
      <p:regular r:id="rId31"/>
      <p:italic r:id="rId32"/>
    </p:embeddedFont>
    <p:embeddedFont>
      <p:font typeface="Work Sans SemiBold" pitchFamily="2" charset="0"/>
      <p:regular r:id="rId33"/>
      <p:bold r:id="rId34"/>
      <p:italic r:id="rId35"/>
      <p:boldItalic r:id="rId36"/>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344" userDrawn="1">
          <p15:clr>
            <a:srgbClr val="A4A3A4"/>
          </p15:clr>
        </p15:guide>
        <p15:guide id="4" pos="597" userDrawn="1">
          <p15:clr>
            <a:srgbClr val="A4A3A4"/>
          </p15:clr>
        </p15:guide>
        <p15:guide id="5" pos="3273" userDrawn="1">
          <p15:clr>
            <a:srgbClr val="A4A3A4"/>
          </p15:clr>
        </p15:guide>
        <p15:guide id="6" pos="3500" userDrawn="1">
          <p15:clr>
            <a:srgbClr val="A4A3A4"/>
          </p15:clr>
        </p15:guide>
        <p15:guide id="7" pos="615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35353"/>
    <a:srgbClr val="606060"/>
    <a:srgbClr val="6E6E6E"/>
    <a:srgbClr val="7C7C7C"/>
    <a:srgbClr val="A3A3A3"/>
    <a:srgbClr val="676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6A1BAA-9E7A-4397-BBE3-15985B797580}" v="7" dt="2026-05-06T13:57:10.0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6327"/>
  </p:normalViewPr>
  <p:slideViewPr>
    <p:cSldViewPr snapToGrid="0" showGuides="1">
      <p:cViewPr varScale="1">
        <p:scale>
          <a:sx n="111" d="100"/>
          <a:sy n="111" d="100"/>
        </p:scale>
        <p:origin x="420" y="96"/>
      </p:cViewPr>
      <p:guideLst>
        <p:guide orient="horz" pos="2160"/>
        <p:guide pos="3840"/>
        <p:guide orient="horz" pos="1344"/>
        <p:guide pos="597"/>
        <p:guide pos="3273"/>
        <p:guide pos="3500"/>
        <p:guide pos="6153"/>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font" Target="fonts/font10.fntdata"/><Relationship Id="rId42"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45" Type="http://schemas.openxmlformats.org/officeDocument/2006/relationships/customXml" Target="../customXml/item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44" Type="http://schemas.openxmlformats.org/officeDocument/2006/relationships/customXml" Target="../customXml/item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customXml" Target="../customXml/item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0" Type="http://schemas.openxmlformats.org/officeDocument/2006/relationships/slide" Target="slides/slide17.xml"/><Relationship Id="rId4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bastian Sirén" userId="bc81dd99-2ece-4584-b319-475543b81e61" providerId="ADAL" clId="{4E188470-F12C-48AD-AA95-3A50962DB391}"/>
    <pc:docChg chg="custSel addSld delSld modSld">
      <pc:chgData name="Sebastian Sirén" userId="bc81dd99-2ece-4584-b319-475543b81e61" providerId="ADAL" clId="{4E188470-F12C-48AD-AA95-3A50962DB391}" dt="2026-05-06T13:58:52.983" v="18" actId="14100"/>
      <pc:docMkLst>
        <pc:docMk/>
      </pc:docMkLst>
      <pc:sldChg chg="addSp delSp modSp mod">
        <pc:chgData name="Sebastian Sirén" userId="bc81dd99-2ece-4584-b319-475543b81e61" providerId="ADAL" clId="{4E188470-F12C-48AD-AA95-3A50962DB391}" dt="2026-05-06T13:57:35.597" v="17" actId="20577"/>
        <pc:sldMkLst>
          <pc:docMk/>
          <pc:sldMk cId="671773678" sldId="561"/>
        </pc:sldMkLst>
        <pc:spChg chg="mod">
          <ac:chgData name="Sebastian Sirén" userId="bc81dd99-2ece-4584-b319-475543b81e61" providerId="ADAL" clId="{4E188470-F12C-48AD-AA95-3A50962DB391}" dt="2026-05-06T13:57:35.597" v="17" actId="20577"/>
          <ac:spMkLst>
            <pc:docMk/>
            <pc:sldMk cId="671773678" sldId="561"/>
            <ac:spMk id="26" creationId="{E4D456E4-11B5-4662-AD4B-444F74404825}"/>
          </ac:spMkLst>
        </pc:spChg>
        <pc:spChg chg="del">
          <ac:chgData name="Sebastian Sirén" userId="bc81dd99-2ece-4584-b319-475543b81e61" providerId="ADAL" clId="{4E188470-F12C-48AD-AA95-3A50962DB391}" dt="2026-05-06T13:56:47.342" v="8" actId="478"/>
          <ac:spMkLst>
            <pc:docMk/>
            <pc:sldMk cId="671773678" sldId="561"/>
            <ac:spMk id="46" creationId="{25E964BB-4ED5-40E1-906E-4A9AFF6413A6}"/>
          </ac:spMkLst>
        </pc:spChg>
        <pc:spChg chg="del">
          <ac:chgData name="Sebastian Sirén" userId="bc81dd99-2ece-4584-b319-475543b81e61" providerId="ADAL" clId="{4E188470-F12C-48AD-AA95-3A50962DB391}" dt="2026-05-06T13:56:47.342" v="8" actId="478"/>
          <ac:spMkLst>
            <pc:docMk/>
            <pc:sldMk cId="671773678" sldId="561"/>
            <ac:spMk id="47" creationId="{AECD62F0-B7ED-49F1-B95B-243EB4AE271B}"/>
          </ac:spMkLst>
        </pc:spChg>
        <pc:spChg chg="del">
          <ac:chgData name="Sebastian Sirén" userId="bc81dd99-2ece-4584-b319-475543b81e61" providerId="ADAL" clId="{4E188470-F12C-48AD-AA95-3A50962DB391}" dt="2026-05-06T13:56:47.342" v="8" actId="478"/>
          <ac:spMkLst>
            <pc:docMk/>
            <pc:sldMk cId="671773678" sldId="561"/>
            <ac:spMk id="48" creationId="{7FB6C64A-B110-4A23-AD9A-B4A6B38D8A24}"/>
          </ac:spMkLst>
        </pc:spChg>
        <pc:graphicFrameChg chg="add mod">
          <ac:chgData name="Sebastian Sirén" userId="bc81dd99-2ece-4584-b319-475543b81e61" providerId="ADAL" clId="{4E188470-F12C-48AD-AA95-3A50962DB391}" dt="2026-05-06T13:57:10.098" v="14" actId="255"/>
          <ac:graphicFrameMkLst>
            <pc:docMk/>
            <pc:sldMk cId="671773678" sldId="561"/>
            <ac:graphicFrameMk id="2" creationId="{2A965DC8-741E-FD92-5913-07263AF39B49}"/>
          </ac:graphicFrameMkLst>
        </pc:graphicFrameChg>
        <pc:graphicFrameChg chg="del">
          <ac:chgData name="Sebastian Sirén" userId="bc81dd99-2ece-4584-b319-475543b81e61" providerId="ADAL" clId="{4E188470-F12C-48AD-AA95-3A50962DB391}" dt="2026-05-06T13:56:47.342" v="8" actId="478"/>
          <ac:graphicFrameMkLst>
            <pc:docMk/>
            <pc:sldMk cId="671773678" sldId="561"/>
            <ac:graphicFrameMk id="43" creationId="{01843D96-2874-479D-A754-D6C2247E3D62}"/>
          </ac:graphicFrameMkLst>
        </pc:graphicFrameChg>
        <pc:graphicFrameChg chg="del">
          <ac:chgData name="Sebastian Sirén" userId="bc81dd99-2ece-4584-b319-475543b81e61" providerId="ADAL" clId="{4E188470-F12C-48AD-AA95-3A50962DB391}" dt="2026-05-06T13:56:47.342" v="8" actId="478"/>
          <ac:graphicFrameMkLst>
            <pc:docMk/>
            <pc:sldMk cId="671773678" sldId="561"/>
            <ac:graphicFrameMk id="44" creationId="{BFA5D2F5-9AE8-4651-939E-12B886C56F57}"/>
          </ac:graphicFrameMkLst>
        </pc:graphicFrameChg>
        <pc:graphicFrameChg chg="del">
          <ac:chgData name="Sebastian Sirén" userId="bc81dd99-2ece-4584-b319-475543b81e61" providerId="ADAL" clId="{4E188470-F12C-48AD-AA95-3A50962DB391}" dt="2026-05-06T13:56:47.342" v="8" actId="478"/>
          <ac:graphicFrameMkLst>
            <pc:docMk/>
            <pc:sldMk cId="671773678" sldId="561"/>
            <ac:graphicFrameMk id="45" creationId="{2E8DFB46-2195-402C-9790-3751B4D8751E}"/>
          </ac:graphicFrameMkLst>
        </pc:graphicFrameChg>
      </pc:sldChg>
      <pc:sldChg chg="modSp mod">
        <pc:chgData name="Sebastian Sirén" userId="bc81dd99-2ece-4584-b319-475543b81e61" providerId="ADAL" clId="{4E188470-F12C-48AD-AA95-3A50962DB391}" dt="2026-05-06T13:58:52.983" v="18" actId="14100"/>
        <pc:sldMkLst>
          <pc:docMk/>
          <pc:sldMk cId="1640066868" sldId="567"/>
        </pc:sldMkLst>
        <pc:graphicFrameChg chg="mod">
          <ac:chgData name="Sebastian Sirén" userId="bc81dd99-2ece-4584-b319-475543b81e61" providerId="ADAL" clId="{4E188470-F12C-48AD-AA95-3A50962DB391}" dt="2026-05-06T13:58:52.983" v="18" actId="14100"/>
          <ac:graphicFrameMkLst>
            <pc:docMk/>
            <pc:sldMk cId="1640066868" sldId="567"/>
            <ac:graphicFrameMk id="6" creationId="{B8147352-AC1F-4CB5-B6DA-8E48F4BCF56F}"/>
          </ac:graphicFrameMkLst>
        </pc:graphicFrameChg>
      </pc:sldChg>
      <pc:sldChg chg="addSp modSp new del mod">
        <pc:chgData name="Sebastian Sirén" userId="bc81dd99-2ece-4584-b319-475543b81e61" providerId="ADAL" clId="{4E188470-F12C-48AD-AA95-3A50962DB391}" dt="2026-05-06T13:57:21.379" v="15" actId="47"/>
        <pc:sldMkLst>
          <pc:docMk/>
          <pc:sldMk cId="678456187" sldId="581"/>
        </pc:sldMkLst>
        <pc:graphicFrameChg chg="add mod">
          <ac:chgData name="Sebastian Sirén" userId="bc81dd99-2ece-4584-b319-475543b81e61" providerId="ADAL" clId="{4E188470-F12C-48AD-AA95-3A50962DB391}" dt="2026-05-06T13:56:26.270" v="4"/>
          <ac:graphicFrameMkLst>
            <pc:docMk/>
            <pc:sldMk cId="678456187" sldId="581"/>
            <ac:graphicFrameMk id="4" creationId="{DD37CA1B-0E3B-E96F-8E28-7B33E51246B6}"/>
          </ac:graphicFrameMkLst>
        </pc:graphicFrameChg>
        <pc:graphicFrameChg chg="add mod">
          <ac:chgData name="Sebastian Sirén" userId="bc81dd99-2ece-4584-b319-475543b81e61" providerId="ADAL" clId="{4E188470-F12C-48AD-AA95-3A50962DB391}" dt="2026-05-06T13:56:29.329" v="6" actId="1076"/>
          <ac:graphicFrameMkLst>
            <pc:docMk/>
            <pc:sldMk cId="678456187" sldId="581"/>
            <ac:graphicFrameMk id="5" creationId="{DD37CA1B-0E3B-E96F-8E28-7B33E51246B6}"/>
          </ac:graphicFrameMkLst>
        </pc:graphicFrameChg>
      </pc:sldChg>
      <pc:sldChg chg="add">
        <pc:chgData name="Sebastian Sirén" userId="bc81dd99-2ece-4584-b319-475543b81e61" providerId="ADAL" clId="{4E188470-F12C-48AD-AA95-3A50962DB391}" dt="2026-05-06T13:56:35.293" v="7" actId="2890"/>
        <pc:sldMkLst>
          <pc:docMk/>
          <pc:sldMk cId="3607695289" sldId="582"/>
        </pc:sldMkLst>
      </pc:sldChg>
    </pc:docChg>
  </pc:docChgLst>
  <pc:docChgLst>
    <pc:chgData name="Sebastian Sirén" userId="bc81dd99-2ece-4584-b319-475543b81e61" providerId="ADAL" clId="{B06A1BAA-9E7A-4397-BBE3-15985B797580}"/>
    <pc:docChg chg="undo redo custSel addSld delSld modSld sldOrd">
      <pc:chgData name="Sebastian Sirén" userId="bc81dd99-2ece-4584-b319-475543b81e61" providerId="ADAL" clId="{B06A1BAA-9E7A-4397-BBE3-15985B797580}" dt="2026-05-05T07:18:58.108" v="6466"/>
      <pc:docMkLst>
        <pc:docMk/>
      </pc:docMkLst>
      <pc:sldChg chg="addSp modSp add mod modAnim">
        <pc:chgData name="Sebastian Sirén" userId="bc81dd99-2ece-4584-b319-475543b81e61" providerId="ADAL" clId="{B06A1BAA-9E7A-4397-BBE3-15985B797580}" dt="2026-05-05T07:18:58.108" v="6466"/>
        <pc:sldMkLst>
          <pc:docMk/>
          <pc:sldMk cId="3975907890" sldId="293"/>
        </pc:sldMkLst>
        <pc:spChg chg="mod">
          <ac:chgData name="Sebastian Sirén" userId="bc81dd99-2ece-4584-b319-475543b81e61" providerId="ADAL" clId="{B06A1BAA-9E7A-4397-BBE3-15985B797580}" dt="2026-05-03T09:13:11.421" v="17" actId="20577"/>
          <ac:spMkLst>
            <pc:docMk/>
            <pc:sldMk cId="3975907890" sldId="293"/>
            <ac:spMk id="2" creationId="{D2836D2A-7478-4CAE-AB52-31ED9F7FCB51}"/>
          </ac:spMkLst>
        </pc:spChg>
        <pc:spChg chg="mod">
          <ac:chgData name="Sebastian Sirén" userId="bc81dd99-2ece-4584-b319-475543b81e61" providerId="ADAL" clId="{B06A1BAA-9E7A-4397-BBE3-15985B797580}" dt="2026-05-04T10:57:20.475" v="5209" actId="313"/>
          <ac:spMkLst>
            <pc:docMk/>
            <pc:sldMk cId="3975907890" sldId="293"/>
            <ac:spMk id="3" creationId="{0FD62AB1-5D0A-4C65-B91E-F474473BDE41}"/>
          </ac:spMkLst>
        </pc:spChg>
        <pc:spChg chg="add mod">
          <ac:chgData name="Sebastian Sirén" userId="bc81dd99-2ece-4584-b319-475543b81e61" providerId="ADAL" clId="{B06A1BAA-9E7A-4397-BBE3-15985B797580}" dt="2026-05-03T09:13:48.331" v="23" actId="14100"/>
          <ac:spMkLst>
            <pc:docMk/>
            <pc:sldMk cId="3975907890" sldId="293"/>
            <ac:spMk id="4" creationId="{007E19F2-9EAE-418B-9478-A40F8C61F542}"/>
          </ac:spMkLst>
        </pc:spChg>
        <pc:picChg chg="add mod">
          <ac:chgData name="Sebastian Sirén" userId="bc81dd99-2ece-4584-b319-475543b81e61" providerId="ADAL" clId="{B06A1BAA-9E7A-4397-BBE3-15985B797580}" dt="2026-05-05T07:18:46.925" v="6465" actId="1076"/>
          <ac:picMkLst>
            <pc:docMk/>
            <pc:sldMk cId="3975907890" sldId="293"/>
            <ac:picMk id="6" creationId="{6B736C63-89B8-425A-A8A8-5984EB5ECA98}"/>
          </ac:picMkLst>
        </pc:picChg>
      </pc:sldChg>
      <pc:sldChg chg="modSp mod">
        <pc:chgData name="Sebastian Sirén" userId="bc81dd99-2ece-4584-b319-475543b81e61" providerId="ADAL" clId="{B06A1BAA-9E7A-4397-BBE3-15985B797580}" dt="2026-05-04T13:04:14.058" v="5996" actId="20577"/>
        <pc:sldMkLst>
          <pc:docMk/>
          <pc:sldMk cId="4236964771" sldId="558"/>
        </pc:sldMkLst>
        <pc:spChg chg="mod">
          <ac:chgData name="Sebastian Sirén" userId="bc81dd99-2ece-4584-b319-475543b81e61" providerId="ADAL" clId="{B06A1BAA-9E7A-4397-BBE3-15985B797580}" dt="2026-05-04T09:54:46.157" v="5021" actId="1076"/>
          <ac:spMkLst>
            <pc:docMk/>
            <pc:sldMk cId="4236964771" sldId="558"/>
            <ac:spMk id="2" creationId="{447F66BC-C518-4759-BE45-2FB6B4635841}"/>
          </ac:spMkLst>
        </pc:spChg>
        <pc:spChg chg="mod">
          <ac:chgData name="Sebastian Sirén" userId="bc81dd99-2ece-4584-b319-475543b81e61" providerId="ADAL" clId="{B06A1BAA-9E7A-4397-BBE3-15985B797580}" dt="2026-05-04T13:04:14.058" v="5996" actId="20577"/>
          <ac:spMkLst>
            <pc:docMk/>
            <pc:sldMk cId="4236964771" sldId="558"/>
            <ac:spMk id="3" creationId="{B90C7FD1-998D-484E-A22F-7973DF18B0E4}"/>
          </ac:spMkLst>
        </pc:spChg>
      </pc:sldChg>
      <pc:sldChg chg="modSp add mod ord">
        <pc:chgData name="Sebastian Sirén" userId="bc81dd99-2ece-4584-b319-475543b81e61" providerId="ADAL" clId="{B06A1BAA-9E7A-4397-BBE3-15985B797580}" dt="2026-05-04T09:55:51.562" v="5062" actId="207"/>
        <pc:sldMkLst>
          <pc:docMk/>
          <pc:sldMk cId="2729697289" sldId="559"/>
        </pc:sldMkLst>
        <pc:spChg chg="mod">
          <ac:chgData name="Sebastian Sirén" userId="bc81dd99-2ece-4584-b319-475543b81e61" providerId="ADAL" clId="{B06A1BAA-9E7A-4397-BBE3-15985B797580}" dt="2026-05-03T23:30:00.133" v="2292" actId="20577"/>
          <ac:spMkLst>
            <pc:docMk/>
            <pc:sldMk cId="2729697289" sldId="559"/>
            <ac:spMk id="2" creationId="{447F66BC-C518-4759-BE45-2FB6B4635841}"/>
          </ac:spMkLst>
        </pc:spChg>
        <pc:spChg chg="mod">
          <ac:chgData name="Sebastian Sirén" userId="bc81dd99-2ece-4584-b319-475543b81e61" providerId="ADAL" clId="{B06A1BAA-9E7A-4397-BBE3-15985B797580}" dt="2026-05-04T09:55:51.562" v="5062" actId="207"/>
          <ac:spMkLst>
            <pc:docMk/>
            <pc:sldMk cId="2729697289" sldId="559"/>
            <ac:spMk id="3" creationId="{B90C7FD1-998D-484E-A22F-7973DF18B0E4}"/>
          </ac:spMkLst>
        </pc:spChg>
      </pc:sldChg>
      <pc:sldChg chg="addSp delSp modSp add mod">
        <pc:chgData name="Sebastian Sirén" userId="bc81dd99-2ece-4584-b319-475543b81e61" providerId="ADAL" clId="{B06A1BAA-9E7A-4397-BBE3-15985B797580}" dt="2026-05-04T13:04:42.605" v="5997" actId="20577"/>
        <pc:sldMkLst>
          <pc:docMk/>
          <pc:sldMk cId="2347907082" sldId="560"/>
        </pc:sldMkLst>
        <pc:spChg chg="mod">
          <ac:chgData name="Sebastian Sirén" userId="bc81dd99-2ece-4584-b319-475543b81e61" providerId="ADAL" clId="{B06A1BAA-9E7A-4397-BBE3-15985B797580}" dt="2026-05-04T13:04:42.605" v="5997" actId="20577"/>
          <ac:spMkLst>
            <pc:docMk/>
            <pc:sldMk cId="2347907082" sldId="560"/>
            <ac:spMk id="2" creationId="{447F66BC-C518-4759-BE45-2FB6B4635841}"/>
          </ac:spMkLst>
        </pc:spChg>
        <pc:spChg chg="mod">
          <ac:chgData name="Sebastian Sirén" userId="bc81dd99-2ece-4584-b319-475543b81e61" providerId="ADAL" clId="{B06A1BAA-9E7A-4397-BBE3-15985B797580}" dt="2026-05-04T13:00:38.659" v="5851" actId="1035"/>
          <ac:spMkLst>
            <pc:docMk/>
            <pc:sldMk cId="2347907082" sldId="560"/>
            <ac:spMk id="3" creationId="{B90C7FD1-998D-484E-A22F-7973DF18B0E4}"/>
          </ac:spMkLst>
        </pc:spChg>
        <pc:spChg chg="add mod">
          <ac:chgData name="Sebastian Sirén" userId="bc81dd99-2ece-4584-b319-475543b81e61" providerId="ADAL" clId="{B06A1BAA-9E7A-4397-BBE3-15985B797580}" dt="2026-05-04T13:00:45.520" v="5852" actId="14100"/>
          <ac:spMkLst>
            <pc:docMk/>
            <pc:sldMk cId="2347907082" sldId="560"/>
            <ac:spMk id="4" creationId="{251E986A-8912-45CC-B14E-339B7B24895E}"/>
          </ac:spMkLst>
        </pc:spChg>
        <pc:spChg chg="add mod">
          <ac:chgData name="Sebastian Sirén" userId="bc81dd99-2ece-4584-b319-475543b81e61" providerId="ADAL" clId="{B06A1BAA-9E7A-4397-BBE3-15985B797580}" dt="2026-05-04T13:00:56.943" v="5854" actId="207"/>
          <ac:spMkLst>
            <pc:docMk/>
            <pc:sldMk cId="2347907082" sldId="560"/>
            <ac:spMk id="5" creationId="{8F27BC1F-120F-40B9-B612-28A1F0FC9E57}"/>
          </ac:spMkLst>
        </pc:spChg>
      </pc:sldChg>
      <pc:sldChg chg="addSp delSp modSp add mod">
        <pc:chgData name="Sebastian Sirén" userId="bc81dd99-2ece-4584-b319-475543b81e61" providerId="ADAL" clId="{B06A1BAA-9E7A-4397-BBE3-15985B797580}" dt="2026-05-04T13:13:26.726" v="6162" actId="14100"/>
        <pc:sldMkLst>
          <pc:docMk/>
          <pc:sldMk cId="671773678" sldId="561"/>
        </pc:sldMkLst>
        <pc:spChg chg="add mod">
          <ac:chgData name="Sebastian Sirén" userId="bc81dd99-2ece-4584-b319-475543b81e61" providerId="ADAL" clId="{B06A1BAA-9E7A-4397-BBE3-15985B797580}" dt="2026-05-04T13:12:36.371" v="6146"/>
          <ac:spMkLst>
            <pc:docMk/>
            <pc:sldMk cId="671773678" sldId="561"/>
            <ac:spMk id="9" creationId="{D36C6F26-BE06-40A9-AEAA-27BBF5B52202}"/>
          </ac:spMkLst>
        </pc:spChg>
        <pc:spChg chg="add mod">
          <ac:chgData name="Sebastian Sirén" userId="bc81dd99-2ece-4584-b319-475543b81e61" providerId="ADAL" clId="{B06A1BAA-9E7A-4397-BBE3-15985B797580}" dt="2026-05-04T13:07:17.123" v="6047" actId="20577"/>
          <ac:spMkLst>
            <pc:docMk/>
            <pc:sldMk cId="671773678" sldId="561"/>
            <ac:spMk id="26" creationId="{E4D456E4-11B5-4662-AD4B-444F74404825}"/>
          </ac:spMkLst>
        </pc:spChg>
        <pc:spChg chg="add mod">
          <ac:chgData name="Sebastian Sirén" userId="bc81dd99-2ece-4584-b319-475543b81e61" providerId="ADAL" clId="{B06A1BAA-9E7A-4397-BBE3-15985B797580}" dt="2026-05-04T13:13:15.633" v="6160" actId="14100"/>
          <ac:spMkLst>
            <pc:docMk/>
            <pc:sldMk cId="671773678" sldId="561"/>
            <ac:spMk id="46" creationId="{25E964BB-4ED5-40E1-906E-4A9AFF6413A6}"/>
          </ac:spMkLst>
        </pc:spChg>
        <pc:spChg chg="add mod">
          <ac:chgData name="Sebastian Sirén" userId="bc81dd99-2ece-4584-b319-475543b81e61" providerId="ADAL" clId="{B06A1BAA-9E7A-4397-BBE3-15985B797580}" dt="2026-05-04T13:13:26.726" v="6162" actId="14100"/>
          <ac:spMkLst>
            <pc:docMk/>
            <pc:sldMk cId="671773678" sldId="561"/>
            <ac:spMk id="47" creationId="{AECD62F0-B7ED-49F1-B95B-243EB4AE271B}"/>
          </ac:spMkLst>
        </pc:spChg>
        <pc:spChg chg="add mod">
          <ac:chgData name="Sebastian Sirén" userId="bc81dd99-2ece-4584-b319-475543b81e61" providerId="ADAL" clId="{B06A1BAA-9E7A-4397-BBE3-15985B797580}" dt="2026-05-04T13:13:22.338" v="6161" actId="14100"/>
          <ac:spMkLst>
            <pc:docMk/>
            <pc:sldMk cId="671773678" sldId="561"/>
            <ac:spMk id="48" creationId="{7FB6C64A-B110-4A23-AD9A-B4A6B38D8A24}"/>
          </ac:spMkLst>
        </pc:spChg>
        <pc:graphicFrameChg chg="add mod">
          <ac:chgData name="Sebastian Sirén" userId="bc81dd99-2ece-4584-b319-475543b81e61" providerId="ADAL" clId="{B06A1BAA-9E7A-4397-BBE3-15985B797580}" dt="2026-05-04T13:12:55.411" v="6147" actId="14100"/>
          <ac:graphicFrameMkLst>
            <pc:docMk/>
            <pc:sldMk cId="671773678" sldId="561"/>
            <ac:graphicFrameMk id="43" creationId="{01843D96-2874-479D-A754-D6C2247E3D62}"/>
          </ac:graphicFrameMkLst>
        </pc:graphicFrameChg>
        <pc:graphicFrameChg chg="add mod">
          <ac:chgData name="Sebastian Sirén" userId="bc81dd99-2ece-4584-b319-475543b81e61" providerId="ADAL" clId="{B06A1BAA-9E7A-4397-BBE3-15985B797580}" dt="2026-05-04T13:12:55.411" v="6147" actId="14100"/>
          <ac:graphicFrameMkLst>
            <pc:docMk/>
            <pc:sldMk cId="671773678" sldId="561"/>
            <ac:graphicFrameMk id="44" creationId="{BFA5D2F5-9AE8-4651-939E-12B886C56F57}"/>
          </ac:graphicFrameMkLst>
        </pc:graphicFrameChg>
        <pc:graphicFrameChg chg="add mod">
          <ac:chgData name="Sebastian Sirén" userId="bc81dd99-2ece-4584-b319-475543b81e61" providerId="ADAL" clId="{B06A1BAA-9E7A-4397-BBE3-15985B797580}" dt="2026-05-04T13:12:55.411" v="6147" actId="14100"/>
          <ac:graphicFrameMkLst>
            <pc:docMk/>
            <pc:sldMk cId="671773678" sldId="561"/>
            <ac:graphicFrameMk id="45" creationId="{2E8DFB46-2195-402C-9790-3751B4D8751E}"/>
          </ac:graphicFrameMkLst>
        </pc:graphicFrameChg>
      </pc:sldChg>
      <pc:sldChg chg="addSp delSp modSp add mod">
        <pc:chgData name="Sebastian Sirén" userId="bc81dd99-2ece-4584-b319-475543b81e61" providerId="ADAL" clId="{B06A1BAA-9E7A-4397-BBE3-15985B797580}" dt="2026-05-04T13:12:27.347" v="6145" actId="1035"/>
        <pc:sldMkLst>
          <pc:docMk/>
          <pc:sldMk cId="51162592" sldId="562"/>
        </pc:sldMkLst>
        <pc:spChg chg="add mod">
          <ac:chgData name="Sebastian Sirén" userId="bc81dd99-2ece-4584-b319-475543b81e61" providerId="ADAL" clId="{B06A1BAA-9E7A-4397-BBE3-15985B797580}" dt="2026-05-04T13:12:27.347" v="6145" actId="1035"/>
          <ac:spMkLst>
            <pc:docMk/>
            <pc:sldMk cId="51162592" sldId="562"/>
            <ac:spMk id="9" creationId="{17DCD50C-3363-4585-B1BF-4C77CBAA672E}"/>
          </ac:spMkLst>
        </pc:spChg>
        <pc:spChg chg="mod">
          <ac:chgData name="Sebastian Sirén" userId="bc81dd99-2ece-4584-b319-475543b81e61" providerId="ADAL" clId="{B06A1BAA-9E7A-4397-BBE3-15985B797580}" dt="2026-05-04T13:10:57.172" v="6117" actId="1076"/>
          <ac:spMkLst>
            <pc:docMk/>
            <pc:sldMk cId="51162592" sldId="562"/>
            <ac:spMk id="26" creationId="{E4D456E4-11B5-4662-AD4B-444F74404825}"/>
          </ac:spMkLst>
        </pc:spChg>
        <pc:spChg chg="mod">
          <ac:chgData name="Sebastian Sirén" userId="bc81dd99-2ece-4584-b319-475543b81e61" providerId="ADAL" clId="{B06A1BAA-9E7A-4397-BBE3-15985B797580}" dt="2026-05-04T13:11:38.855" v="6127" actId="122"/>
          <ac:spMkLst>
            <pc:docMk/>
            <pc:sldMk cId="51162592" sldId="562"/>
            <ac:spMk id="46" creationId="{25E964BB-4ED5-40E1-906E-4A9AFF6413A6}"/>
          </ac:spMkLst>
        </pc:spChg>
        <pc:spChg chg="mod">
          <ac:chgData name="Sebastian Sirén" userId="bc81dd99-2ece-4584-b319-475543b81e61" providerId="ADAL" clId="{B06A1BAA-9E7A-4397-BBE3-15985B797580}" dt="2026-05-04T13:11:51.015" v="6134" actId="122"/>
          <ac:spMkLst>
            <pc:docMk/>
            <pc:sldMk cId="51162592" sldId="562"/>
            <ac:spMk id="47" creationId="{AECD62F0-B7ED-49F1-B95B-243EB4AE271B}"/>
          </ac:spMkLst>
        </pc:spChg>
        <pc:spChg chg="mod">
          <ac:chgData name="Sebastian Sirén" userId="bc81dd99-2ece-4584-b319-475543b81e61" providerId="ADAL" clId="{B06A1BAA-9E7A-4397-BBE3-15985B797580}" dt="2026-05-04T13:12:02.540" v="6140" actId="122"/>
          <ac:spMkLst>
            <pc:docMk/>
            <pc:sldMk cId="51162592" sldId="562"/>
            <ac:spMk id="48" creationId="{7FB6C64A-B110-4A23-AD9A-B4A6B38D8A24}"/>
          </ac:spMkLst>
        </pc:spChg>
        <pc:graphicFrameChg chg="add mod">
          <ac:chgData name="Sebastian Sirén" userId="bc81dd99-2ece-4584-b319-475543b81e61" providerId="ADAL" clId="{B06A1BAA-9E7A-4397-BBE3-15985B797580}" dt="2026-05-04T13:11:16.793" v="6120" actId="1076"/>
          <ac:graphicFrameMkLst>
            <pc:docMk/>
            <pc:sldMk cId="51162592" sldId="562"/>
            <ac:graphicFrameMk id="12" creationId="{F0A17528-7F4B-4D32-B452-92E8ED8B8A55}"/>
          </ac:graphicFrameMkLst>
        </pc:graphicFrameChg>
        <pc:graphicFrameChg chg="add mod">
          <ac:chgData name="Sebastian Sirén" userId="bc81dd99-2ece-4584-b319-475543b81e61" providerId="ADAL" clId="{B06A1BAA-9E7A-4397-BBE3-15985B797580}" dt="2026-05-04T13:11:06.145" v="6118" actId="1076"/>
          <ac:graphicFrameMkLst>
            <pc:docMk/>
            <pc:sldMk cId="51162592" sldId="562"/>
            <ac:graphicFrameMk id="13" creationId="{EBCCF262-406E-4A97-A6C3-2E13701DE360}"/>
          </ac:graphicFrameMkLst>
        </pc:graphicFrameChg>
        <pc:graphicFrameChg chg="add mod">
          <ac:chgData name="Sebastian Sirén" userId="bc81dd99-2ece-4584-b319-475543b81e61" providerId="ADAL" clId="{B06A1BAA-9E7A-4397-BBE3-15985B797580}" dt="2026-05-04T13:10:53.253" v="6115" actId="14100"/>
          <ac:graphicFrameMkLst>
            <pc:docMk/>
            <pc:sldMk cId="51162592" sldId="562"/>
            <ac:graphicFrameMk id="14" creationId="{47B1FD7C-8E26-4F5B-A298-F8A8AD43D87B}"/>
          </ac:graphicFrameMkLst>
        </pc:graphicFrameChg>
      </pc:sldChg>
      <pc:sldChg chg="addSp delSp modSp add mod">
        <pc:chgData name="Sebastian Sirén" userId="bc81dd99-2ece-4584-b319-475543b81e61" providerId="ADAL" clId="{B06A1BAA-9E7A-4397-BBE3-15985B797580}" dt="2026-05-04T13:14:18.328" v="6174" actId="14100"/>
        <pc:sldMkLst>
          <pc:docMk/>
          <pc:sldMk cId="4259298761" sldId="563"/>
        </pc:sldMkLst>
        <pc:spChg chg="add mod">
          <ac:chgData name="Sebastian Sirén" userId="bc81dd99-2ece-4584-b319-475543b81e61" providerId="ADAL" clId="{B06A1BAA-9E7A-4397-BBE3-15985B797580}" dt="2026-05-04T13:14:18.328" v="6174" actId="14100"/>
          <ac:spMkLst>
            <pc:docMk/>
            <pc:sldMk cId="4259298761" sldId="563"/>
            <ac:spMk id="12" creationId="{9FBCB273-960F-4C39-9A39-BA179EA9E578}"/>
          </ac:spMkLst>
        </pc:spChg>
        <pc:spChg chg="add mod">
          <ac:chgData name="Sebastian Sirén" userId="bc81dd99-2ece-4584-b319-475543b81e61" providerId="ADAL" clId="{B06A1BAA-9E7A-4397-BBE3-15985B797580}" dt="2026-05-04T09:56:36.049" v="5068" actId="403"/>
          <ac:spMkLst>
            <pc:docMk/>
            <pc:sldMk cId="4259298761" sldId="563"/>
            <ac:spMk id="16" creationId="{C14AA130-BBE9-4E98-B539-9AD3D7BCAC86}"/>
          </ac:spMkLst>
        </pc:spChg>
        <pc:spChg chg="add mod">
          <ac:chgData name="Sebastian Sirén" userId="bc81dd99-2ece-4584-b319-475543b81e61" providerId="ADAL" clId="{B06A1BAA-9E7A-4397-BBE3-15985B797580}" dt="2026-05-04T09:56:36.049" v="5068" actId="403"/>
          <ac:spMkLst>
            <pc:docMk/>
            <pc:sldMk cId="4259298761" sldId="563"/>
            <ac:spMk id="17" creationId="{C02745BA-3962-4341-BAEC-16270B35B163}"/>
          </ac:spMkLst>
        </pc:spChg>
        <pc:spChg chg="add mod">
          <ac:chgData name="Sebastian Sirén" userId="bc81dd99-2ece-4584-b319-475543b81e61" providerId="ADAL" clId="{B06A1BAA-9E7A-4397-BBE3-15985B797580}" dt="2026-05-04T09:56:36.049" v="5068" actId="403"/>
          <ac:spMkLst>
            <pc:docMk/>
            <pc:sldMk cId="4259298761" sldId="563"/>
            <ac:spMk id="18" creationId="{BBCF7DF7-6BE0-4922-B352-4D29EB0A95A8}"/>
          </ac:spMkLst>
        </pc:spChg>
        <pc:spChg chg="add mod">
          <ac:chgData name="Sebastian Sirén" userId="bc81dd99-2ece-4584-b319-475543b81e61" providerId="ADAL" clId="{B06A1BAA-9E7A-4397-BBE3-15985B797580}" dt="2026-05-04T09:56:36.049" v="5068" actId="403"/>
          <ac:spMkLst>
            <pc:docMk/>
            <pc:sldMk cId="4259298761" sldId="563"/>
            <ac:spMk id="19" creationId="{7C69F5E7-ECD5-4057-BB14-FF7E5EF75749}"/>
          </ac:spMkLst>
        </pc:spChg>
        <pc:spChg chg="mod">
          <ac:chgData name="Sebastian Sirén" userId="bc81dd99-2ece-4584-b319-475543b81e61" providerId="ADAL" clId="{B06A1BAA-9E7A-4397-BBE3-15985B797580}" dt="2026-05-04T13:05:07.258" v="6000"/>
          <ac:spMkLst>
            <pc:docMk/>
            <pc:sldMk cId="4259298761" sldId="563"/>
            <ac:spMk id="26" creationId="{E4D456E4-11B5-4662-AD4B-444F74404825}"/>
          </ac:spMkLst>
        </pc:spChg>
        <pc:graphicFrameChg chg="add mod">
          <ac:chgData name="Sebastian Sirén" userId="bc81dd99-2ece-4584-b319-475543b81e61" providerId="ADAL" clId="{B06A1BAA-9E7A-4397-BBE3-15985B797580}" dt="2026-05-03T12:52:44.723" v="884"/>
          <ac:graphicFrameMkLst>
            <pc:docMk/>
            <pc:sldMk cId="4259298761" sldId="563"/>
            <ac:graphicFrameMk id="9" creationId="{E7704CA4-83D0-4B62-8A34-54344C371576}"/>
          </ac:graphicFrameMkLst>
        </pc:graphicFrameChg>
        <pc:graphicFrameChg chg="add mod">
          <ac:chgData name="Sebastian Sirén" userId="bc81dd99-2ece-4584-b319-475543b81e61" providerId="ADAL" clId="{B06A1BAA-9E7A-4397-BBE3-15985B797580}" dt="2026-05-03T12:53:23.450" v="887"/>
          <ac:graphicFrameMkLst>
            <pc:docMk/>
            <pc:sldMk cId="4259298761" sldId="563"/>
            <ac:graphicFrameMk id="10" creationId="{3E36CA89-ACEB-4663-9A56-9E070400A22C}"/>
          </ac:graphicFrameMkLst>
        </pc:graphicFrameChg>
        <pc:graphicFrameChg chg="add mod">
          <ac:chgData name="Sebastian Sirén" userId="bc81dd99-2ece-4584-b319-475543b81e61" providerId="ADAL" clId="{B06A1BAA-9E7A-4397-BBE3-15985B797580}" dt="2026-05-03T12:54:01.035" v="890"/>
          <ac:graphicFrameMkLst>
            <pc:docMk/>
            <pc:sldMk cId="4259298761" sldId="563"/>
            <ac:graphicFrameMk id="11" creationId="{25EA1680-8D4E-4160-817D-7E05B6B89501}"/>
          </ac:graphicFrameMkLst>
        </pc:graphicFrameChg>
        <pc:graphicFrameChg chg="add mod">
          <ac:chgData name="Sebastian Sirén" userId="bc81dd99-2ece-4584-b319-475543b81e61" providerId="ADAL" clId="{B06A1BAA-9E7A-4397-BBE3-15985B797580}" dt="2026-05-03T12:54:43.776" v="893"/>
          <ac:graphicFrameMkLst>
            <pc:docMk/>
            <pc:sldMk cId="4259298761" sldId="563"/>
            <ac:graphicFrameMk id="15" creationId="{0B85CEB8-E520-42CB-9832-7001E4A2C3BD}"/>
          </ac:graphicFrameMkLst>
        </pc:graphicFrameChg>
      </pc:sldChg>
      <pc:sldChg chg="addSp delSp modSp new mod">
        <pc:chgData name="Sebastian Sirén" userId="bc81dd99-2ece-4584-b319-475543b81e61" providerId="ADAL" clId="{B06A1BAA-9E7A-4397-BBE3-15985B797580}" dt="2026-05-04T13:17:35.620" v="6199" actId="1076"/>
        <pc:sldMkLst>
          <pc:docMk/>
          <pc:sldMk cId="1392101277" sldId="565"/>
        </pc:sldMkLst>
        <pc:spChg chg="add mod">
          <ac:chgData name="Sebastian Sirén" userId="bc81dd99-2ece-4584-b319-475543b81e61" providerId="ADAL" clId="{B06A1BAA-9E7A-4397-BBE3-15985B797580}" dt="2026-05-04T13:14:54.043" v="6188" actId="20577"/>
          <ac:spMkLst>
            <pc:docMk/>
            <pc:sldMk cId="1392101277" sldId="565"/>
            <ac:spMk id="7" creationId="{49DC6155-4370-421C-8F3C-0FF89BB91E4C}"/>
          </ac:spMkLst>
        </pc:spChg>
        <pc:spChg chg="add mod">
          <ac:chgData name="Sebastian Sirén" userId="bc81dd99-2ece-4584-b319-475543b81e61" providerId="ADAL" clId="{B06A1BAA-9E7A-4397-BBE3-15985B797580}" dt="2026-05-04T13:17:35.620" v="6199" actId="1076"/>
          <ac:spMkLst>
            <pc:docMk/>
            <pc:sldMk cId="1392101277" sldId="565"/>
            <ac:spMk id="12" creationId="{B7E5C55E-B136-44B9-9AE2-1D8F93A043DB}"/>
          </ac:spMkLst>
        </pc:spChg>
        <pc:spChg chg="add mod">
          <ac:chgData name="Sebastian Sirén" userId="bc81dd99-2ece-4584-b319-475543b81e61" providerId="ADAL" clId="{B06A1BAA-9E7A-4397-BBE3-15985B797580}" dt="2026-05-04T09:56:59.494" v="5070" actId="20577"/>
          <ac:spMkLst>
            <pc:docMk/>
            <pc:sldMk cId="1392101277" sldId="565"/>
            <ac:spMk id="15" creationId="{57CE8942-A3FF-4314-910B-E7E6D5BDA7C9}"/>
          </ac:spMkLst>
        </pc:spChg>
        <pc:spChg chg="add mod">
          <ac:chgData name="Sebastian Sirén" userId="bc81dd99-2ece-4584-b319-475543b81e61" providerId="ADAL" clId="{B06A1BAA-9E7A-4397-BBE3-15985B797580}" dt="2026-05-04T09:46:44.879" v="4894" actId="14100"/>
          <ac:spMkLst>
            <pc:docMk/>
            <pc:sldMk cId="1392101277" sldId="565"/>
            <ac:spMk id="16" creationId="{F3D1B9E8-998F-4051-BA54-3B89955BE5AD}"/>
          </ac:spMkLst>
        </pc:spChg>
        <pc:graphicFrameChg chg="add mod">
          <ac:chgData name="Sebastian Sirén" userId="bc81dd99-2ece-4584-b319-475543b81e61" providerId="ADAL" clId="{B06A1BAA-9E7A-4397-BBE3-15985B797580}" dt="2026-05-04T09:46:57.197" v="4895" actId="403"/>
          <ac:graphicFrameMkLst>
            <pc:docMk/>
            <pc:sldMk cId="1392101277" sldId="565"/>
            <ac:graphicFrameMk id="13" creationId="{48751043-C2C4-485D-896E-F3DFE5973356}"/>
          </ac:graphicFrameMkLst>
        </pc:graphicFrameChg>
        <pc:graphicFrameChg chg="add mod">
          <ac:chgData name="Sebastian Sirén" userId="bc81dd99-2ece-4584-b319-475543b81e61" providerId="ADAL" clId="{B06A1BAA-9E7A-4397-BBE3-15985B797580}" dt="2026-05-04T09:47:02.209" v="4896" actId="403"/>
          <ac:graphicFrameMkLst>
            <pc:docMk/>
            <pc:sldMk cId="1392101277" sldId="565"/>
            <ac:graphicFrameMk id="14" creationId="{6D67E411-6DCB-4450-AC11-33CCADE627CE}"/>
          </ac:graphicFrameMkLst>
        </pc:graphicFrameChg>
      </pc:sldChg>
      <pc:sldChg chg="modSp add mod">
        <pc:chgData name="Sebastian Sirén" userId="bc81dd99-2ece-4584-b319-475543b81e61" providerId="ADAL" clId="{B06A1BAA-9E7A-4397-BBE3-15985B797580}" dt="2026-05-04T13:20:06.652" v="6257" actId="1076"/>
        <pc:sldMkLst>
          <pc:docMk/>
          <pc:sldMk cId="3506257264" sldId="566"/>
        </pc:sldMkLst>
        <pc:spChg chg="mod">
          <ac:chgData name="Sebastian Sirén" userId="bc81dd99-2ece-4584-b319-475543b81e61" providerId="ADAL" clId="{B06A1BAA-9E7A-4397-BBE3-15985B797580}" dt="2026-05-04T13:18:28.281" v="6213" actId="1076"/>
          <ac:spMkLst>
            <pc:docMk/>
            <pc:sldMk cId="3506257264" sldId="566"/>
            <ac:spMk id="6" creationId="{3D5F6FDD-BA1C-4FAF-8EC2-9E69B4502344}"/>
          </ac:spMkLst>
        </pc:spChg>
        <pc:spChg chg="mod">
          <ac:chgData name="Sebastian Sirén" userId="bc81dd99-2ece-4584-b319-475543b81e61" providerId="ADAL" clId="{B06A1BAA-9E7A-4397-BBE3-15985B797580}" dt="2026-05-04T13:19:59.669" v="6256" actId="1036"/>
          <ac:spMkLst>
            <pc:docMk/>
            <pc:sldMk cId="3506257264" sldId="566"/>
            <ac:spMk id="7" creationId="{3DEAAF8C-B55A-4DAB-8479-B93F0FA7DE68}"/>
          </ac:spMkLst>
        </pc:spChg>
        <pc:spChg chg="mod">
          <ac:chgData name="Sebastian Sirén" userId="bc81dd99-2ece-4584-b319-475543b81e61" providerId="ADAL" clId="{B06A1BAA-9E7A-4397-BBE3-15985B797580}" dt="2026-05-04T13:19:59.669" v="6256" actId="1036"/>
          <ac:spMkLst>
            <pc:docMk/>
            <pc:sldMk cId="3506257264" sldId="566"/>
            <ac:spMk id="8" creationId="{9DA1DB15-B46F-4019-A698-C421A3D145B9}"/>
          </ac:spMkLst>
        </pc:spChg>
        <pc:spChg chg="mod">
          <ac:chgData name="Sebastian Sirén" userId="bc81dd99-2ece-4584-b319-475543b81e61" providerId="ADAL" clId="{B06A1BAA-9E7A-4397-BBE3-15985B797580}" dt="2026-05-04T13:20:06.652" v="6257" actId="1076"/>
          <ac:spMkLst>
            <pc:docMk/>
            <pc:sldMk cId="3506257264" sldId="566"/>
            <ac:spMk id="9" creationId="{C45A49BE-4512-4155-8FEB-B5E9D0DEB8B1}"/>
          </ac:spMkLst>
        </pc:spChg>
        <pc:picChg chg="mod">
          <ac:chgData name="Sebastian Sirén" userId="bc81dd99-2ece-4584-b319-475543b81e61" providerId="ADAL" clId="{B06A1BAA-9E7A-4397-BBE3-15985B797580}" dt="2026-05-04T13:19:59.669" v="6256" actId="1036"/>
          <ac:picMkLst>
            <pc:docMk/>
            <pc:sldMk cId="3506257264" sldId="566"/>
            <ac:picMk id="4" creationId="{C8E6DDC5-3F55-434C-87A1-637986B961C4}"/>
          </ac:picMkLst>
        </pc:picChg>
        <pc:picChg chg="mod">
          <ac:chgData name="Sebastian Sirén" userId="bc81dd99-2ece-4584-b319-475543b81e61" providerId="ADAL" clId="{B06A1BAA-9E7A-4397-BBE3-15985B797580}" dt="2026-05-04T13:19:59.669" v="6256" actId="1036"/>
          <ac:picMkLst>
            <pc:docMk/>
            <pc:sldMk cId="3506257264" sldId="566"/>
            <ac:picMk id="5" creationId="{D85308E0-0F7D-4B50-8D46-64C73C4CF577}"/>
          </ac:picMkLst>
        </pc:picChg>
      </pc:sldChg>
      <pc:sldChg chg="addSp delSp modSp new mod">
        <pc:chgData name="Sebastian Sirén" userId="bc81dd99-2ece-4584-b319-475543b81e61" providerId="ADAL" clId="{B06A1BAA-9E7A-4397-BBE3-15985B797580}" dt="2026-05-04T13:14:30.680" v="6182" actId="1038"/>
        <pc:sldMkLst>
          <pc:docMk/>
          <pc:sldMk cId="1640066868" sldId="567"/>
        </pc:sldMkLst>
        <pc:spChg chg="add mod">
          <ac:chgData name="Sebastian Sirén" userId="bc81dd99-2ece-4584-b319-475543b81e61" providerId="ADAL" clId="{B06A1BAA-9E7A-4397-BBE3-15985B797580}" dt="2026-05-04T13:07:39.888" v="6048" actId="1076"/>
          <ac:spMkLst>
            <pc:docMk/>
            <pc:sldMk cId="1640066868" sldId="567"/>
            <ac:spMk id="4" creationId="{97A646F3-3894-4B4C-B279-63B130E34844}"/>
          </ac:spMkLst>
        </pc:spChg>
        <pc:spChg chg="add mod">
          <ac:chgData name="Sebastian Sirén" userId="bc81dd99-2ece-4584-b319-475543b81e61" providerId="ADAL" clId="{B06A1BAA-9E7A-4397-BBE3-15985B797580}" dt="2026-05-04T13:09:04.368" v="6101" actId="1076"/>
          <ac:spMkLst>
            <pc:docMk/>
            <pc:sldMk cId="1640066868" sldId="567"/>
            <ac:spMk id="5" creationId="{BE0855AB-7EF0-4E6E-98C4-F93A9FD3C05D}"/>
          </ac:spMkLst>
        </pc:spChg>
        <pc:spChg chg="add mod">
          <ac:chgData name="Sebastian Sirén" userId="bc81dd99-2ece-4584-b319-475543b81e61" providerId="ADAL" clId="{B06A1BAA-9E7A-4397-BBE3-15985B797580}" dt="2026-05-04T13:14:30.680" v="6182" actId="1038"/>
          <ac:spMkLst>
            <pc:docMk/>
            <pc:sldMk cId="1640066868" sldId="567"/>
            <ac:spMk id="7" creationId="{F4598FA9-D4DE-4AF8-90BE-72E90B7127C4}"/>
          </ac:spMkLst>
        </pc:spChg>
        <pc:spChg chg="add mod">
          <ac:chgData name="Sebastian Sirén" userId="bc81dd99-2ece-4584-b319-475543b81e61" providerId="ADAL" clId="{B06A1BAA-9E7A-4397-BBE3-15985B797580}" dt="2026-05-04T13:09:27.120" v="6106" actId="20577"/>
          <ac:spMkLst>
            <pc:docMk/>
            <pc:sldMk cId="1640066868" sldId="567"/>
            <ac:spMk id="8" creationId="{EC4B0C37-F08F-404F-8B35-1DC4EFDB7973}"/>
          </ac:spMkLst>
        </pc:spChg>
        <pc:graphicFrameChg chg="add mod">
          <ac:chgData name="Sebastian Sirén" userId="bc81dd99-2ece-4584-b319-475543b81e61" providerId="ADAL" clId="{B06A1BAA-9E7A-4397-BBE3-15985B797580}" dt="2026-05-04T13:09:10.884" v="6102" actId="14100"/>
          <ac:graphicFrameMkLst>
            <pc:docMk/>
            <pc:sldMk cId="1640066868" sldId="567"/>
            <ac:graphicFrameMk id="6" creationId="{B8147352-AC1F-4CB5-B6DA-8E48F4BCF56F}"/>
          </ac:graphicFrameMkLst>
        </pc:graphicFrameChg>
      </pc:sldChg>
      <pc:sldChg chg="addSp delSp modSp add mod modAnim">
        <pc:chgData name="Sebastian Sirén" userId="bc81dd99-2ece-4584-b319-475543b81e61" providerId="ADAL" clId="{B06A1BAA-9E7A-4397-BBE3-15985B797580}" dt="2026-05-04T13:24:02.366" v="6314" actId="1037"/>
        <pc:sldMkLst>
          <pc:docMk/>
          <pc:sldMk cId="594864969" sldId="568"/>
        </pc:sldMkLst>
        <pc:spChg chg="add mod">
          <ac:chgData name="Sebastian Sirén" userId="bc81dd99-2ece-4584-b319-475543b81e61" providerId="ADAL" clId="{B06A1BAA-9E7A-4397-BBE3-15985B797580}" dt="2026-05-04T13:20:30.663" v="6260" actId="1076"/>
          <ac:spMkLst>
            <pc:docMk/>
            <pc:sldMk cId="594864969" sldId="568"/>
            <ac:spMk id="10" creationId="{997C4439-BC8D-4068-B2CC-B4463E684A54}"/>
          </ac:spMkLst>
        </pc:spChg>
        <pc:spChg chg="add mod">
          <ac:chgData name="Sebastian Sirén" userId="bc81dd99-2ece-4584-b319-475543b81e61" providerId="ADAL" clId="{B06A1BAA-9E7A-4397-BBE3-15985B797580}" dt="2026-05-04T13:23:21.833" v="6296" actId="1076"/>
          <ac:spMkLst>
            <pc:docMk/>
            <pc:sldMk cId="594864969" sldId="568"/>
            <ac:spMk id="11" creationId="{9EE5960F-8D6C-466B-A861-3D062AA0DC0E}"/>
          </ac:spMkLst>
        </pc:spChg>
        <pc:spChg chg="add mod">
          <ac:chgData name="Sebastian Sirén" userId="bc81dd99-2ece-4584-b319-475543b81e61" providerId="ADAL" clId="{B06A1BAA-9E7A-4397-BBE3-15985B797580}" dt="2026-05-04T13:23:18.053" v="6295" actId="1076"/>
          <ac:spMkLst>
            <pc:docMk/>
            <pc:sldMk cId="594864969" sldId="568"/>
            <ac:spMk id="12" creationId="{78DFF9B7-7A63-4C8F-B2BD-C7045D62C5CA}"/>
          </ac:spMkLst>
        </pc:spChg>
        <pc:spChg chg="add mod">
          <ac:chgData name="Sebastian Sirén" userId="bc81dd99-2ece-4584-b319-475543b81e61" providerId="ADAL" clId="{B06A1BAA-9E7A-4397-BBE3-15985B797580}" dt="2026-05-04T13:21:04.927" v="6267" actId="1076"/>
          <ac:spMkLst>
            <pc:docMk/>
            <pc:sldMk cId="594864969" sldId="568"/>
            <ac:spMk id="15" creationId="{6B9D5960-0E72-4875-AB11-2C8CB3439C7D}"/>
          </ac:spMkLst>
        </pc:spChg>
        <pc:graphicFrameChg chg="add mod">
          <ac:chgData name="Sebastian Sirén" userId="bc81dd99-2ece-4584-b319-475543b81e61" providerId="ADAL" clId="{B06A1BAA-9E7A-4397-BBE3-15985B797580}" dt="2026-05-04T13:24:02.366" v="6314" actId="1037"/>
          <ac:graphicFrameMkLst>
            <pc:docMk/>
            <pc:sldMk cId="594864969" sldId="568"/>
            <ac:graphicFrameMk id="13" creationId="{D9A89BC7-62BD-40D7-8B49-A44D47C3822D}"/>
          </ac:graphicFrameMkLst>
        </pc:graphicFrameChg>
        <pc:graphicFrameChg chg="add mod">
          <ac:chgData name="Sebastian Sirén" userId="bc81dd99-2ece-4584-b319-475543b81e61" providerId="ADAL" clId="{B06A1BAA-9E7A-4397-BBE3-15985B797580}" dt="2026-05-04T13:24:02.366" v="6314" actId="1037"/>
          <ac:graphicFrameMkLst>
            <pc:docMk/>
            <pc:sldMk cId="594864969" sldId="568"/>
            <ac:graphicFrameMk id="14" creationId="{34BBB363-DD3C-4C96-976E-85E19B9229B0}"/>
          </ac:graphicFrameMkLst>
        </pc:graphicFrameChg>
      </pc:sldChg>
      <pc:sldChg chg="addSp delSp modSp add mod modAnim">
        <pc:chgData name="Sebastian Sirén" userId="bc81dd99-2ece-4584-b319-475543b81e61" providerId="ADAL" clId="{B06A1BAA-9E7A-4397-BBE3-15985B797580}" dt="2026-05-04T13:02:20.691" v="5881" actId="20577"/>
        <pc:sldMkLst>
          <pc:docMk/>
          <pc:sldMk cId="3729483826" sldId="570"/>
        </pc:sldMkLst>
        <pc:spChg chg="mod">
          <ac:chgData name="Sebastian Sirén" userId="bc81dd99-2ece-4584-b319-475543b81e61" providerId="ADAL" clId="{B06A1BAA-9E7A-4397-BBE3-15985B797580}" dt="2026-05-04T13:02:20.691" v="5881" actId="20577"/>
          <ac:spMkLst>
            <pc:docMk/>
            <pc:sldMk cId="3729483826" sldId="570"/>
            <ac:spMk id="2" creationId="{447F66BC-C518-4759-BE45-2FB6B4635841}"/>
          </ac:spMkLst>
        </pc:spChg>
        <pc:spChg chg="mod">
          <ac:chgData name="Sebastian Sirén" userId="bc81dd99-2ece-4584-b319-475543b81e61" providerId="ADAL" clId="{B06A1BAA-9E7A-4397-BBE3-15985B797580}" dt="2026-05-04T11:37:53.637" v="5752" actId="20577"/>
          <ac:spMkLst>
            <pc:docMk/>
            <pc:sldMk cId="3729483826" sldId="570"/>
            <ac:spMk id="3" creationId="{B90C7FD1-998D-484E-A22F-7973DF18B0E4}"/>
          </ac:spMkLst>
        </pc:spChg>
      </pc:sldChg>
      <pc:sldChg chg="addSp delSp modSp add mod">
        <pc:chgData name="Sebastian Sirén" userId="bc81dd99-2ece-4584-b319-475543b81e61" providerId="ADAL" clId="{B06A1BAA-9E7A-4397-BBE3-15985B797580}" dt="2026-05-04T11:22:21.077" v="5376" actId="1076"/>
        <pc:sldMkLst>
          <pc:docMk/>
          <pc:sldMk cId="3498183591" sldId="572"/>
        </pc:sldMkLst>
        <pc:spChg chg="mod">
          <ac:chgData name="Sebastian Sirén" userId="bc81dd99-2ece-4584-b319-475543b81e61" providerId="ADAL" clId="{B06A1BAA-9E7A-4397-BBE3-15985B797580}" dt="2026-05-04T09:51:29.424" v="4953" actId="1076"/>
          <ac:spMkLst>
            <pc:docMk/>
            <pc:sldMk cId="3498183591" sldId="572"/>
            <ac:spMk id="2" creationId="{447F66BC-C518-4759-BE45-2FB6B4635841}"/>
          </ac:spMkLst>
        </pc:spChg>
        <pc:spChg chg="mod">
          <ac:chgData name="Sebastian Sirén" userId="bc81dd99-2ece-4584-b319-475543b81e61" providerId="ADAL" clId="{B06A1BAA-9E7A-4397-BBE3-15985B797580}" dt="2026-05-04T09:56:11.848" v="5066" actId="113"/>
          <ac:spMkLst>
            <pc:docMk/>
            <pc:sldMk cId="3498183591" sldId="572"/>
            <ac:spMk id="3" creationId="{B90C7FD1-998D-484E-A22F-7973DF18B0E4}"/>
          </ac:spMkLst>
        </pc:spChg>
        <pc:spChg chg="add mod">
          <ac:chgData name="Sebastian Sirén" userId="bc81dd99-2ece-4584-b319-475543b81e61" providerId="ADAL" clId="{B06A1BAA-9E7A-4397-BBE3-15985B797580}" dt="2026-05-04T11:22:21.077" v="5376" actId="1076"/>
          <ac:spMkLst>
            <pc:docMk/>
            <pc:sldMk cId="3498183591" sldId="572"/>
            <ac:spMk id="6" creationId="{8B954A16-2C38-4AF2-9D3A-C23DA154F7E9}"/>
          </ac:spMkLst>
        </pc:spChg>
        <pc:graphicFrameChg chg="add mod">
          <ac:chgData name="Sebastian Sirén" userId="bc81dd99-2ece-4584-b319-475543b81e61" providerId="ADAL" clId="{B06A1BAA-9E7A-4397-BBE3-15985B797580}" dt="2026-05-04T11:22:15.292" v="5375" actId="1076"/>
          <ac:graphicFrameMkLst>
            <pc:docMk/>
            <pc:sldMk cId="3498183591" sldId="572"/>
            <ac:graphicFrameMk id="5" creationId="{B4193320-799E-4018-9DA3-55C8A0BF2203}"/>
          </ac:graphicFrameMkLst>
        </pc:graphicFrameChg>
      </pc:sldChg>
      <pc:sldChg chg="modSp add mod">
        <pc:chgData name="Sebastian Sirén" userId="bc81dd99-2ece-4584-b319-475543b81e61" providerId="ADAL" clId="{B06A1BAA-9E7A-4397-BBE3-15985B797580}" dt="2026-05-04T10:05:32.718" v="5133" actId="1076"/>
        <pc:sldMkLst>
          <pc:docMk/>
          <pc:sldMk cId="3922325155" sldId="573"/>
        </pc:sldMkLst>
        <pc:spChg chg="mod">
          <ac:chgData name="Sebastian Sirén" userId="bc81dd99-2ece-4584-b319-475543b81e61" providerId="ADAL" clId="{B06A1BAA-9E7A-4397-BBE3-15985B797580}" dt="2026-05-04T10:05:32.718" v="5133" actId="1076"/>
          <ac:spMkLst>
            <pc:docMk/>
            <pc:sldMk cId="3922325155" sldId="573"/>
            <ac:spMk id="2" creationId="{447F66BC-C518-4759-BE45-2FB6B4635841}"/>
          </ac:spMkLst>
        </pc:spChg>
        <pc:spChg chg="mod">
          <ac:chgData name="Sebastian Sirén" userId="bc81dd99-2ece-4584-b319-475543b81e61" providerId="ADAL" clId="{B06A1BAA-9E7A-4397-BBE3-15985B797580}" dt="2026-05-04T10:05:32.718" v="5133" actId="1076"/>
          <ac:spMkLst>
            <pc:docMk/>
            <pc:sldMk cId="3922325155" sldId="573"/>
            <ac:spMk id="3" creationId="{B90C7FD1-998D-484E-A22F-7973DF18B0E4}"/>
          </ac:spMkLst>
        </pc:spChg>
      </pc:sldChg>
      <pc:sldChg chg="modSp add mod">
        <pc:chgData name="Sebastian Sirén" userId="bc81dd99-2ece-4584-b319-475543b81e61" providerId="ADAL" clId="{B06A1BAA-9E7A-4397-BBE3-15985B797580}" dt="2026-05-05T06:58:39.119" v="6437" actId="313"/>
        <pc:sldMkLst>
          <pc:docMk/>
          <pc:sldMk cId="3018206704" sldId="574"/>
        </pc:sldMkLst>
        <pc:spChg chg="mod">
          <ac:chgData name="Sebastian Sirén" userId="bc81dd99-2ece-4584-b319-475543b81e61" providerId="ADAL" clId="{B06A1BAA-9E7A-4397-BBE3-15985B797580}" dt="2026-05-04T09:45:11.646" v="4886" actId="1076"/>
          <ac:spMkLst>
            <pc:docMk/>
            <pc:sldMk cId="3018206704" sldId="574"/>
            <ac:spMk id="2" creationId="{447F66BC-C518-4759-BE45-2FB6B4635841}"/>
          </ac:spMkLst>
        </pc:spChg>
        <pc:spChg chg="mod">
          <ac:chgData name="Sebastian Sirén" userId="bc81dd99-2ece-4584-b319-475543b81e61" providerId="ADAL" clId="{B06A1BAA-9E7A-4397-BBE3-15985B797580}" dt="2026-05-05T06:58:39.119" v="6437" actId="313"/>
          <ac:spMkLst>
            <pc:docMk/>
            <pc:sldMk cId="3018206704" sldId="574"/>
            <ac:spMk id="3" creationId="{B90C7FD1-998D-484E-A22F-7973DF18B0E4}"/>
          </ac:spMkLst>
        </pc:spChg>
      </pc:sldChg>
      <pc:sldChg chg="modSp add mod ord">
        <pc:chgData name="Sebastian Sirén" userId="bc81dd99-2ece-4584-b319-475543b81e61" providerId="ADAL" clId="{B06A1BAA-9E7A-4397-BBE3-15985B797580}" dt="2026-05-04T13:02:26.265" v="5883" actId="20577"/>
        <pc:sldMkLst>
          <pc:docMk/>
          <pc:sldMk cId="3537386749" sldId="576"/>
        </pc:sldMkLst>
        <pc:spChg chg="mod">
          <ac:chgData name="Sebastian Sirén" userId="bc81dd99-2ece-4584-b319-475543b81e61" providerId="ADAL" clId="{B06A1BAA-9E7A-4397-BBE3-15985B797580}" dt="2026-05-04T13:02:26.265" v="5883" actId="20577"/>
          <ac:spMkLst>
            <pc:docMk/>
            <pc:sldMk cId="3537386749" sldId="576"/>
            <ac:spMk id="2" creationId="{447F66BC-C518-4759-BE45-2FB6B4635841}"/>
          </ac:spMkLst>
        </pc:spChg>
        <pc:spChg chg="mod">
          <ac:chgData name="Sebastian Sirén" userId="bc81dd99-2ece-4584-b319-475543b81e61" providerId="ADAL" clId="{B06A1BAA-9E7A-4397-BBE3-15985B797580}" dt="2026-05-04T11:37:07.085" v="5703" actId="14100"/>
          <ac:spMkLst>
            <pc:docMk/>
            <pc:sldMk cId="3537386749" sldId="576"/>
            <ac:spMk id="3" creationId="{B90C7FD1-998D-484E-A22F-7973DF18B0E4}"/>
          </ac:spMkLst>
        </pc:spChg>
      </pc:sldChg>
      <pc:sldChg chg="addSp delSp modSp add mod modAnim">
        <pc:chgData name="Sebastian Sirén" userId="bc81dd99-2ece-4584-b319-475543b81e61" providerId="ADAL" clId="{B06A1BAA-9E7A-4397-BBE3-15985B797580}" dt="2026-05-04T13:27:55.397" v="6436" actId="692"/>
        <pc:sldMkLst>
          <pc:docMk/>
          <pc:sldMk cId="723091099" sldId="577"/>
        </pc:sldMkLst>
        <pc:spChg chg="mod">
          <ac:chgData name="Sebastian Sirén" userId="bc81dd99-2ece-4584-b319-475543b81e61" providerId="ADAL" clId="{B06A1BAA-9E7A-4397-BBE3-15985B797580}" dt="2026-05-04T13:20:18.794" v="6258" actId="1076"/>
          <ac:spMkLst>
            <pc:docMk/>
            <pc:sldMk cId="723091099" sldId="577"/>
            <ac:spMk id="10" creationId="{997C4439-BC8D-4068-B2CC-B4463E684A54}"/>
          </ac:spMkLst>
        </pc:spChg>
        <pc:spChg chg="mod">
          <ac:chgData name="Sebastian Sirén" userId="bc81dd99-2ece-4584-b319-475543b81e61" providerId="ADAL" clId="{B06A1BAA-9E7A-4397-BBE3-15985B797580}" dt="2026-05-04T09:45:57.446" v="4892" actId="14100"/>
          <ac:spMkLst>
            <pc:docMk/>
            <pc:sldMk cId="723091099" sldId="577"/>
            <ac:spMk id="11" creationId="{9EE5960F-8D6C-466B-A861-3D062AA0DC0E}"/>
          </ac:spMkLst>
        </pc:spChg>
        <pc:spChg chg="mod">
          <ac:chgData name="Sebastian Sirén" userId="bc81dd99-2ece-4584-b319-475543b81e61" providerId="ADAL" clId="{B06A1BAA-9E7A-4397-BBE3-15985B797580}" dt="2026-05-04T13:15:11.140" v="6194" actId="20577"/>
          <ac:spMkLst>
            <pc:docMk/>
            <pc:sldMk cId="723091099" sldId="577"/>
            <ac:spMk id="15" creationId="{6B9D5960-0E72-4875-AB11-2C8CB3439C7D}"/>
          </ac:spMkLst>
        </pc:spChg>
        <pc:spChg chg="add mod">
          <ac:chgData name="Sebastian Sirén" userId="bc81dd99-2ece-4584-b319-475543b81e61" providerId="ADAL" clId="{B06A1BAA-9E7A-4397-BBE3-15985B797580}" dt="2026-05-04T09:45:46.919" v="4890" actId="403"/>
          <ac:spMkLst>
            <pc:docMk/>
            <pc:sldMk cId="723091099" sldId="577"/>
            <ac:spMk id="23" creationId="{74F7EC79-8D84-40AF-AA87-923D4170C846}"/>
          </ac:spMkLst>
        </pc:spChg>
        <pc:spChg chg="add mod">
          <ac:chgData name="Sebastian Sirén" userId="bc81dd99-2ece-4584-b319-475543b81e61" providerId="ADAL" clId="{B06A1BAA-9E7A-4397-BBE3-15985B797580}" dt="2026-05-04T09:45:46.919" v="4890" actId="403"/>
          <ac:spMkLst>
            <pc:docMk/>
            <pc:sldMk cId="723091099" sldId="577"/>
            <ac:spMk id="25" creationId="{654A5D22-2573-40DA-866D-0D1AEC9876B1}"/>
          </ac:spMkLst>
        </pc:spChg>
        <pc:spChg chg="add mod">
          <ac:chgData name="Sebastian Sirén" userId="bc81dd99-2ece-4584-b319-475543b81e61" providerId="ADAL" clId="{B06A1BAA-9E7A-4397-BBE3-15985B797580}" dt="2026-05-04T09:45:46.919" v="4890" actId="403"/>
          <ac:spMkLst>
            <pc:docMk/>
            <pc:sldMk cId="723091099" sldId="577"/>
            <ac:spMk id="27" creationId="{AD11A85D-0780-42BF-9CC3-6CEC1D27E085}"/>
          </ac:spMkLst>
        </pc:spChg>
        <pc:graphicFrameChg chg="add mod">
          <ac:chgData name="Sebastian Sirén" userId="bc81dd99-2ece-4584-b319-475543b81e61" providerId="ADAL" clId="{B06A1BAA-9E7A-4397-BBE3-15985B797580}" dt="2026-05-04T13:27:55.397" v="6436" actId="692"/>
          <ac:graphicFrameMkLst>
            <pc:docMk/>
            <pc:sldMk cId="723091099" sldId="577"/>
            <ac:graphicFrameMk id="9" creationId="{DF9566EC-D6E2-4A29-8D8D-1D4369B37E6B}"/>
          </ac:graphicFrameMkLst>
        </pc:graphicFrameChg>
        <pc:graphicFrameChg chg="add mod">
          <ac:chgData name="Sebastian Sirén" userId="bc81dd99-2ece-4584-b319-475543b81e61" providerId="ADAL" clId="{B06A1BAA-9E7A-4397-BBE3-15985B797580}" dt="2026-05-04T09:31:37.034" v="4353" actId="1076"/>
          <ac:graphicFrameMkLst>
            <pc:docMk/>
            <pc:sldMk cId="723091099" sldId="577"/>
            <ac:graphicFrameMk id="21" creationId="{444A264B-3CC7-4170-84EC-4FCE1F78DAFE}"/>
          </ac:graphicFrameMkLst>
        </pc:graphicFrameChg>
        <pc:graphicFrameChg chg="add mod">
          <ac:chgData name="Sebastian Sirén" userId="bc81dd99-2ece-4584-b319-475543b81e61" providerId="ADAL" clId="{B06A1BAA-9E7A-4397-BBE3-15985B797580}" dt="2026-05-04T13:27:50.989" v="6435" actId="692"/>
          <ac:graphicFrameMkLst>
            <pc:docMk/>
            <pc:sldMk cId="723091099" sldId="577"/>
            <ac:graphicFrameMk id="26" creationId="{5590F028-B695-48C6-A3B4-7BC31A710145}"/>
          </ac:graphicFrameMkLst>
        </pc:graphicFrameChg>
      </pc:sldChg>
      <pc:sldChg chg="addSp delSp modSp add mod">
        <pc:chgData name="Sebastian Sirén" userId="bc81dd99-2ece-4584-b319-475543b81e61" providerId="ADAL" clId="{B06A1BAA-9E7A-4397-BBE3-15985B797580}" dt="2026-05-04T13:02:13.287" v="5880" actId="20577"/>
        <pc:sldMkLst>
          <pc:docMk/>
          <pc:sldMk cId="3028202798" sldId="579"/>
        </pc:sldMkLst>
        <pc:spChg chg="mod">
          <ac:chgData name="Sebastian Sirén" userId="bc81dd99-2ece-4584-b319-475543b81e61" providerId="ADAL" clId="{B06A1BAA-9E7A-4397-BBE3-15985B797580}" dt="2026-05-04T13:02:13.287" v="5880" actId="20577"/>
          <ac:spMkLst>
            <pc:docMk/>
            <pc:sldMk cId="3028202798" sldId="579"/>
            <ac:spMk id="2" creationId="{447F66BC-C518-4759-BE45-2FB6B4635841}"/>
          </ac:spMkLst>
        </pc:spChg>
        <pc:spChg chg="add mod">
          <ac:chgData name="Sebastian Sirén" userId="bc81dd99-2ece-4584-b319-475543b81e61" providerId="ADAL" clId="{B06A1BAA-9E7A-4397-BBE3-15985B797580}" dt="2026-05-04T11:19:56.678" v="5365" actId="113"/>
          <ac:spMkLst>
            <pc:docMk/>
            <pc:sldMk cId="3028202798" sldId="579"/>
            <ac:spMk id="9" creationId="{F4E0C525-D6BC-4B7D-872B-02154AA59A60}"/>
          </ac:spMkLst>
        </pc:spChg>
        <pc:spChg chg="add mod">
          <ac:chgData name="Sebastian Sirén" userId="bc81dd99-2ece-4584-b319-475543b81e61" providerId="ADAL" clId="{B06A1BAA-9E7A-4397-BBE3-15985B797580}" dt="2026-05-04T11:20:22.996" v="5371" actId="1076"/>
          <ac:spMkLst>
            <pc:docMk/>
            <pc:sldMk cId="3028202798" sldId="579"/>
            <ac:spMk id="10" creationId="{07AD45D7-C332-406B-B779-F738FD60332B}"/>
          </ac:spMkLst>
        </pc:spChg>
        <pc:picChg chg="add mod">
          <ac:chgData name="Sebastian Sirén" userId="bc81dd99-2ece-4584-b319-475543b81e61" providerId="ADAL" clId="{B06A1BAA-9E7A-4397-BBE3-15985B797580}" dt="2026-05-04T11:20:22.996" v="5371" actId="1076"/>
          <ac:picMkLst>
            <pc:docMk/>
            <pc:sldMk cId="3028202798" sldId="579"/>
            <ac:picMk id="7" creationId="{016DEC84-6B75-49DA-A450-0C268A95F124}"/>
          </ac:picMkLst>
        </pc:picChg>
        <pc:picChg chg="add mod">
          <ac:chgData name="Sebastian Sirén" userId="bc81dd99-2ece-4584-b319-475543b81e61" providerId="ADAL" clId="{B06A1BAA-9E7A-4397-BBE3-15985B797580}" dt="2026-05-04T11:20:07.743" v="5367" actId="14100"/>
          <ac:picMkLst>
            <pc:docMk/>
            <pc:sldMk cId="3028202798" sldId="579"/>
            <ac:picMk id="8" creationId="{EC6EEDA9-ED4B-4DBB-9C7C-CFF7E2DB740E}"/>
          </ac:picMkLst>
        </pc:picChg>
      </pc:sldChg>
      <pc:sldChg chg="modSp new mod">
        <pc:chgData name="Sebastian Sirén" userId="bc81dd99-2ece-4584-b319-475543b81e61" providerId="ADAL" clId="{B06A1BAA-9E7A-4397-BBE3-15985B797580}" dt="2026-05-05T07:15:59.919" v="6460" actId="14100"/>
        <pc:sldMkLst>
          <pc:docMk/>
          <pc:sldMk cId="398141269" sldId="580"/>
        </pc:sldMkLst>
        <pc:spChg chg="mod">
          <ac:chgData name="Sebastian Sirén" userId="bc81dd99-2ece-4584-b319-475543b81e61" providerId="ADAL" clId="{B06A1BAA-9E7A-4397-BBE3-15985B797580}" dt="2026-05-05T06:58:52.728" v="6449" actId="20577"/>
          <ac:spMkLst>
            <pc:docMk/>
            <pc:sldMk cId="398141269" sldId="580"/>
            <ac:spMk id="2" creationId="{2B6C7F42-A0BE-4847-B793-ABFC68B0FD7E}"/>
          </ac:spMkLst>
        </pc:spChg>
        <pc:spChg chg="mod">
          <ac:chgData name="Sebastian Sirén" userId="bc81dd99-2ece-4584-b319-475543b81e61" providerId="ADAL" clId="{B06A1BAA-9E7A-4397-BBE3-15985B797580}" dt="2026-05-05T07:15:59.919" v="6460" actId="14100"/>
          <ac:spMkLst>
            <pc:docMk/>
            <pc:sldMk cId="398141269" sldId="580"/>
            <ac:spMk id="3" creationId="{1B98A4CA-AF85-4B85-B9D3-33D7DB5DE41F}"/>
          </ac:spMkLst>
        </pc:spChg>
      </pc:sldChg>
      <pc:sldMasterChg chg="delSldLayout">
        <pc:chgData name="Sebastian Sirén" userId="bc81dd99-2ece-4584-b319-475543b81e61" providerId="ADAL" clId="{B06A1BAA-9E7A-4397-BBE3-15985B797580}" dt="2026-05-03T09:17:45.860" v="57" actId="47"/>
        <pc:sldMasterMkLst>
          <pc:docMk/>
          <pc:sldMasterMk cId="2342682161" sldId="2147483650"/>
        </pc:sldMasterMkLst>
      </pc:sldMasterChg>
      <pc:sldMasterChg chg="delSldLayout">
        <pc:chgData name="Sebastian Sirén" userId="bc81dd99-2ece-4584-b319-475543b81e61" providerId="ADAL" clId="{B06A1BAA-9E7A-4397-BBE3-15985B797580}" dt="2026-05-03T09:17:13.221" v="48" actId="47"/>
        <pc:sldMasterMkLst>
          <pc:docMk/>
          <pc:sldMasterMk cId="4050316852" sldId="2147483669"/>
        </pc:sldMasterMkLst>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sebsi794\OneDrive%20-%20Uppsala%20universitet\Forskning\Sweden%20in%20comparative%20perspective\Nordisk%20stadsmissionskonferens\UNE_DEAP_SEX_AGE_RT_A-filtered-2026-05-04.csv"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unioxfordnexus-my.sharepoint.com/personal/spin0203_ox_ac_uk/Documents/DSPI/2023/SNS/Data%20och%20analyser/SIED%201930&#8211;2020%20(2023-06).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unioxfordnexus-my.sharepoint.com/personal/spin0203_ox_ac_uk/Documents/DSPI/2023/SNS/Data%20och%20analyser/SIED%201930&#8211;2020%20(2023-06).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unioxfordnexus-my.sharepoint.com/personal/spin0203_ox_ac_uk/Documents/DSPI/2023/SNS/Data%20och%20analyser/SIED%201930&#8211;2020%20(2023-06).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https://unioxfordnexus-my.sharepoint.com/personal/spin0203_ox_ac_uk/Documents/DSPI/2023/SNS/Data%20och%20analyser/SIED%201930&#8211;2020%20(2023-06).xlsx" TargetMode="Externa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4.xml"/><Relationship Id="rId1" Type="http://schemas.microsoft.com/office/2011/relationships/chartStyle" Target="style14.xml"/><Relationship Id="rId5" Type="http://schemas.openxmlformats.org/officeDocument/2006/relationships/chartUserShapes" Target="../drawings/drawing1.xml"/><Relationship Id="rId4" Type="http://schemas.openxmlformats.org/officeDocument/2006/relationships/oleObject" Target="https://unioxfordnexus-my.sharepoint.com/personal/spin0203_ox_ac_uk/Documents/DSPI/2023/SNS/Data%20och%20analyser/SaMip%203.5_public.xlsx" TargetMode="External"/></Relationships>
</file>

<file path=ppt/charts/_rels/chart15.xml.rels><?xml version="1.0" encoding="UTF-8" standalone="yes"?>
<Relationships xmlns="http://schemas.openxmlformats.org/package/2006/relationships"><Relationship Id="rId3" Type="http://schemas.openxmlformats.org/officeDocument/2006/relationships/oleObject" Target="https://unioxfordnexus-my.sharepoint.com/personal/spin0203_ox_ac_uk/Documents/DSPI/2023/SNS/Data%20och%20analyser/SaMip%203.5_public.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embeddings/oleObject1.bin"/></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oleObject" Target="https://uppsalauniversitet-my.sharepoint.com/personal/sebastian_siren_statsvet_uu_se/Documents/Forskning/Sweden%20in%20comparative%20perspective/Nordisk%20stadsmissionskonferens/nordic%20comparison.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unioxfordnexus-my.sharepoint.com/personal/spin0203_ox_ac_uk/Documents/DSPI/2023/SNS/Data%20och%20analyser/SIED%201930&#8211;2020%20(2023-06).xlsx" TargetMode="Externa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oleObject" Target="https://uppsalauniversitet-my.sharepoint.com/personal/sebastian_siren_statsvet_uu_se/Documents/Forskning/Sweden%20in%20comparative%20perspective/Nordisk%20stadsmissionskonferens/nordic%20comparison.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uppsalauniversitet-my.sharepoint.com/personal/sebastian_siren_statsvet_uu_se/Documents/Forskning/Sweden%20in%20comparative%20perspective/Nordisk%20stadsmissionskonferens/nordic%20comparison.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https://uppsalauniversitet-my.sharepoint.com/personal/sebastian_siren_statsvet_uu_se/Documents/Forskning/Sweden%20in%20comparative%20perspective/Nordisk%20stadsmissionskonferens/nordic%20comparison.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https://uppsalauniversitet-my.sharepoint.com/personal/sebastian_siren_statsvet_uu_se/Documents/Forskning/Sweden%20in%20comparative%20perspective/Nordisk%20stadsmissionskonferens/nordic%20comparison.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https://uppsalauniversitet-my.sharepoint.com/personal/sebastian_siren_statsvet_uu_se/Documents/Forskning/Sweden%20in%20comparative%20perspective/Nordisk%20stadsmissionskonferens/nordic%20comparison.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https://uppsalauniversitet-my.sharepoint.com/personal/sebastian_siren_statsvet_uu_se/Documents/Forskning/Sweden%20in%20comparative%20perspective/Nordisk%20stadsmissionskonferens/nordic%20comparison.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https://uppsalauniversitet-my.sharepoint.com/personal/sebastian_siren_statsvet_uu_se/Documents/Forskning/Sweden%20in%20comparative%20perspective/Nordisk%20stadsmissionskonferens/nordic%20comparison.xlsx" TargetMode="External"/></Relationships>
</file>

<file path=ppt/charts/_rels/chart9.xml.rels><?xml version="1.0" encoding="UTF-8" standalone="yes"?>
<Relationships xmlns="http://schemas.openxmlformats.org/package/2006/relationships"><Relationship Id="rId3" Type="http://schemas.openxmlformats.org/officeDocument/2006/relationships/oleObject" Target="https://unioxfordnexus-my.sharepoint.com/personal/spin0203_ox_ac_uk/Documents/DSPI/2023/SNS/Data%20och%20analyser/SIED%201930&#8211;2020%20(2023-06).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v>Arbetslöshet i Sverige (%)</c:v>
          </c:tx>
          <c:spPr>
            <a:ln w="28575" cap="rnd">
              <a:solidFill>
                <a:srgbClr val="C00000"/>
              </a:solidFill>
              <a:round/>
            </a:ln>
            <a:effectLst/>
          </c:spPr>
          <c:marker>
            <c:symbol val="none"/>
          </c:marker>
          <c:cat>
            <c:numRef>
              <c:f>'UNE_DEAP_SEX_AGE_RT_A-filtered-'!$F$2:$F$45</c:f>
              <c:numCache>
                <c:formatCode>General</c:formatCode>
                <c:ptCount val="44"/>
                <c:pt idx="0">
                  <c:v>1975</c:v>
                </c:pt>
                <c:pt idx="1">
                  <c:v>1976</c:v>
                </c:pt>
                <c:pt idx="2">
                  <c:v>1982</c:v>
                </c:pt>
                <c:pt idx="3">
                  <c:v>1983</c:v>
                </c:pt>
                <c:pt idx="4">
                  <c:v>1984</c:v>
                </c:pt>
                <c:pt idx="5">
                  <c:v>1985</c:v>
                </c:pt>
                <c:pt idx="6">
                  <c:v>1987</c:v>
                </c:pt>
                <c:pt idx="7">
                  <c:v>1989</c:v>
                </c:pt>
                <c:pt idx="8">
                  <c:v>1990</c:v>
                </c:pt>
                <c:pt idx="9">
                  <c:v>1991</c:v>
                </c:pt>
                <c:pt idx="10">
                  <c:v>1992</c:v>
                </c:pt>
                <c:pt idx="11">
                  <c:v>1993</c:v>
                </c:pt>
                <c:pt idx="12">
                  <c:v>1994</c:v>
                </c:pt>
                <c:pt idx="13">
                  <c:v>1995</c:v>
                </c:pt>
                <c:pt idx="14">
                  <c:v>1996</c:v>
                </c:pt>
                <c:pt idx="15">
                  <c:v>1997</c:v>
                </c:pt>
                <c:pt idx="16">
                  <c:v>1998</c:v>
                </c:pt>
                <c:pt idx="17">
                  <c:v>1999</c:v>
                </c:pt>
                <c:pt idx="18">
                  <c:v>2000</c:v>
                </c:pt>
                <c:pt idx="19">
                  <c:v>2001</c:v>
                </c:pt>
                <c:pt idx="20">
                  <c:v>2002</c:v>
                </c:pt>
                <c:pt idx="21">
                  <c:v>2003</c:v>
                </c:pt>
                <c:pt idx="22">
                  <c:v>2004</c:v>
                </c:pt>
                <c:pt idx="23">
                  <c:v>2005</c:v>
                </c:pt>
                <c:pt idx="24">
                  <c:v>2006</c:v>
                </c:pt>
                <c:pt idx="25">
                  <c:v>2007</c:v>
                </c:pt>
                <c:pt idx="26">
                  <c:v>2008</c:v>
                </c:pt>
                <c:pt idx="27">
                  <c:v>2009</c:v>
                </c:pt>
                <c:pt idx="28">
                  <c:v>2010</c:v>
                </c:pt>
                <c:pt idx="29">
                  <c:v>2011</c:v>
                </c:pt>
                <c:pt idx="30">
                  <c:v>2012</c:v>
                </c:pt>
                <c:pt idx="31">
                  <c:v>2013</c:v>
                </c:pt>
                <c:pt idx="32">
                  <c:v>2014</c:v>
                </c:pt>
                <c:pt idx="33">
                  <c:v>2015</c:v>
                </c:pt>
                <c:pt idx="34">
                  <c:v>2016</c:v>
                </c:pt>
                <c:pt idx="35">
                  <c:v>2017</c:v>
                </c:pt>
                <c:pt idx="36">
                  <c:v>2018</c:v>
                </c:pt>
                <c:pt idx="37">
                  <c:v>2019</c:v>
                </c:pt>
                <c:pt idx="38">
                  <c:v>2020</c:v>
                </c:pt>
                <c:pt idx="39">
                  <c:v>2021</c:v>
                </c:pt>
                <c:pt idx="40">
                  <c:v>2022</c:v>
                </c:pt>
                <c:pt idx="41">
                  <c:v>2023</c:v>
                </c:pt>
                <c:pt idx="42">
                  <c:v>2024</c:v>
                </c:pt>
                <c:pt idx="43">
                  <c:v>2025</c:v>
                </c:pt>
              </c:numCache>
            </c:numRef>
          </c:cat>
          <c:val>
            <c:numRef>
              <c:f>'UNE_DEAP_SEX_AGE_RT_A-filtered-'!$G$2:$G$45</c:f>
              <c:numCache>
                <c:formatCode>General</c:formatCode>
                <c:ptCount val="44"/>
                <c:pt idx="0">
                  <c:v>1.6739999999999999</c:v>
                </c:pt>
                <c:pt idx="1">
                  <c:v>1.6140000000000001</c:v>
                </c:pt>
                <c:pt idx="2">
                  <c:v>3.1680000000000001</c:v>
                </c:pt>
                <c:pt idx="3">
                  <c:v>3.4510000000000001</c:v>
                </c:pt>
                <c:pt idx="4">
                  <c:v>3.097</c:v>
                </c:pt>
                <c:pt idx="5">
                  <c:v>2.8250000000000002</c:v>
                </c:pt>
                <c:pt idx="6">
                  <c:v>2.1040000000000001</c:v>
                </c:pt>
                <c:pt idx="7">
                  <c:v>1.48</c:v>
                </c:pt>
                <c:pt idx="8">
                  <c:v>1.806</c:v>
                </c:pt>
                <c:pt idx="9">
                  <c:v>3.2559999999999998</c:v>
                </c:pt>
                <c:pt idx="10">
                  <c:v>5.8319999999999999</c:v>
                </c:pt>
                <c:pt idx="11">
                  <c:v>9.4819999999999993</c:v>
                </c:pt>
                <c:pt idx="12">
                  <c:v>9.7840000000000007</c:v>
                </c:pt>
                <c:pt idx="13">
                  <c:v>8.8970000000000002</c:v>
                </c:pt>
                <c:pt idx="14">
                  <c:v>9.5470000000000006</c:v>
                </c:pt>
                <c:pt idx="15">
                  <c:v>10.359</c:v>
                </c:pt>
                <c:pt idx="16">
                  <c:v>8.9410000000000007</c:v>
                </c:pt>
                <c:pt idx="17">
                  <c:v>7.6070000000000002</c:v>
                </c:pt>
                <c:pt idx="18">
                  <c:v>5.4660000000000002</c:v>
                </c:pt>
                <c:pt idx="19">
                  <c:v>4.7300000000000004</c:v>
                </c:pt>
                <c:pt idx="20">
                  <c:v>4.9649999999999999</c:v>
                </c:pt>
                <c:pt idx="21">
                  <c:v>5.5549999999999997</c:v>
                </c:pt>
                <c:pt idx="22">
                  <c:v>6.6929999999999996</c:v>
                </c:pt>
                <c:pt idx="23">
                  <c:v>7.81</c:v>
                </c:pt>
                <c:pt idx="24">
                  <c:v>7.0659999999999998</c:v>
                </c:pt>
                <c:pt idx="25">
                  <c:v>6.1609999999999996</c:v>
                </c:pt>
                <c:pt idx="26">
                  <c:v>6.2350000000000003</c:v>
                </c:pt>
                <c:pt idx="27">
                  <c:v>8.3510000000000009</c:v>
                </c:pt>
                <c:pt idx="28">
                  <c:v>8.61</c:v>
                </c:pt>
                <c:pt idx="29">
                  <c:v>7.8040000000000003</c:v>
                </c:pt>
                <c:pt idx="30">
                  <c:v>7.976</c:v>
                </c:pt>
                <c:pt idx="31">
                  <c:v>8.0519999999999996</c:v>
                </c:pt>
                <c:pt idx="32">
                  <c:v>7.9539999999999997</c:v>
                </c:pt>
                <c:pt idx="33">
                  <c:v>7.4320000000000004</c:v>
                </c:pt>
                <c:pt idx="34">
                  <c:v>6.99</c:v>
                </c:pt>
                <c:pt idx="35">
                  <c:v>6.718</c:v>
                </c:pt>
                <c:pt idx="36">
                  <c:v>6.3650000000000002</c:v>
                </c:pt>
                <c:pt idx="37">
                  <c:v>6.8330000000000002</c:v>
                </c:pt>
                <c:pt idx="38">
                  <c:v>8.2910000000000004</c:v>
                </c:pt>
                <c:pt idx="39">
                  <c:v>8.8030000000000008</c:v>
                </c:pt>
                <c:pt idx="40">
                  <c:v>7.4169999999999998</c:v>
                </c:pt>
                <c:pt idx="41">
                  <c:v>7.6109999999999998</c:v>
                </c:pt>
                <c:pt idx="42">
                  <c:v>8.3059999999999992</c:v>
                </c:pt>
                <c:pt idx="43">
                  <c:v>8.8000000000000007</c:v>
                </c:pt>
              </c:numCache>
            </c:numRef>
          </c:val>
          <c:smooth val="0"/>
          <c:extLst>
            <c:ext xmlns:c16="http://schemas.microsoft.com/office/drawing/2014/chart" uri="{C3380CC4-5D6E-409C-BE32-E72D297353CC}">
              <c16:uniqueId val="{00000000-F27F-4ABE-851D-FB25D2EA1698}"/>
            </c:ext>
          </c:extLst>
        </c:ser>
        <c:dLbls>
          <c:showLegendKey val="0"/>
          <c:showVal val="0"/>
          <c:showCatName val="0"/>
          <c:showSerName val="0"/>
          <c:showPercent val="0"/>
          <c:showBubbleSize val="0"/>
        </c:dLbls>
        <c:smooth val="0"/>
        <c:axId val="357657424"/>
        <c:axId val="357634960"/>
      </c:lineChart>
      <c:catAx>
        <c:axId val="357657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357634960"/>
        <c:crosses val="autoZero"/>
        <c:auto val="1"/>
        <c:lblAlgn val="ctr"/>
        <c:lblOffset val="100"/>
        <c:noMultiLvlLbl val="0"/>
      </c:catAx>
      <c:valAx>
        <c:axId val="357634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357657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sv-S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Sheet2!$AB$43</c:f>
              <c:strCache>
                <c:ptCount val="1"/>
                <c:pt idx="0">
                  <c:v>uz4ind</c:v>
                </c:pt>
              </c:strCache>
            </c:strRef>
          </c:tx>
          <c:spPr>
            <a:solidFill>
              <a:schemeClr val="accent2"/>
            </a:solidFill>
            <a:ln>
              <a:noFill/>
            </a:ln>
            <a:effectLst/>
          </c:spPr>
          <c:invertIfNegative val="0"/>
          <c:dPt>
            <c:idx val="3"/>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6-43E3-4265-9C4F-04AC34F4ACB6}"/>
              </c:ext>
            </c:extLst>
          </c:dPt>
          <c:dPt>
            <c:idx val="5"/>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5-43E3-4265-9C4F-04AC34F4ACB6}"/>
              </c:ext>
            </c:extLst>
          </c:dPt>
          <c:dPt>
            <c:idx val="6"/>
            <c:invertIfNegative val="0"/>
            <c:bubble3D val="0"/>
            <c:spPr>
              <a:solidFill>
                <a:srgbClr val="C00000"/>
              </a:solidFill>
              <a:ln>
                <a:noFill/>
              </a:ln>
              <a:effectLst/>
            </c:spPr>
            <c:extLst>
              <c:ext xmlns:c16="http://schemas.microsoft.com/office/drawing/2014/chart" uri="{C3380CC4-5D6E-409C-BE32-E72D297353CC}">
                <c16:uniqueId val="{00000001-43E3-4265-9C4F-04AC34F4ACB6}"/>
              </c:ext>
            </c:extLst>
          </c:dPt>
          <c:dPt>
            <c:idx val="11"/>
            <c:invertIfNegative val="0"/>
            <c:bubble3D val="0"/>
            <c:spPr>
              <a:solidFill>
                <a:schemeClr val="tx1"/>
              </a:solidFill>
              <a:ln>
                <a:noFill/>
              </a:ln>
              <a:effectLst/>
            </c:spPr>
            <c:extLst>
              <c:ext xmlns:c16="http://schemas.microsoft.com/office/drawing/2014/chart" uri="{C3380CC4-5D6E-409C-BE32-E72D297353CC}">
                <c16:uniqueId val="{00000003-43E3-4265-9C4F-04AC34F4ACB6}"/>
              </c:ext>
            </c:extLst>
          </c:dPt>
          <c:dPt>
            <c:idx val="13"/>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7-43E3-4265-9C4F-04AC34F4ACB6}"/>
              </c:ext>
            </c:extLst>
          </c:dPt>
          <c:cat>
            <c:strRef>
              <c:f>Sheet2!$AA$44:$AA$62</c:f>
              <c:strCache>
                <c:ptCount val="19"/>
                <c:pt idx="0">
                  <c:v>Schweiz</c:v>
                </c:pt>
                <c:pt idx="1">
                  <c:v>Nederländerna</c:v>
                </c:pt>
                <c:pt idx="2">
                  <c:v>Belgien</c:v>
                </c:pt>
                <c:pt idx="3">
                  <c:v>Finland</c:v>
                </c:pt>
                <c:pt idx="4">
                  <c:v>Frankrike</c:v>
                </c:pt>
                <c:pt idx="5">
                  <c:v>Norge</c:v>
                </c:pt>
                <c:pt idx="6">
                  <c:v>Sverige</c:v>
                </c:pt>
                <c:pt idx="7">
                  <c:v>Tyskland</c:v>
                </c:pt>
                <c:pt idx="8">
                  <c:v>Italien</c:v>
                </c:pt>
                <c:pt idx="9">
                  <c:v>Kanada</c:v>
                </c:pt>
                <c:pt idx="10">
                  <c:v>USA</c:v>
                </c:pt>
                <c:pt idx="11">
                  <c:v>OECD (18)</c:v>
                </c:pt>
                <c:pt idx="12">
                  <c:v>Japan</c:v>
                </c:pt>
                <c:pt idx="13">
                  <c:v>Danmark</c:v>
                </c:pt>
                <c:pt idx="14">
                  <c:v>Irland</c:v>
                </c:pt>
                <c:pt idx="15">
                  <c:v>österrike</c:v>
                </c:pt>
                <c:pt idx="16">
                  <c:v>Australien</c:v>
                </c:pt>
                <c:pt idx="17">
                  <c:v>Nya Zeeland</c:v>
                </c:pt>
                <c:pt idx="18">
                  <c:v>Storbritannien</c:v>
                </c:pt>
              </c:strCache>
            </c:strRef>
          </c:cat>
          <c:val>
            <c:numRef>
              <c:f>Sheet2!$AB$44:$AB$62</c:f>
              <c:numCache>
                <c:formatCode>0</c:formatCode>
                <c:ptCount val="19"/>
                <c:pt idx="0">
                  <c:v>76</c:v>
                </c:pt>
                <c:pt idx="1">
                  <c:v>72</c:v>
                </c:pt>
                <c:pt idx="2">
                  <c:v>67</c:v>
                </c:pt>
                <c:pt idx="3">
                  <c:v>65</c:v>
                </c:pt>
                <c:pt idx="4">
                  <c:v>65</c:v>
                </c:pt>
                <c:pt idx="5">
                  <c:v>62</c:v>
                </c:pt>
                <c:pt idx="6">
                  <c:v>59</c:v>
                </c:pt>
                <c:pt idx="7">
                  <c:v>57.999999999999993</c:v>
                </c:pt>
                <c:pt idx="8">
                  <c:v>56.000000000000007</c:v>
                </c:pt>
                <c:pt idx="9">
                  <c:v>55.000000000000007</c:v>
                </c:pt>
                <c:pt idx="10">
                  <c:v>54</c:v>
                </c:pt>
                <c:pt idx="11">
                  <c:v>53.444444444444443</c:v>
                </c:pt>
                <c:pt idx="12">
                  <c:v>52</c:v>
                </c:pt>
                <c:pt idx="13">
                  <c:v>50</c:v>
                </c:pt>
                <c:pt idx="14">
                  <c:v>45</c:v>
                </c:pt>
                <c:pt idx="15">
                  <c:v>44</c:v>
                </c:pt>
                <c:pt idx="16">
                  <c:v>37</c:v>
                </c:pt>
                <c:pt idx="17">
                  <c:v>31</c:v>
                </c:pt>
                <c:pt idx="18">
                  <c:v>14</c:v>
                </c:pt>
              </c:numCache>
            </c:numRef>
          </c:val>
          <c:extLst>
            <c:ext xmlns:c16="http://schemas.microsoft.com/office/drawing/2014/chart" uri="{C3380CC4-5D6E-409C-BE32-E72D297353CC}">
              <c16:uniqueId val="{00000004-43E3-4265-9C4F-04AC34F4ACB6}"/>
            </c:ext>
          </c:extLst>
        </c:ser>
        <c:dLbls>
          <c:showLegendKey val="0"/>
          <c:showVal val="0"/>
          <c:showCatName val="0"/>
          <c:showSerName val="0"/>
          <c:showPercent val="0"/>
          <c:showBubbleSize val="0"/>
        </c:dLbls>
        <c:gapWidth val="219"/>
        <c:overlap val="-27"/>
        <c:axId val="927029768"/>
        <c:axId val="927037328"/>
      </c:barChart>
      <c:catAx>
        <c:axId val="927029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crossAx val="927037328"/>
        <c:crosses val="autoZero"/>
        <c:auto val="1"/>
        <c:lblAlgn val="ctr"/>
        <c:lblOffset val="100"/>
        <c:noMultiLvlLbl val="0"/>
      </c:catAx>
      <c:valAx>
        <c:axId val="927037328"/>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crossAx val="927029768"/>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200"/>
      </a:pPr>
      <a:endParaRPr lang="sv-S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Sheet2!$AB$64</c:f>
              <c:strCache>
                <c:ptCount val="1"/>
                <c:pt idx="0">
                  <c:v>sz4ind</c:v>
                </c:pt>
              </c:strCache>
            </c:strRef>
          </c:tx>
          <c:spPr>
            <a:solidFill>
              <a:schemeClr val="accent2"/>
            </a:solidFill>
            <a:ln>
              <a:noFill/>
            </a:ln>
            <a:effectLst/>
          </c:spPr>
          <c:invertIfNegative val="0"/>
          <c:dPt>
            <c:idx val="0"/>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5-D630-4434-BA47-D8EBC6554E4F}"/>
              </c:ext>
            </c:extLst>
          </c:dPt>
          <c:dPt>
            <c:idx val="4"/>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6-D630-4434-BA47-D8EBC6554E4F}"/>
              </c:ext>
            </c:extLst>
          </c:dPt>
          <c:dPt>
            <c:idx val="6"/>
            <c:invertIfNegative val="0"/>
            <c:bubble3D val="0"/>
            <c:spPr>
              <a:solidFill>
                <a:srgbClr val="C00000"/>
              </a:solidFill>
              <a:ln>
                <a:noFill/>
              </a:ln>
              <a:effectLst/>
            </c:spPr>
            <c:extLst>
              <c:ext xmlns:c16="http://schemas.microsoft.com/office/drawing/2014/chart" uri="{C3380CC4-5D6E-409C-BE32-E72D297353CC}">
                <c16:uniqueId val="{00000001-D630-4434-BA47-D8EBC6554E4F}"/>
              </c:ext>
            </c:extLst>
          </c:dPt>
          <c:dPt>
            <c:idx val="9"/>
            <c:invertIfNegative val="0"/>
            <c:bubble3D val="0"/>
            <c:spPr>
              <a:solidFill>
                <a:schemeClr val="tx1"/>
              </a:solidFill>
              <a:ln>
                <a:noFill/>
              </a:ln>
              <a:effectLst/>
            </c:spPr>
            <c:extLst>
              <c:ext xmlns:c16="http://schemas.microsoft.com/office/drawing/2014/chart" uri="{C3380CC4-5D6E-409C-BE32-E72D297353CC}">
                <c16:uniqueId val="{00000003-D630-4434-BA47-D8EBC6554E4F}"/>
              </c:ext>
            </c:extLst>
          </c:dPt>
          <c:dPt>
            <c:idx val="13"/>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7-D630-4434-BA47-D8EBC6554E4F}"/>
              </c:ext>
            </c:extLst>
          </c:dPt>
          <c:cat>
            <c:strRef>
              <c:f>Sheet2!$AA$65:$AA$83</c:f>
              <c:strCache>
                <c:ptCount val="19"/>
                <c:pt idx="0">
                  <c:v>Norge</c:v>
                </c:pt>
                <c:pt idx="1">
                  <c:v>Belgien</c:v>
                </c:pt>
                <c:pt idx="2">
                  <c:v>Tyskland</c:v>
                </c:pt>
                <c:pt idx="3">
                  <c:v>österrike</c:v>
                </c:pt>
                <c:pt idx="4">
                  <c:v>Finland</c:v>
                </c:pt>
                <c:pt idx="5">
                  <c:v>Japan</c:v>
                </c:pt>
                <c:pt idx="6">
                  <c:v>Sverige</c:v>
                </c:pt>
                <c:pt idx="7">
                  <c:v>Schweiz</c:v>
                </c:pt>
                <c:pt idx="8">
                  <c:v>Nederländerna</c:v>
                </c:pt>
                <c:pt idx="9">
                  <c:v>OECD (18)</c:v>
                </c:pt>
                <c:pt idx="10">
                  <c:v>Italien</c:v>
                </c:pt>
                <c:pt idx="11">
                  <c:v>Frankrike</c:v>
                </c:pt>
                <c:pt idx="12">
                  <c:v>Kanada</c:v>
                </c:pt>
                <c:pt idx="13">
                  <c:v>Danmark</c:v>
                </c:pt>
                <c:pt idx="14">
                  <c:v>Irland</c:v>
                </c:pt>
                <c:pt idx="15">
                  <c:v>Australien</c:v>
                </c:pt>
                <c:pt idx="16">
                  <c:v>Nya Zeeland</c:v>
                </c:pt>
                <c:pt idx="17">
                  <c:v>Storbritannien</c:v>
                </c:pt>
                <c:pt idx="18">
                  <c:v>USA</c:v>
                </c:pt>
              </c:strCache>
            </c:strRef>
          </c:cat>
          <c:val>
            <c:numRef>
              <c:f>Sheet2!$AB$65:$AB$83</c:f>
              <c:numCache>
                <c:formatCode>0</c:formatCode>
                <c:ptCount val="19"/>
                <c:pt idx="0">
                  <c:v>100</c:v>
                </c:pt>
                <c:pt idx="1">
                  <c:v>94</c:v>
                </c:pt>
                <c:pt idx="2">
                  <c:v>91</c:v>
                </c:pt>
                <c:pt idx="3">
                  <c:v>88</c:v>
                </c:pt>
                <c:pt idx="4">
                  <c:v>88</c:v>
                </c:pt>
                <c:pt idx="5">
                  <c:v>84</c:v>
                </c:pt>
                <c:pt idx="6">
                  <c:v>75</c:v>
                </c:pt>
                <c:pt idx="7">
                  <c:v>74</c:v>
                </c:pt>
                <c:pt idx="8">
                  <c:v>69</c:v>
                </c:pt>
                <c:pt idx="9">
                  <c:v>61.111111111111107</c:v>
                </c:pt>
                <c:pt idx="10">
                  <c:v>61</c:v>
                </c:pt>
                <c:pt idx="11">
                  <c:v>57.999999999999993</c:v>
                </c:pt>
                <c:pt idx="12">
                  <c:v>46</c:v>
                </c:pt>
                <c:pt idx="13">
                  <c:v>46</c:v>
                </c:pt>
                <c:pt idx="14">
                  <c:v>46</c:v>
                </c:pt>
                <c:pt idx="15">
                  <c:v>35</c:v>
                </c:pt>
                <c:pt idx="16">
                  <c:v>27</c:v>
                </c:pt>
                <c:pt idx="17">
                  <c:v>18</c:v>
                </c:pt>
                <c:pt idx="18">
                  <c:v>0</c:v>
                </c:pt>
              </c:numCache>
            </c:numRef>
          </c:val>
          <c:extLst>
            <c:ext xmlns:c16="http://schemas.microsoft.com/office/drawing/2014/chart" uri="{C3380CC4-5D6E-409C-BE32-E72D297353CC}">
              <c16:uniqueId val="{00000004-D630-4434-BA47-D8EBC6554E4F}"/>
            </c:ext>
          </c:extLst>
        </c:ser>
        <c:dLbls>
          <c:showLegendKey val="0"/>
          <c:showVal val="0"/>
          <c:showCatName val="0"/>
          <c:showSerName val="0"/>
          <c:showPercent val="0"/>
          <c:showBubbleSize val="0"/>
        </c:dLbls>
        <c:gapWidth val="219"/>
        <c:overlap val="-27"/>
        <c:axId val="575443048"/>
        <c:axId val="575441608"/>
      </c:barChart>
      <c:catAx>
        <c:axId val="575443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crossAx val="575441608"/>
        <c:crosses val="autoZero"/>
        <c:auto val="1"/>
        <c:lblAlgn val="ctr"/>
        <c:lblOffset val="100"/>
        <c:noMultiLvlLbl val="0"/>
      </c:catAx>
      <c:valAx>
        <c:axId val="575441608"/>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crossAx val="575443048"/>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200"/>
      </a:pPr>
      <a:endParaRPr lang="sv-SE"/>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Sheet2!$AB$106</c:f>
              <c:strCache>
                <c:ptCount val="1"/>
                <c:pt idx="0">
                  <c:v>2020</c:v>
                </c:pt>
              </c:strCache>
            </c:strRef>
          </c:tx>
          <c:spPr>
            <a:solidFill>
              <a:schemeClr val="accent2"/>
            </a:solidFill>
            <a:ln>
              <a:noFill/>
            </a:ln>
            <a:effectLst/>
          </c:spPr>
          <c:invertIfNegative val="0"/>
          <c:dPt>
            <c:idx val="2"/>
            <c:invertIfNegative val="0"/>
            <c:bubble3D val="0"/>
            <c:spPr>
              <a:solidFill>
                <a:srgbClr val="C00000"/>
              </a:solidFill>
              <a:ln>
                <a:noFill/>
              </a:ln>
              <a:effectLst/>
            </c:spPr>
            <c:extLst>
              <c:ext xmlns:c16="http://schemas.microsoft.com/office/drawing/2014/chart" uri="{C3380CC4-5D6E-409C-BE32-E72D297353CC}">
                <c16:uniqueId val="{00000001-74E0-44B4-AF7D-F8E243C01049}"/>
              </c:ext>
            </c:extLst>
          </c:dPt>
          <c:dPt>
            <c:idx val="5"/>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7-74E0-44B4-AF7D-F8E243C01049}"/>
              </c:ext>
            </c:extLst>
          </c:dPt>
          <c:dPt>
            <c:idx val="6"/>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5-74E0-44B4-AF7D-F8E243C01049}"/>
              </c:ext>
            </c:extLst>
          </c:dPt>
          <c:dPt>
            <c:idx val="8"/>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6-74E0-44B4-AF7D-F8E243C01049}"/>
              </c:ext>
            </c:extLst>
          </c:dPt>
          <c:dPt>
            <c:idx val="9"/>
            <c:invertIfNegative val="0"/>
            <c:bubble3D val="0"/>
            <c:spPr>
              <a:solidFill>
                <a:schemeClr val="tx1"/>
              </a:solidFill>
              <a:ln>
                <a:noFill/>
              </a:ln>
              <a:effectLst/>
            </c:spPr>
            <c:extLst>
              <c:ext xmlns:c16="http://schemas.microsoft.com/office/drawing/2014/chart" uri="{C3380CC4-5D6E-409C-BE32-E72D297353CC}">
                <c16:uniqueId val="{00000003-74E0-44B4-AF7D-F8E243C01049}"/>
              </c:ext>
            </c:extLst>
          </c:dPt>
          <c:cat>
            <c:strRef>
              <c:f>Sheet2!$AA$107:$AA$125</c:f>
              <c:strCache>
                <c:ptCount val="19"/>
                <c:pt idx="0">
                  <c:v>Japan</c:v>
                </c:pt>
                <c:pt idx="1">
                  <c:v>Kanada</c:v>
                </c:pt>
                <c:pt idx="2">
                  <c:v>Sverige</c:v>
                </c:pt>
                <c:pt idx="3">
                  <c:v>Tyskland</c:v>
                </c:pt>
                <c:pt idx="4">
                  <c:v>österrike</c:v>
                </c:pt>
                <c:pt idx="5">
                  <c:v>Finland</c:v>
                </c:pt>
                <c:pt idx="6">
                  <c:v>Norge</c:v>
                </c:pt>
                <c:pt idx="7">
                  <c:v>Belgien</c:v>
                </c:pt>
                <c:pt idx="8">
                  <c:v>Danmark</c:v>
                </c:pt>
                <c:pt idx="9">
                  <c:v>OECD (18)</c:v>
                </c:pt>
                <c:pt idx="10">
                  <c:v>Frankrike</c:v>
                </c:pt>
                <c:pt idx="11">
                  <c:v>Schweiz</c:v>
                </c:pt>
                <c:pt idx="12">
                  <c:v>Australien</c:v>
                </c:pt>
                <c:pt idx="13">
                  <c:v>Storbritannien</c:v>
                </c:pt>
                <c:pt idx="14">
                  <c:v>Nederländerna</c:v>
                </c:pt>
                <c:pt idx="15">
                  <c:v>Irland</c:v>
                </c:pt>
                <c:pt idx="16">
                  <c:v>Nya Zeeland</c:v>
                </c:pt>
                <c:pt idx="17">
                  <c:v>Italien</c:v>
                </c:pt>
                <c:pt idx="18">
                  <c:v>USA</c:v>
                </c:pt>
              </c:strCache>
            </c:strRef>
          </c:cat>
          <c:val>
            <c:numRef>
              <c:f>Sheet2!$AB$107:$AB$125</c:f>
              <c:numCache>
                <c:formatCode>0</c:formatCode>
                <c:ptCount val="19"/>
                <c:pt idx="0">
                  <c:v>96</c:v>
                </c:pt>
                <c:pt idx="1">
                  <c:v>81</c:v>
                </c:pt>
                <c:pt idx="2">
                  <c:v>75</c:v>
                </c:pt>
                <c:pt idx="3">
                  <c:v>75</c:v>
                </c:pt>
                <c:pt idx="4">
                  <c:v>74</c:v>
                </c:pt>
                <c:pt idx="5">
                  <c:v>71</c:v>
                </c:pt>
                <c:pt idx="6">
                  <c:v>66</c:v>
                </c:pt>
                <c:pt idx="7">
                  <c:v>55.000000000000007</c:v>
                </c:pt>
                <c:pt idx="8">
                  <c:v>54</c:v>
                </c:pt>
                <c:pt idx="9">
                  <c:v>49.222222222222221</c:v>
                </c:pt>
                <c:pt idx="10">
                  <c:v>48</c:v>
                </c:pt>
                <c:pt idx="11">
                  <c:v>44</c:v>
                </c:pt>
                <c:pt idx="12">
                  <c:v>38</c:v>
                </c:pt>
                <c:pt idx="13">
                  <c:v>33</c:v>
                </c:pt>
                <c:pt idx="14">
                  <c:v>30</c:v>
                </c:pt>
                <c:pt idx="15">
                  <c:v>26</c:v>
                </c:pt>
                <c:pt idx="16">
                  <c:v>20</c:v>
                </c:pt>
                <c:pt idx="17">
                  <c:v>0</c:v>
                </c:pt>
                <c:pt idx="18">
                  <c:v>0</c:v>
                </c:pt>
              </c:numCache>
            </c:numRef>
          </c:val>
          <c:extLst>
            <c:ext xmlns:c16="http://schemas.microsoft.com/office/drawing/2014/chart" uri="{C3380CC4-5D6E-409C-BE32-E72D297353CC}">
              <c16:uniqueId val="{00000004-74E0-44B4-AF7D-F8E243C01049}"/>
            </c:ext>
          </c:extLst>
        </c:ser>
        <c:dLbls>
          <c:showLegendKey val="0"/>
          <c:showVal val="0"/>
          <c:showCatName val="0"/>
          <c:showSerName val="0"/>
          <c:showPercent val="0"/>
          <c:showBubbleSize val="0"/>
        </c:dLbls>
        <c:gapWidth val="219"/>
        <c:overlap val="-27"/>
        <c:axId val="1068163896"/>
        <c:axId val="1068155256"/>
      </c:barChart>
      <c:catAx>
        <c:axId val="1068163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crossAx val="1068155256"/>
        <c:crosses val="autoZero"/>
        <c:auto val="1"/>
        <c:lblAlgn val="ctr"/>
        <c:lblOffset val="100"/>
        <c:noMultiLvlLbl val="0"/>
      </c:catAx>
      <c:valAx>
        <c:axId val="1068155256"/>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crossAx val="1068163896"/>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200"/>
      </a:pPr>
      <a:endParaRPr lang="sv-SE"/>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6288276972566006E-2"/>
          <c:y val="4.2368195806249641E-2"/>
          <c:w val="0.85608996730295772"/>
          <c:h val="0.7653043261580984"/>
        </c:manualLayout>
      </c:layout>
      <c:lineChart>
        <c:grouping val="standard"/>
        <c:varyColors val="0"/>
        <c:ser>
          <c:idx val="0"/>
          <c:order val="0"/>
          <c:tx>
            <c:strRef>
              <c:f>Max_dur!$C$2</c:f>
              <c:strCache>
                <c:ptCount val="1"/>
                <c:pt idx="0">
                  <c:v>Ålderdom</c:v>
                </c:pt>
              </c:strCache>
            </c:strRef>
          </c:tx>
          <c:spPr>
            <a:ln w="28575" cap="rnd">
              <a:solidFill>
                <a:schemeClr val="accent1"/>
              </a:solidFill>
              <a:round/>
            </a:ln>
            <a:effectLst/>
          </c:spPr>
          <c:marker>
            <c:symbol val="none"/>
          </c:marker>
          <c:cat>
            <c:numRef>
              <c:f>Max_dur!$B$274:$B$286</c:f>
              <c:numCache>
                <c:formatCode>General</c:formatCode>
                <c:ptCount val="13"/>
                <c:pt idx="0">
                  <c:v>1960</c:v>
                </c:pt>
                <c:pt idx="1">
                  <c:v>1965</c:v>
                </c:pt>
                <c:pt idx="2">
                  <c:v>1970</c:v>
                </c:pt>
                <c:pt idx="3">
                  <c:v>1975</c:v>
                </c:pt>
                <c:pt idx="4">
                  <c:v>1980</c:v>
                </c:pt>
                <c:pt idx="5">
                  <c:v>1985</c:v>
                </c:pt>
                <c:pt idx="6">
                  <c:v>1990</c:v>
                </c:pt>
                <c:pt idx="7">
                  <c:v>1995</c:v>
                </c:pt>
                <c:pt idx="8">
                  <c:v>2000</c:v>
                </c:pt>
                <c:pt idx="9">
                  <c:v>2005</c:v>
                </c:pt>
                <c:pt idx="10">
                  <c:v>2010</c:v>
                </c:pt>
                <c:pt idx="11">
                  <c:v>2015</c:v>
                </c:pt>
                <c:pt idx="12">
                  <c:v>2020</c:v>
                </c:pt>
              </c:numCache>
            </c:numRef>
          </c:cat>
          <c:val>
            <c:numRef>
              <c:f>Max_dur!$C$274:$C$286</c:f>
              <c:numCache>
                <c:formatCode>General</c:formatCode>
                <c:ptCount val="13"/>
                <c:pt idx="0">
                  <c:v>28.000000000000004</c:v>
                </c:pt>
                <c:pt idx="1">
                  <c:v>53</c:v>
                </c:pt>
                <c:pt idx="2">
                  <c:v>74</c:v>
                </c:pt>
                <c:pt idx="3">
                  <c:v>89</c:v>
                </c:pt>
                <c:pt idx="4">
                  <c:v>107</c:v>
                </c:pt>
                <c:pt idx="5">
                  <c:v>101</c:v>
                </c:pt>
                <c:pt idx="6">
                  <c:v>94</c:v>
                </c:pt>
                <c:pt idx="7">
                  <c:v>90</c:v>
                </c:pt>
                <c:pt idx="8">
                  <c:v>82</c:v>
                </c:pt>
                <c:pt idx="9">
                  <c:v>73</c:v>
                </c:pt>
                <c:pt idx="10">
                  <c:v>67</c:v>
                </c:pt>
                <c:pt idx="11">
                  <c:v>66</c:v>
                </c:pt>
                <c:pt idx="12">
                  <c:v>69</c:v>
                </c:pt>
              </c:numCache>
            </c:numRef>
          </c:val>
          <c:smooth val="0"/>
          <c:extLst>
            <c:ext xmlns:c16="http://schemas.microsoft.com/office/drawing/2014/chart" uri="{C3380CC4-5D6E-409C-BE32-E72D297353CC}">
              <c16:uniqueId val="{00000000-4603-47C1-B9C1-C777CA4AAF5F}"/>
            </c:ext>
          </c:extLst>
        </c:ser>
        <c:ser>
          <c:idx val="1"/>
          <c:order val="1"/>
          <c:tx>
            <c:strRef>
              <c:f>Max_dur!$D$2</c:f>
              <c:strCache>
                <c:ptCount val="1"/>
                <c:pt idx="0">
                  <c:v>Arbetslöshet</c:v>
                </c:pt>
              </c:strCache>
            </c:strRef>
          </c:tx>
          <c:spPr>
            <a:ln w="28575" cap="rnd">
              <a:solidFill>
                <a:schemeClr val="accent2"/>
              </a:solidFill>
              <a:round/>
            </a:ln>
            <a:effectLst/>
          </c:spPr>
          <c:marker>
            <c:symbol val="none"/>
          </c:marker>
          <c:cat>
            <c:numRef>
              <c:f>Max_dur!$B$274:$B$286</c:f>
              <c:numCache>
                <c:formatCode>General</c:formatCode>
                <c:ptCount val="13"/>
                <c:pt idx="0">
                  <c:v>1960</c:v>
                </c:pt>
                <c:pt idx="1">
                  <c:v>1965</c:v>
                </c:pt>
                <c:pt idx="2">
                  <c:v>1970</c:v>
                </c:pt>
                <c:pt idx="3">
                  <c:v>1975</c:v>
                </c:pt>
                <c:pt idx="4">
                  <c:v>1980</c:v>
                </c:pt>
                <c:pt idx="5">
                  <c:v>1985</c:v>
                </c:pt>
                <c:pt idx="6">
                  <c:v>1990</c:v>
                </c:pt>
                <c:pt idx="7">
                  <c:v>1995</c:v>
                </c:pt>
                <c:pt idx="8">
                  <c:v>2000</c:v>
                </c:pt>
                <c:pt idx="9">
                  <c:v>2005</c:v>
                </c:pt>
                <c:pt idx="10">
                  <c:v>2010</c:v>
                </c:pt>
                <c:pt idx="11">
                  <c:v>2015</c:v>
                </c:pt>
                <c:pt idx="12">
                  <c:v>2020</c:v>
                </c:pt>
              </c:numCache>
            </c:numRef>
          </c:cat>
          <c:val>
            <c:numRef>
              <c:f>Max_dur!$D$274:$D$286</c:f>
              <c:numCache>
                <c:formatCode>General</c:formatCode>
                <c:ptCount val="13"/>
                <c:pt idx="0">
                  <c:v>49</c:v>
                </c:pt>
                <c:pt idx="1">
                  <c:v>55.000000000000007</c:v>
                </c:pt>
                <c:pt idx="2">
                  <c:v>49</c:v>
                </c:pt>
                <c:pt idx="3">
                  <c:v>76</c:v>
                </c:pt>
                <c:pt idx="4">
                  <c:v>72</c:v>
                </c:pt>
                <c:pt idx="5">
                  <c:v>80</c:v>
                </c:pt>
                <c:pt idx="6">
                  <c:v>84</c:v>
                </c:pt>
                <c:pt idx="7">
                  <c:v>77</c:v>
                </c:pt>
                <c:pt idx="8">
                  <c:v>64</c:v>
                </c:pt>
                <c:pt idx="9">
                  <c:v>69</c:v>
                </c:pt>
                <c:pt idx="10">
                  <c:v>56.000000000000007</c:v>
                </c:pt>
                <c:pt idx="11">
                  <c:v>50</c:v>
                </c:pt>
                <c:pt idx="12">
                  <c:v>57.999999999999993</c:v>
                </c:pt>
              </c:numCache>
            </c:numRef>
          </c:val>
          <c:smooth val="0"/>
          <c:extLst>
            <c:ext xmlns:c16="http://schemas.microsoft.com/office/drawing/2014/chart" uri="{C3380CC4-5D6E-409C-BE32-E72D297353CC}">
              <c16:uniqueId val="{00000001-4603-47C1-B9C1-C777CA4AAF5F}"/>
            </c:ext>
          </c:extLst>
        </c:ser>
        <c:ser>
          <c:idx val="2"/>
          <c:order val="2"/>
          <c:tx>
            <c:strRef>
              <c:f>Max_dur!$E$2</c:f>
              <c:strCache>
                <c:ptCount val="1"/>
                <c:pt idx="0">
                  <c:v>Sjukdom</c:v>
                </c:pt>
              </c:strCache>
            </c:strRef>
          </c:tx>
          <c:spPr>
            <a:ln w="28575" cap="rnd">
              <a:solidFill>
                <a:schemeClr val="accent3"/>
              </a:solidFill>
              <a:round/>
            </a:ln>
            <a:effectLst/>
          </c:spPr>
          <c:marker>
            <c:symbol val="none"/>
          </c:marker>
          <c:cat>
            <c:numRef>
              <c:f>Max_dur!$B$274:$B$286</c:f>
              <c:numCache>
                <c:formatCode>General</c:formatCode>
                <c:ptCount val="13"/>
                <c:pt idx="0">
                  <c:v>1960</c:v>
                </c:pt>
                <c:pt idx="1">
                  <c:v>1965</c:v>
                </c:pt>
                <c:pt idx="2">
                  <c:v>1970</c:v>
                </c:pt>
                <c:pt idx="3">
                  <c:v>1975</c:v>
                </c:pt>
                <c:pt idx="4">
                  <c:v>1980</c:v>
                </c:pt>
                <c:pt idx="5">
                  <c:v>1985</c:v>
                </c:pt>
                <c:pt idx="6">
                  <c:v>1990</c:v>
                </c:pt>
                <c:pt idx="7">
                  <c:v>1995</c:v>
                </c:pt>
                <c:pt idx="8">
                  <c:v>2000</c:v>
                </c:pt>
                <c:pt idx="9">
                  <c:v>2005</c:v>
                </c:pt>
                <c:pt idx="10">
                  <c:v>2010</c:v>
                </c:pt>
                <c:pt idx="11">
                  <c:v>2015</c:v>
                </c:pt>
                <c:pt idx="12">
                  <c:v>2020</c:v>
                </c:pt>
              </c:numCache>
            </c:numRef>
          </c:cat>
          <c:val>
            <c:numRef>
              <c:f>Max_dur!$E$274:$E$286</c:f>
              <c:numCache>
                <c:formatCode>General</c:formatCode>
                <c:ptCount val="13"/>
                <c:pt idx="0">
                  <c:v>56.999999999999993</c:v>
                </c:pt>
                <c:pt idx="1">
                  <c:v>54</c:v>
                </c:pt>
                <c:pt idx="2">
                  <c:v>71</c:v>
                </c:pt>
                <c:pt idx="3">
                  <c:v>136</c:v>
                </c:pt>
                <c:pt idx="4">
                  <c:v>134</c:v>
                </c:pt>
                <c:pt idx="5">
                  <c:v>143</c:v>
                </c:pt>
                <c:pt idx="6">
                  <c:v>131</c:v>
                </c:pt>
                <c:pt idx="7">
                  <c:v>112.00000000000001</c:v>
                </c:pt>
                <c:pt idx="8">
                  <c:v>93</c:v>
                </c:pt>
                <c:pt idx="9">
                  <c:v>88</c:v>
                </c:pt>
                <c:pt idx="10">
                  <c:v>79</c:v>
                </c:pt>
                <c:pt idx="11">
                  <c:v>73</c:v>
                </c:pt>
                <c:pt idx="12">
                  <c:v>75</c:v>
                </c:pt>
              </c:numCache>
            </c:numRef>
          </c:val>
          <c:smooth val="0"/>
          <c:extLst>
            <c:ext xmlns:c16="http://schemas.microsoft.com/office/drawing/2014/chart" uri="{C3380CC4-5D6E-409C-BE32-E72D297353CC}">
              <c16:uniqueId val="{00000002-4603-47C1-B9C1-C777CA4AAF5F}"/>
            </c:ext>
          </c:extLst>
        </c:ser>
        <c:dLbls>
          <c:showLegendKey val="0"/>
          <c:showVal val="0"/>
          <c:showCatName val="0"/>
          <c:showSerName val="0"/>
          <c:showPercent val="0"/>
          <c:showBubbleSize val="0"/>
        </c:dLbls>
        <c:smooth val="0"/>
        <c:axId val="873872120"/>
        <c:axId val="873875360"/>
      </c:lineChart>
      <c:catAx>
        <c:axId val="873872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Work Sans" pitchFamily="2" charset="0"/>
                <a:ea typeface="+mn-ea"/>
                <a:cs typeface="+mn-cs"/>
              </a:defRPr>
            </a:pPr>
            <a:endParaRPr lang="sv-SE"/>
          </a:p>
        </c:txPr>
        <c:crossAx val="873875360"/>
        <c:crosses val="autoZero"/>
        <c:auto val="1"/>
        <c:lblAlgn val="ctr"/>
        <c:lblOffset val="100"/>
        <c:tickLblSkip val="2"/>
        <c:noMultiLvlLbl val="0"/>
      </c:catAx>
      <c:valAx>
        <c:axId val="8738753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Work Sans" pitchFamily="2" charset="0"/>
                <a:ea typeface="+mn-ea"/>
                <a:cs typeface="+mn-cs"/>
              </a:defRPr>
            </a:pPr>
            <a:endParaRPr lang="sv-SE"/>
          </a:p>
        </c:txPr>
        <c:crossAx val="873872120"/>
        <c:crosses val="autoZero"/>
        <c:crossBetween val="between"/>
      </c:valAx>
      <c:spPr>
        <a:noFill/>
        <a:ln>
          <a:noFill/>
        </a:ln>
        <a:effectLst/>
      </c:spPr>
    </c:plotArea>
    <c:legend>
      <c:legendPos val="b"/>
      <c:layout>
        <c:manualLayout>
          <c:xMode val="edge"/>
          <c:yMode val="edge"/>
          <c:x val="8.483634698619115E-2"/>
          <c:y val="0.90511966214514761"/>
          <c:w val="0.84764285518695259"/>
          <c:h val="7.440133145298251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Work Sans" pitchFamily="2" charset="0"/>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400">
          <a:latin typeface="Work Sans" pitchFamily="2" charset="0"/>
        </a:defRPr>
      </a:pPr>
      <a:endParaRPr lang="sv-SE"/>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927788326627806E-2"/>
          <c:y val="0.1111111111111111"/>
          <c:w val="0.86707291666666675"/>
          <c:h val="0.57767347460405527"/>
        </c:manualLayout>
      </c:layout>
      <c:lineChart>
        <c:grouping val="standard"/>
        <c:varyColors val="0"/>
        <c:ser>
          <c:idx val="0"/>
          <c:order val="0"/>
          <c:tx>
            <c:strRef>
              <c:f>adeq!$C$23</c:f>
              <c:strCache>
                <c:ptCount val="1"/>
                <c:pt idx="0">
                  <c:v>Ensamstående</c:v>
                </c:pt>
              </c:strCache>
            </c:strRef>
          </c:tx>
          <c:spPr>
            <a:ln w="19050" cap="rnd">
              <a:solidFill>
                <a:schemeClr val="accent1"/>
              </a:solidFill>
              <a:round/>
            </a:ln>
            <a:effectLst/>
          </c:spPr>
          <c:marker>
            <c:symbol val="none"/>
          </c:marker>
          <c:cat>
            <c:numRef>
              <c:f>adeq!$B$24:$B$55</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adeq!$C$24:$C$55</c:f>
              <c:numCache>
                <c:formatCode>0.0</c:formatCode>
                <c:ptCount val="32"/>
                <c:pt idx="0">
                  <c:v>58.197416343261175</c:v>
                </c:pt>
                <c:pt idx="1">
                  <c:v>62.460397466832582</c:v>
                </c:pt>
                <c:pt idx="2">
                  <c:v>61.552313500060365</c:v>
                </c:pt>
                <c:pt idx="3">
                  <c:v>64.193098736887166</c:v>
                </c:pt>
                <c:pt idx="4">
                  <c:v>65.604939395943774</c:v>
                </c:pt>
                <c:pt idx="5">
                  <c:v>66.508256037098235</c:v>
                </c:pt>
                <c:pt idx="6">
                  <c:v>65.58291865312674</c:v>
                </c:pt>
                <c:pt idx="7">
                  <c:v>60.400425560309934</c:v>
                </c:pt>
                <c:pt idx="8">
                  <c:v>59.019478258482692</c:v>
                </c:pt>
                <c:pt idx="9">
                  <c:v>56.767522792224412</c:v>
                </c:pt>
                <c:pt idx="10">
                  <c:v>55.844334904033502</c:v>
                </c:pt>
                <c:pt idx="11">
                  <c:v>52.658468154335004</c:v>
                </c:pt>
                <c:pt idx="12">
                  <c:v>52.009271013481992</c:v>
                </c:pt>
                <c:pt idx="13">
                  <c:v>52.259742771310648</c:v>
                </c:pt>
                <c:pt idx="14">
                  <c:v>52.37050634895364</c:v>
                </c:pt>
                <c:pt idx="15">
                  <c:v>51.821918206645435</c:v>
                </c:pt>
                <c:pt idx="16">
                  <c:v>49.989129579045454</c:v>
                </c:pt>
                <c:pt idx="17">
                  <c:v>46.891942555399581</c:v>
                </c:pt>
                <c:pt idx="18">
                  <c:v>45.514160824473628</c:v>
                </c:pt>
                <c:pt idx="19">
                  <c:v>45.866949937843223</c:v>
                </c:pt>
                <c:pt idx="20">
                  <c:v>45.644965090138911</c:v>
                </c:pt>
                <c:pt idx="21">
                  <c:v>43.00372319402743</c:v>
                </c:pt>
                <c:pt idx="22">
                  <c:v>43.300892835614491</c:v>
                </c:pt>
                <c:pt idx="23">
                  <c:v>43.282035163105974</c:v>
                </c:pt>
                <c:pt idx="24">
                  <c:v>42.640249717366309</c:v>
                </c:pt>
                <c:pt idx="25">
                  <c:v>42.182455679461583</c:v>
                </c:pt>
                <c:pt idx="26">
                  <c:v>41.040390035100188</c:v>
                </c:pt>
                <c:pt idx="27">
                  <c:v>40.67097058735915</c:v>
                </c:pt>
                <c:pt idx="28">
                  <c:v>40.710133562674358</c:v>
                </c:pt>
                <c:pt idx="29">
                  <c:v>40.267492568333687</c:v>
                </c:pt>
                <c:pt idx="30">
                  <c:v>39.78817013378999</c:v>
                </c:pt>
                <c:pt idx="31">
                  <c:v>39.342909306752333</c:v>
                </c:pt>
              </c:numCache>
            </c:numRef>
          </c:val>
          <c:smooth val="0"/>
          <c:extLst>
            <c:ext xmlns:c16="http://schemas.microsoft.com/office/drawing/2014/chart" uri="{C3380CC4-5D6E-409C-BE32-E72D297353CC}">
              <c16:uniqueId val="{00000000-B987-4087-BDCE-264FD4686696}"/>
            </c:ext>
          </c:extLst>
        </c:ser>
        <c:ser>
          <c:idx val="1"/>
          <c:order val="1"/>
          <c:tx>
            <c:strRef>
              <c:f>adeq!$D$23</c:f>
              <c:strCache>
                <c:ptCount val="1"/>
                <c:pt idx="0">
                  <c:v>Ensamstående med två barn</c:v>
                </c:pt>
              </c:strCache>
            </c:strRef>
          </c:tx>
          <c:spPr>
            <a:ln w="19050" cap="rnd">
              <a:solidFill>
                <a:srgbClr val="C00000"/>
              </a:solidFill>
              <a:round/>
            </a:ln>
            <a:effectLst/>
          </c:spPr>
          <c:marker>
            <c:symbol val="none"/>
          </c:marker>
          <c:cat>
            <c:numRef>
              <c:f>adeq!$B$24:$B$55</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adeq!$D$24:$D$55</c:f>
              <c:numCache>
                <c:formatCode>0.0</c:formatCode>
                <c:ptCount val="32"/>
                <c:pt idx="0">
                  <c:v>60.299797306068513</c:v>
                </c:pt>
                <c:pt idx="1">
                  <c:v>59.837952377799084</c:v>
                </c:pt>
                <c:pt idx="2">
                  <c:v>62.358955356325922</c:v>
                </c:pt>
                <c:pt idx="3">
                  <c:v>64.502465148619507</c:v>
                </c:pt>
                <c:pt idx="4">
                  <c:v>65.783823111920242</c:v>
                </c:pt>
                <c:pt idx="5">
                  <c:v>66.548278595427945</c:v>
                </c:pt>
                <c:pt idx="6">
                  <c:v>65.431943752768646</c:v>
                </c:pt>
                <c:pt idx="7">
                  <c:v>59.113488230523913</c:v>
                </c:pt>
                <c:pt idx="8">
                  <c:v>56.060190452526612</c:v>
                </c:pt>
                <c:pt idx="9">
                  <c:v>54.245534332824064</c:v>
                </c:pt>
                <c:pt idx="10">
                  <c:v>53.562551568469338</c:v>
                </c:pt>
                <c:pt idx="11">
                  <c:v>50.390528687162558</c:v>
                </c:pt>
                <c:pt idx="12">
                  <c:v>50.652758893841224</c:v>
                </c:pt>
                <c:pt idx="13">
                  <c:v>50.809924794580375</c:v>
                </c:pt>
                <c:pt idx="14">
                  <c:v>51.062670560468362</c:v>
                </c:pt>
                <c:pt idx="15">
                  <c:v>50.129856054794288</c:v>
                </c:pt>
                <c:pt idx="16">
                  <c:v>49.161525343547794</c:v>
                </c:pt>
                <c:pt idx="17">
                  <c:v>46.156279688791336</c:v>
                </c:pt>
                <c:pt idx="18">
                  <c:v>44.770135777870898</c:v>
                </c:pt>
                <c:pt idx="19">
                  <c:v>44.914133740066205</c:v>
                </c:pt>
                <c:pt idx="20">
                  <c:v>44.32051473798856</c:v>
                </c:pt>
                <c:pt idx="21">
                  <c:v>42.695899709083989</c:v>
                </c:pt>
                <c:pt idx="22">
                  <c:v>44.370064668175758</c:v>
                </c:pt>
                <c:pt idx="23">
                  <c:v>44.237706375281206</c:v>
                </c:pt>
                <c:pt idx="24">
                  <c:v>43.4658373283551</c:v>
                </c:pt>
                <c:pt idx="25">
                  <c:v>42.893626774094756</c:v>
                </c:pt>
                <c:pt idx="26">
                  <c:v>42.912282470945158</c:v>
                </c:pt>
                <c:pt idx="27">
                  <c:v>42.535839509861887</c:v>
                </c:pt>
                <c:pt idx="28">
                  <c:v>43.571697788979051</c:v>
                </c:pt>
                <c:pt idx="29">
                  <c:v>43.049335808543113</c:v>
                </c:pt>
                <c:pt idx="30">
                  <c:v>42.717922420715325</c:v>
                </c:pt>
                <c:pt idx="31">
                  <c:v>41.92730147758693</c:v>
                </c:pt>
              </c:numCache>
            </c:numRef>
          </c:val>
          <c:smooth val="0"/>
          <c:extLst>
            <c:ext xmlns:c16="http://schemas.microsoft.com/office/drawing/2014/chart" uri="{C3380CC4-5D6E-409C-BE32-E72D297353CC}">
              <c16:uniqueId val="{00000001-B987-4087-BDCE-264FD4686696}"/>
            </c:ext>
          </c:extLst>
        </c:ser>
        <c:ser>
          <c:idx val="2"/>
          <c:order val="2"/>
          <c:tx>
            <c:strRef>
              <c:f>adeq!$E$23</c:f>
              <c:strCache>
                <c:ptCount val="1"/>
                <c:pt idx="0">
                  <c:v>Två vuxna med två barn</c:v>
                </c:pt>
              </c:strCache>
            </c:strRef>
          </c:tx>
          <c:spPr>
            <a:ln w="19050" cap="rnd">
              <a:solidFill>
                <a:schemeClr val="accent6"/>
              </a:solidFill>
              <a:round/>
            </a:ln>
            <a:effectLst/>
          </c:spPr>
          <c:marker>
            <c:symbol val="none"/>
          </c:marker>
          <c:cat>
            <c:numRef>
              <c:f>adeq!$B$24:$B$55</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adeq!$E$24:$E$55</c:f>
              <c:numCache>
                <c:formatCode>0.0</c:formatCode>
                <c:ptCount val="32"/>
                <c:pt idx="0">
                  <c:v>66.445236015564362</c:v>
                </c:pt>
                <c:pt idx="1">
                  <c:v>69.985337224964582</c:v>
                </c:pt>
                <c:pt idx="2">
                  <c:v>68.573034403018042</c:v>
                </c:pt>
                <c:pt idx="3">
                  <c:v>70.879619027286225</c:v>
                </c:pt>
                <c:pt idx="4">
                  <c:v>72.271064499480346</c:v>
                </c:pt>
                <c:pt idx="5">
                  <c:v>73.096752177615642</c:v>
                </c:pt>
                <c:pt idx="6">
                  <c:v>71.84855822330475</c:v>
                </c:pt>
                <c:pt idx="7">
                  <c:v>65.042521490767257</c:v>
                </c:pt>
                <c:pt idx="8">
                  <c:v>61.721807630837766</c:v>
                </c:pt>
                <c:pt idx="9">
                  <c:v>59.655503762370124</c:v>
                </c:pt>
                <c:pt idx="10">
                  <c:v>58.990446559796936</c:v>
                </c:pt>
                <c:pt idx="11">
                  <c:v>55.558097378858228</c:v>
                </c:pt>
                <c:pt idx="12">
                  <c:v>55.605057413900795</c:v>
                </c:pt>
                <c:pt idx="13">
                  <c:v>55.767975376929421</c:v>
                </c:pt>
                <c:pt idx="14">
                  <c:v>56.07115741806534</c:v>
                </c:pt>
                <c:pt idx="15">
                  <c:v>54.903554112435963</c:v>
                </c:pt>
                <c:pt idx="16">
                  <c:v>53.778665918835976</c:v>
                </c:pt>
                <c:pt idx="17">
                  <c:v>50.499082009372934</c:v>
                </c:pt>
                <c:pt idx="18">
                  <c:v>48.948712273381432</c:v>
                </c:pt>
                <c:pt idx="19">
                  <c:v>49.086874833473338</c:v>
                </c:pt>
                <c:pt idx="20">
                  <c:v>47.892743588725168</c:v>
                </c:pt>
                <c:pt idx="21">
                  <c:v>46.577194794316732</c:v>
                </c:pt>
                <c:pt idx="22">
                  <c:v>48.060465533373474</c:v>
                </c:pt>
                <c:pt idx="23">
                  <c:v>47.901838049709085</c:v>
                </c:pt>
                <c:pt idx="24">
                  <c:v>47.05960415373756</c:v>
                </c:pt>
                <c:pt idx="25">
                  <c:v>46.434210077337276</c:v>
                </c:pt>
                <c:pt idx="26">
                  <c:v>46.172784854401641</c:v>
                </c:pt>
                <c:pt idx="27">
                  <c:v>45.7780250521228</c:v>
                </c:pt>
                <c:pt idx="28">
                  <c:v>46.687278805275994</c:v>
                </c:pt>
                <c:pt idx="29">
                  <c:v>46.118098560901984</c:v>
                </c:pt>
                <c:pt idx="30">
                  <c:v>45.759085787400636</c:v>
                </c:pt>
                <c:pt idx="31">
                  <c:v>44.906206346497299</c:v>
                </c:pt>
              </c:numCache>
            </c:numRef>
          </c:val>
          <c:smooth val="0"/>
          <c:extLst>
            <c:ext xmlns:c16="http://schemas.microsoft.com/office/drawing/2014/chart" uri="{C3380CC4-5D6E-409C-BE32-E72D297353CC}">
              <c16:uniqueId val="{00000002-B987-4087-BDCE-264FD4686696}"/>
            </c:ext>
          </c:extLst>
        </c:ser>
        <c:ser>
          <c:idx val="3"/>
          <c:order val="3"/>
          <c:tx>
            <c:strRef>
              <c:f>adeq!$F$23</c:f>
              <c:strCache>
                <c:ptCount val="1"/>
                <c:pt idx="0">
                  <c:v>Genomsnitt</c:v>
                </c:pt>
              </c:strCache>
            </c:strRef>
          </c:tx>
          <c:spPr>
            <a:ln w="28575" cap="rnd">
              <a:solidFill>
                <a:schemeClr val="tx1"/>
              </a:solidFill>
              <a:round/>
            </a:ln>
            <a:effectLst/>
          </c:spPr>
          <c:marker>
            <c:symbol val="none"/>
          </c:marker>
          <c:cat>
            <c:numRef>
              <c:f>adeq!$B$24:$B$55</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adeq!$F$24:$F$55</c:f>
              <c:numCache>
                <c:formatCode>0.0</c:formatCode>
                <c:ptCount val="32"/>
                <c:pt idx="0">
                  <c:v>61.647483221631347</c:v>
                </c:pt>
                <c:pt idx="1">
                  <c:v>64.09456235653208</c:v>
                </c:pt>
                <c:pt idx="2">
                  <c:v>64.161434419801438</c:v>
                </c:pt>
                <c:pt idx="3">
                  <c:v>66.525060970930966</c:v>
                </c:pt>
                <c:pt idx="4">
                  <c:v>67.886609002448125</c:v>
                </c:pt>
                <c:pt idx="5">
                  <c:v>68.717762270047274</c:v>
                </c:pt>
                <c:pt idx="6">
                  <c:v>67.621140209733383</c:v>
                </c:pt>
                <c:pt idx="7">
                  <c:v>61.518811760533701</c:v>
                </c:pt>
                <c:pt idx="8">
                  <c:v>58.933825447282359</c:v>
                </c:pt>
                <c:pt idx="9">
                  <c:v>56.889520295806193</c:v>
                </c:pt>
                <c:pt idx="10">
                  <c:v>56.13244434409993</c:v>
                </c:pt>
                <c:pt idx="11">
                  <c:v>52.869031406785268</c:v>
                </c:pt>
                <c:pt idx="12">
                  <c:v>52.755695773741337</c:v>
                </c:pt>
                <c:pt idx="13">
                  <c:v>52.945880980940153</c:v>
                </c:pt>
                <c:pt idx="14">
                  <c:v>53.168111442495778</c:v>
                </c:pt>
                <c:pt idx="15">
                  <c:v>52.285109457958569</c:v>
                </c:pt>
                <c:pt idx="16">
                  <c:v>50.976440280476396</c:v>
                </c:pt>
                <c:pt idx="17">
                  <c:v>47.849101417854612</c:v>
                </c:pt>
                <c:pt idx="18">
                  <c:v>46.411002958575317</c:v>
                </c:pt>
                <c:pt idx="19">
                  <c:v>46.622652837127596</c:v>
                </c:pt>
                <c:pt idx="20">
                  <c:v>45.952741138950884</c:v>
                </c:pt>
                <c:pt idx="21">
                  <c:v>44.092272565809374</c:v>
                </c:pt>
                <c:pt idx="22">
                  <c:v>45.243807679054569</c:v>
                </c:pt>
                <c:pt idx="23">
                  <c:v>45.140526529365424</c:v>
                </c:pt>
                <c:pt idx="24">
                  <c:v>44.388563733152992</c:v>
                </c:pt>
                <c:pt idx="25">
                  <c:v>43.836764176964536</c:v>
                </c:pt>
                <c:pt idx="26">
                  <c:v>43.375152453482329</c:v>
                </c:pt>
                <c:pt idx="27">
                  <c:v>42.994945049781279</c:v>
                </c:pt>
                <c:pt idx="28">
                  <c:v>43.656370052309803</c:v>
                </c:pt>
                <c:pt idx="29">
                  <c:v>43.144975645926266</c:v>
                </c:pt>
                <c:pt idx="30">
                  <c:v>42.755059447301988</c:v>
                </c:pt>
                <c:pt idx="31">
                  <c:v>42.058805710278854</c:v>
                </c:pt>
              </c:numCache>
            </c:numRef>
          </c:val>
          <c:smooth val="0"/>
          <c:extLst>
            <c:ext xmlns:c16="http://schemas.microsoft.com/office/drawing/2014/chart" uri="{C3380CC4-5D6E-409C-BE32-E72D297353CC}">
              <c16:uniqueId val="{00000003-B987-4087-BDCE-264FD4686696}"/>
            </c:ext>
          </c:extLst>
        </c:ser>
        <c:dLbls>
          <c:showLegendKey val="0"/>
          <c:showVal val="0"/>
          <c:showCatName val="0"/>
          <c:showSerName val="0"/>
          <c:showPercent val="0"/>
          <c:showBubbleSize val="0"/>
        </c:dLbls>
        <c:smooth val="0"/>
        <c:axId val="880211064"/>
        <c:axId val="880211784"/>
      </c:lineChart>
      <c:catAx>
        <c:axId val="880211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Work Sans" pitchFamily="2" charset="0"/>
                <a:ea typeface="+mn-ea"/>
                <a:cs typeface="+mn-cs"/>
              </a:defRPr>
            </a:pPr>
            <a:endParaRPr lang="sv-SE"/>
          </a:p>
        </c:txPr>
        <c:crossAx val="880211784"/>
        <c:crosses val="autoZero"/>
        <c:auto val="1"/>
        <c:lblAlgn val="ctr"/>
        <c:lblOffset val="100"/>
        <c:tickLblSkip val="10"/>
        <c:noMultiLvlLbl val="0"/>
      </c:catAx>
      <c:valAx>
        <c:axId val="880211784"/>
        <c:scaling>
          <c:orientation val="minMax"/>
          <c:min val="3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Work Sans" pitchFamily="2" charset="0"/>
                <a:ea typeface="+mn-ea"/>
                <a:cs typeface="+mn-cs"/>
              </a:defRPr>
            </a:pPr>
            <a:endParaRPr lang="sv-SE"/>
          </a:p>
        </c:txPr>
        <c:crossAx val="880211064"/>
        <c:crosses val="autoZero"/>
        <c:crossBetween val="between"/>
        <c:majorUnit val="10"/>
      </c:valAx>
      <c:spPr>
        <a:noFill/>
        <a:ln>
          <a:noFill/>
        </a:ln>
        <a:effectLst/>
      </c:spPr>
    </c:plotArea>
    <c:legend>
      <c:legendPos val="b"/>
      <c:layout>
        <c:manualLayout>
          <c:xMode val="edge"/>
          <c:yMode val="edge"/>
          <c:x val="3.9937499999999817E-3"/>
          <c:y val="0.76787688387421682"/>
          <c:w val="0.99600624999999998"/>
          <c:h val="0.2155894815707473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Work Sans" pitchFamily="2" charset="0"/>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400">
          <a:latin typeface="Work Sans" pitchFamily="2" charset="0"/>
        </a:defRPr>
      </a:pPr>
      <a:endParaRPr lang="sv-SE"/>
    </a:p>
  </c:txPr>
  <c:externalData r:id="rId4">
    <c:autoUpdate val="0"/>
  </c:externalData>
  <c:userShapes r:id="rId5"/>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1218624080440652E-2"/>
          <c:y val="0.11965811965811966"/>
          <c:w val="0.80067384259259256"/>
          <c:h val="0.66882255353993181"/>
        </c:manualLayout>
      </c:layout>
      <c:lineChart>
        <c:grouping val="standard"/>
        <c:varyColors val="0"/>
        <c:ser>
          <c:idx val="0"/>
          <c:order val="0"/>
          <c:tx>
            <c:strRef>
              <c:f>Trends!$A$530</c:f>
              <c:strCache>
                <c:ptCount val="1"/>
                <c:pt idx="0">
                  <c:v>Sverige</c:v>
                </c:pt>
              </c:strCache>
            </c:strRef>
          </c:tx>
          <c:spPr>
            <a:ln w="28575" cap="rnd">
              <a:solidFill>
                <a:srgbClr val="C00000"/>
              </a:solidFill>
              <a:round/>
            </a:ln>
            <a:effectLst/>
          </c:spPr>
          <c:marker>
            <c:symbol val="none"/>
          </c:marker>
          <c:cat>
            <c:numRef>
              <c:f>Trends!$B$596:$B$628</c:f>
              <c:numCache>
                <c:formatCode>#</c:formatCode>
                <c:ptCount val="33"/>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numCache>
            </c:numRef>
          </c:cat>
          <c:val>
            <c:numRef>
              <c:f>Trends!$F$530:$F$562</c:f>
              <c:numCache>
                <c:formatCode>0.0</c:formatCode>
                <c:ptCount val="33"/>
                <c:pt idx="0">
                  <c:v>23341.150834272154</c:v>
                </c:pt>
                <c:pt idx="1">
                  <c:v>24141.796576730245</c:v>
                </c:pt>
                <c:pt idx="2">
                  <c:v>25735.072966549793</c:v>
                </c:pt>
                <c:pt idx="3">
                  <c:v>26160.870065549916</c:v>
                </c:pt>
                <c:pt idx="4">
                  <c:v>26122.501721340897</c:v>
                </c:pt>
                <c:pt idx="5">
                  <c:v>25507.752366033834</c:v>
                </c:pt>
                <c:pt idx="6">
                  <c:v>25633.355585477289</c:v>
                </c:pt>
                <c:pt idx="7">
                  <c:v>23396.339744003439</c:v>
                </c:pt>
                <c:pt idx="8">
                  <c:v>22642.961132993303</c:v>
                </c:pt>
                <c:pt idx="9">
                  <c:v>22374.810200421874</c:v>
                </c:pt>
                <c:pt idx="10">
                  <c:v>22442.960103073172</c:v>
                </c:pt>
                <c:pt idx="11">
                  <c:v>21454.180118381679</c:v>
                </c:pt>
                <c:pt idx="12">
                  <c:v>22029.888912450362</c:v>
                </c:pt>
                <c:pt idx="13">
                  <c:v>21999.830875331889</c:v>
                </c:pt>
                <c:pt idx="14">
                  <c:v>22638.847032780781</c:v>
                </c:pt>
                <c:pt idx="15">
                  <c:v>21573.729062936207</c:v>
                </c:pt>
                <c:pt idx="16">
                  <c:v>22295.830661702948</c:v>
                </c:pt>
                <c:pt idx="17">
                  <c:v>22622.762275461813</c:v>
                </c:pt>
                <c:pt idx="18">
                  <c:v>22526.982984603474</c:v>
                </c:pt>
                <c:pt idx="19">
                  <c:v>22565.355806824762</c:v>
                </c:pt>
                <c:pt idx="20">
                  <c:v>22160.183806022127</c:v>
                </c:pt>
                <c:pt idx="21">
                  <c:v>22292.905723950018</c:v>
                </c:pt>
                <c:pt idx="22">
                  <c:v>23454.6944561852</c:v>
                </c:pt>
                <c:pt idx="23">
                  <c:v>23632.640503082574</c:v>
                </c:pt>
                <c:pt idx="24">
                  <c:v>23078.692158583555</c:v>
                </c:pt>
                <c:pt idx="25">
                  <c:v>22874.572341426614</c:v>
                </c:pt>
                <c:pt idx="26">
                  <c:v>23266.95082954457</c:v>
                </c:pt>
                <c:pt idx="27">
                  <c:v>22914.036685578078</c:v>
                </c:pt>
                <c:pt idx="28">
                  <c:v>22993.354471138133</c:v>
                </c:pt>
                <c:pt idx="29">
                  <c:v>23881.298987979055</c:v>
                </c:pt>
                <c:pt idx="30">
                  <c:v>24256.858629047852</c:v>
                </c:pt>
                <c:pt idx="31">
                  <c:v>23991.556271197012</c:v>
                </c:pt>
                <c:pt idx="32">
                  <c:v>23426.055223056075</c:v>
                </c:pt>
              </c:numCache>
            </c:numRef>
          </c:val>
          <c:smooth val="0"/>
          <c:extLst>
            <c:ext xmlns:c16="http://schemas.microsoft.com/office/drawing/2014/chart" uri="{C3380CC4-5D6E-409C-BE32-E72D297353CC}">
              <c16:uniqueId val="{00000000-CC77-464B-9AA7-8ECAF72905F2}"/>
            </c:ext>
          </c:extLst>
        </c:ser>
        <c:ser>
          <c:idx val="1"/>
          <c:order val="1"/>
          <c:tx>
            <c:strRef>
              <c:f>Trends!$A$596</c:f>
              <c:strCache>
                <c:ptCount val="1"/>
                <c:pt idx="0">
                  <c:v>OECD (18)</c:v>
                </c:pt>
              </c:strCache>
            </c:strRef>
          </c:tx>
          <c:spPr>
            <a:ln w="28575" cap="rnd">
              <a:solidFill>
                <a:schemeClr val="accent4"/>
              </a:solidFill>
              <a:round/>
            </a:ln>
            <a:effectLst/>
          </c:spPr>
          <c:marker>
            <c:symbol val="none"/>
          </c:marker>
          <c:cat>
            <c:numRef>
              <c:f>Trends!$B$596:$B$628</c:f>
              <c:numCache>
                <c:formatCode>#</c:formatCode>
                <c:ptCount val="33"/>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numCache>
            </c:numRef>
          </c:cat>
          <c:val>
            <c:numRef>
              <c:f>Trends!$F$596:$F$628</c:f>
              <c:numCache>
                <c:formatCode>0.0</c:formatCode>
                <c:ptCount val="33"/>
                <c:pt idx="0">
                  <c:v>20444.77572318216</c:v>
                </c:pt>
                <c:pt idx="1">
                  <c:v>20593.317378195352</c:v>
                </c:pt>
                <c:pt idx="2">
                  <c:v>21106.322676918648</c:v>
                </c:pt>
                <c:pt idx="3">
                  <c:v>21197.682316962495</c:v>
                </c:pt>
                <c:pt idx="4">
                  <c:v>21279.321507594665</c:v>
                </c:pt>
                <c:pt idx="5">
                  <c:v>21151.89536279688</c:v>
                </c:pt>
                <c:pt idx="6">
                  <c:v>20947.707839888521</c:v>
                </c:pt>
                <c:pt idx="7">
                  <c:v>20953.252240438924</c:v>
                </c:pt>
                <c:pt idx="8">
                  <c:v>20830.419065244358</c:v>
                </c:pt>
                <c:pt idx="9">
                  <c:v>20968.934014824688</c:v>
                </c:pt>
                <c:pt idx="10">
                  <c:v>21049.414747420462</c:v>
                </c:pt>
                <c:pt idx="11">
                  <c:v>21465.997997459537</c:v>
                </c:pt>
                <c:pt idx="12">
                  <c:v>22187.111088709262</c:v>
                </c:pt>
                <c:pt idx="13">
                  <c:v>21900.921673195826</c:v>
                </c:pt>
                <c:pt idx="14">
                  <c:v>21978.369272158561</c:v>
                </c:pt>
                <c:pt idx="15">
                  <c:v>21506.672648026331</c:v>
                </c:pt>
                <c:pt idx="16">
                  <c:v>22127.747303524906</c:v>
                </c:pt>
                <c:pt idx="17">
                  <c:v>22284.409150375122</c:v>
                </c:pt>
                <c:pt idx="18">
                  <c:v>22278.323858232685</c:v>
                </c:pt>
                <c:pt idx="19">
                  <c:v>23126.362750307322</c:v>
                </c:pt>
                <c:pt idx="20">
                  <c:v>23182.130816696863</c:v>
                </c:pt>
                <c:pt idx="21">
                  <c:v>23417.907110992444</c:v>
                </c:pt>
                <c:pt idx="22">
                  <c:v>23627.182204920999</c:v>
                </c:pt>
                <c:pt idx="23">
                  <c:v>24138.121465020064</c:v>
                </c:pt>
                <c:pt idx="24">
                  <c:v>23980.704677195477</c:v>
                </c:pt>
                <c:pt idx="25">
                  <c:v>24022.659206299079</c:v>
                </c:pt>
                <c:pt idx="26">
                  <c:v>24592.158065889915</c:v>
                </c:pt>
                <c:pt idx="27">
                  <c:v>24366.481245345345</c:v>
                </c:pt>
                <c:pt idx="28">
                  <c:v>24299.927614103297</c:v>
                </c:pt>
                <c:pt idx="29">
                  <c:v>24904.442631999998</c:v>
                </c:pt>
                <c:pt idx="30">
                  <c:v>25822.15</c:v>
                </c:pt>
                <c:pt idx="31">
                  <c:v>26078.78701050621</c:v>
                </c:pt>
                <c:pt idx="32">
                  <c:v>25311.984859740351</c:v>
                </c:pt>
              </c:numCache>
            </c:numRef>
          </c:val>
          <c:smooth val="0"/>
          <c:extLst>
            <c:ext xmlns:c16="http://schemas.microsoft.com/office/drawing/2014/chart" uri="{C3380CC4-5D6E-409C-BE32-E72D297353CC}">
              <c16:uniqueId val="{00000001-CC77-464B-9AA7-8ECAF72905F2}"/>
            </c:ext>
          </c:extLst>
        </c:ser>
        <c:dLbls>
          <c:showLegendKey val="0"/>
          <c:showVal val="0"/>
          <c:showCatName val="0"/>
          <c:showSerName val="0"/>
          <c:showPercent val="0"/>
          <c:showBubbleSize val="0"/>
        </c:dLbls>
        <c:smooth val="0"/>
        <c:axId val="880242024"/>
        <c:axId val="880240584"/>
      </c:lineChart>
      <c:catAx>
        <c:axId val="880242024"/>
        <c:scaling>
          <c:orientation val="minMax"/>
        </c:scaling>
        <c:delete val="0"/>
        <c:axPos val="b"/>
        <c:numFmt formatCode="#"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Work Sans" pitchFamily="2" charset="0"/>
                <a:ea typeface="+mn-ea"/>
                <a:cs typeface="+mn-cs"/>
              </a:defRPr>
            </a:pPr>
            <a:endParaRPr lang="sv-SE"/>
          </a:p>
        </c:txPr>
        <c:crossAx val="880240584"/>
        <c:crosses val="autoZero"/>
        <c:auto val="1"/>
        <c:lblAlgn val="ctr"/>
        <c:lblOffset val="100"/>
        <c:tickLblSkip val="10"/>
        <c:noMultiLvlLbl val="0"/>
      </c:catAx>
      <c:valAx>
        <c:axId val="880240584"/>
        <c:scaling>
          <c:orientation val="minMax"/>
          <c:max val="30000"/>
          <c:min val="10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Work Sans" pitchFamily="2" charset="0"/>
                <a:ea typeface="+mn-ea"/>
                <a:cs typeface="+mn-cs"/>
              </a:defRPr>
            </a:pPr>
            <a:endParaRPr lang="sv-SE"/>
          </a:p>
        </c:txPr>
        <c:crossAx val="880242024"/>
        <c:crosses val="autoZero"/>
        <c:crossBetween val="between"/>
        <c:majorUnit val="5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Work Sans" pitchFamily="2" charset="0"/>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400">
          <a:latin typeface="Work Sans" pitchFamily="2" charset="0"/>
        </a:defRPr>
      </a:pPr>
      <a:endParaRPr lang="sv-SE"/>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704545967898591E-2"/>
          <c:y val="2.2984712643146062E-2"/>
          <c:w val="0.86380105148483322"/>
          <c:h val="0.68250556668414764"/>
        </c:manualLayout>
      </c:layout>
      <c:lineChart>
        <c:grouping val="standard"/>
        <c:varyColors val="0"/>
        <c:ser>
          <c:idx val="0"/>
          <c:order val="0"/>
          <c:tx>
            <c:strRef>
              <c:f>'6a-b'!$G$4</c:f>
              <c:strCache>
                <c:ptCount val="1"/>
                <c:pt idx="0">
                  <c:v>Förvärvsarbetande, HEK</c:v>
                </c:pt>
              </c:strCache>
            </c:strRef>
          </c:tx>
          <c:spPr>
            <a:ln w="28575" cap="rnd">
              <a:solidFill>
                <a:schemeClr val="accent1"/>
              </a:solidFill>
              <a:round/>
            </a:ln>
            <a:effectLst/>
          </c:spPr>
          <c:marker>
            <c:symbol val="none"/>
          </c:marker>
          <c:cat>
            <c:numRef>
              <c:f>'6a-b'!$H$3:$AM$3</c:f>
              <c:numCache>
                <c:formatCode>General</c:formatCode>
                <c:ptCount val="32"/>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pt idx="30">
                  <c:v>2021</c:v>
                </c:pt>
                <c:pt idx="31">
                  <c:v>2022</c:v>
                </c:pt>
              </c:numCache>
            </c:numRef>
          </c:cat>
          <c:val>
            <c:numRef>
              <c:f>'6a-b'!$H$4:$AM$4</c:f>
              <c:numCache>
                <c:formatCode>General</c:formatCode>
                <c:ptCount val="32"/>
                <c:pt idx="0" formatCode="0.00">
                  <c:v>3.5000000000000003E-2</c:v>
                </c:pt>
                <c:pt idx="4" formatCode="0.00">
                  <c:v>3.9E-2</c:v>
                </c:pt>
                <c:pt idx="5" formatCode="0.00">
                  <c:v>4.2999999999999997E-2</c:v>
                </c:pt>
                <c:pt idx="6" formatCode="0.00">
                  <c:v>0.04</c:v>
                </c:pt>
                <c:pt idx="7" formatCode="0.00">
                  <c:v>0.04</c:v>
                </c:pt>
                <c:pt idx="8" formatCode="0.00">
                  <c:v>0.04</c:v>
                </c:pt>
                <c:pt idx="9" formatCode="0.00">
                  <c:v>3.7999999999999999E-2</c:v>
                </c:pt>
                <c:pt idx="10" formatCode="0.00">
                  <c:v>0.04</c:v>
                </c:pt>
                <c:pt idx="11" formatCode="0.00">
                  <c:v>4.4000000000000004E-2</c:v>
                </c:pt>
                <c:pt idx="12" formatCode="0.00">
                  <c:v>3.9E-2</c:v>
                </c:pt>
                <c:pt idx="13" formatCode="0.00">
                  <c:v>4.0999999999999995E-2</c:v>
                </c:pt>
                <c:pt idx="14" formatCode="0.00">
                  <c:v>0.04</c:v>
                </c:pt>
                <c:pt idx="15" formatCode="0.00">
                  <c:v>0.04</c:v>
                </c:pt>
                <c:pt idx="16" formatCode="0.00">
                  <c:v>4.2000000000000003E-2</c:v>
                </c:pt>
                <c:pt idx="17" formatCode="0.00">
                  <c:v>4.9000000000000002E-2</c:v>
                </c:pt>
                <c:pt idx="18" formatCode="0.00">
                  <c:v>4.9000000000000002E-2</c:v>
                </c:pt>
                <c:pt idx="19" formatCode="0.00">
                  <c:v>5.2999999999999999E-2</c:v>
                </c:pt>
                <c:pt idx="20" formatCode="0.00">
                  <c:v>5.4000000000000006E-2</c:v>
                </c:pt>
                <c:pt idx="21" formatCode="0.00">
                  <c:v>5.5999999999999994E-2</c:v>
                </c:pt>
                <c:pt idx="22" formatCode="0.00">
                  <c:v>5.2999999999999999E-2</c:v>
                </c:pt>
              </c:numCache>
            </c:numRef>
          </c:val>
          <c:smooth val="0"/>
          <c:extLst>
            <c:ext xmlns:c16="http://schemas.microsoft.com/office/drawing/2014/chart" uri="{C3380CC4-5D6E-409C-BE32-E72D297353CC}">
              <c16:uniqueId val="{00000000-62C2-4C75-A197-EED10B3E3C3C}"/>
            </c:ext>
          </c:extLst>
        </c:ser>
        <c:ser>
          <c:idx val="1"/>
          <c:order val="1"/>
          <c:tx>
            <c:strRef>
              <c:f>'6a-b'!$G$5</c:f>
              <c:strCache>
                <c:ptCount val="1"/>
                <c:pt idx="0">
                  <c:v>Förvärvsarbetande, IoS</c:v>
                </c:pt>
              </c:strCache>
            </c:strRef>
          </c:tx>
          <c:spPr>
            <a:ln w="28575" cap="rnd">
              <a:solidFill>
                <a:schemeClr val="accent2"/>
              </a:solidFill>
              <a:round/>
            </a:ln>
            <a:effectLst/>
          </c:spPr>
          <c:marker>
            <c:symbol val="none"/>
          </c:marker>
          <c:cat>
            <c:numRef>
              <c:f>'6a-b'!$H$3:$AM$3</c:f>
              <c:numCache>
                <c:formatCode>General</c:formatCode>
                <c:ptCount val="32"/>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pt idx="30">
                  <c:v>2021</c:v>
                </c:pt>
                <c:pt idx="31">
                  <c:v>2022</c:v>
                </c:pt>
              </c:numCache>
            </c:numRef>
          </c:cat>
          <c:val>
            <c:numRef>
              <c:f>'6a-b'!$H$5:$AM$5</c:f>
              <c:numCache>
                <c:formatCode>General</c:formatCode>
                <c:ptCount val="32"/>
                <c:pt idx="20">
                  <c:v>3.5000000000000003E-2</c:v>
                </c:pt>
                <c:pt idx="21">
                  <c:v>3.5000000000000003E-2</c:v>
                </c:pt>
                <c:pt idx="22">
                  <c:v>3.6000000000000004E-2</c:v>
                </c:pt>
                <c:pt idx="23">
                  <c:v>3.6000000000000004E-2</c:v>
                </c:pt>
                <c:pt idx="24">
                  <c:v>3.7000000000000005E-2</c:v>
                </c:pt>
                <c:pt idx="25">
                  <c:v>3.6000000000000004E-2</c:v>
                </c:pt>
                <c:pt idx="26">
                  <c:v>3.7999999999999999E-2</c:v>
                </c:pt>
                <c:pt idx="27">
                  <c:v>3.9E-2</c:v>
                </c:pt>
                <c:pt idx="28">
                  <c:v>4.0999999999999995E-2</c:v>
                </c:pt>
                <c:pt idx="29">
                  <c:v>0.04</c:v>
                </c:pt>
                <c:pt idx="30">
                  <c:v>4.0999999999999995E-2</c:v>
                </c:pt>
                <c:pt idx="31">
                  <c:v>4.4000000000000004E-2</c:v>
                </c:pt>
              </c:numCache>
            </c:numRef>
          </c:val>
          <c:smooth val="0"/>
          <c:extLst>
            <c:ext xmlns:c16="http://schemas.microsoft.com/office/drawing/2014/chart" uri="{C3380CC4-5D6E-409C-BE32-E72D297353CC}">
              <c16:uniqueId val="{00000001-62C2-4C75-A197-EED10B3E3C3C}"/>
            </c:ext>
          </c:extLst>
        </c:ser>
        <c:ser>
          <c:idx val="2"/>
          <c:order val="2"/>
          <c:tx>
            <c:strRef>
              <c:f>'6a-b'!$G$6</c:f>
              <c:strCache>
                <c:ptCount val="1"/>
                <c:pt idx="0">
                  <c:v>Arbetslösa, sjuka, HEK</c:v>
                </c:pt>
              </c:strCache>
            </c:strRef>
          </c:tx>
          <c:spPr>
            <a:ln w="28575" cap="rnd">
              <a:solidFill>
                <a:schemeClr val="accent3"/>
              </a:solidFill>
              <a:round/>
            </a:ln>
            <a:effectLst/>
          </c:spPr>
          <c:marker>
            <c:symbol val="none"/>
          </c:marker>
          <c:cat>
            <c:numRef>
              <c:f>'6a-b'!$H$3:$AM$3</c:f>
              <c:numCache>
                <c:formatCode>General</c:formatCode>
                <c:ptCount val="32"/>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pt idx="30">
                  <c:v>2021</c:v>
                </c:pt>
                <c:pt idx="31">
                  <c:v>2022</c:v>
                </c:pt>
              </c:numCache>
            </c:numRef>
          </c:cat>
          <c:val>
            <c:numRef>
              <c:f>'6a-b'!$H$6:$AM$6</c:f>
              <c:numCache>
                <c:formatCode>General</c:formatCode>
                <c:ptCount val="32"/>
                <c:pt idx="0" formatCode="0.00">
                  <c:v>6.2E-2</c:v>
                </c:pt>
                <c:pt idx="4" formatCode="0.00">
                  <c:v>5.9000000000000004E-2</c:v>
                </c:pt>
                <c:pt idx="5" formatCode="0.00">
                  <c:v>8.8000000000000009E-2</c:v>
                </c:pt>
                <c:pt idx="6" formatCode="0.00">
                  <c:v>8.199999999999999E-2</c:v>
                </c:pt>
                <c:pt idx="7" formatCode="0.00">
                  <c:v>6.9000000000000006E-2</c:v>
                </c:pt>
                <c:pt idx="8" formatCode="0.00">
                  <c:v>6.5000000000000002E-2</c:v>
                </c:pt>
                <c:pt idx="9" formatCode="0.00">
                  <c:v>6.6000000000000003E-2</c:v>
                </c:pt>
                <c:pt idx="10" formatCode="0.00">
                  <c:v>8.199999999999999E-2</c:v>
                </c:pt>
                <c:pt idx="11" formatCode="0.00">
                  <c:v>8.5000000000000006E-2</c:v>
                </c:pt>
                <c:pt idx="12" formatCode="0.00">
                  <c:v>9.0999999999999998E-2</c:v>
                </c:pt>
                <c:pt idx="13" formatCode="0.00">
                  <c:v>0.10300000000000001</c:v>
                </c:pt>
                <c:pt idx="14" formatCode="0.00">
                  <c:v>0.109</c:v>
                </c:pt>
                <c:pt idx="15" formatCode="0.00">
                  <c:v>0.13400000000000001</c:v>
                </c:pt>
                <c:pt idx="16" formatCode="0.00">
                  <c:v>0.17</c:v>
                </c:pt>
                <c:pt idx="17" formatCode="0.00">
                  <c:v>0.191</c:v>
                </c:pt>
                <c:pt idx="18" formatCode="0.00">
                  <c:v>0.214</c:v>
                </c:pt>
                <c:pt idx="19" formatCode="0.00">
                  <c:v>0.248</c:v>
                </c:pt>
                <c:pt idx="20" formatCode="0.00">
                  <c:v>0.28300000000000003</c:v>
                </c:pt>
                <c:pt idx="21" formatCode="0.00">
                  <c:v>0.30199999999999999</c:v>
                </c:pt>
                <c:pt idx="22" formatCode="0.00">
                  <c:v>0.33399999999999996</c:v>
                </c:pt>
              </c:numCache>
            </c:numRef>
          </c:val>
          <c:smooth val="0"/>
          <c:extLst>
            <c:ext xmlns:c16="http://schemas.microsoft.com/office/drawing/2014/chart" uri="{C3380CC4-5D6E-409C-BE32-E72D297353CC}">
              <c16:uniqueId val="{00000002-62C2-4C75-A197-EED10B3E3C3C}"/>
            </c:ext>
          </c:extLst>
        </c:ser>
        <c:ser>
          <c:idx val="3"/>
          <c:order val="3"/>
          <c:tx>
            <c:strRef>
              <c:f>'6a-b'!$G$7</c:f>
              <c:strCache>
                <c:ptCount val="1"/>
                <c:pt idx="0">
                  <c:v>Arbetslösa, IoS</c:v>
                </c:pt>
              </c:strCache>
            </c:strRef>
          </c:tx>
          <c:spPr>
            <a:ln w="28575" cap="rnd">
              <a:solidFill>
                <a:schemeClr val="accent4"/>
              </a:solidFill>
              <a:round/>
            </a:ln>
            <a:effectLst/>
          </c:spPr>
          <c:marker>
            <c:symbol val="none"/>
          </c:marker>
          <c:cat>
            <c:numRef>
              <c:f>'6a-b'!$H$3:$AM$3</c:f>
              <c:numCache>
                <c:formatCode>General</c:formatCode>
                <c:ptCount val="32"/>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pt idx="30">
                  <c:v>2021</c:v>
                </c:pt>
                <c:pt idx="31">
                  <c:v>2022</c:v>
                </c:pt>
              </c:numCache>
            </c:numRef>
          </c:cat>
          <c:val>
            <c:numRef>
              <c:f>'6a-b'!$H$7:$AM$7</c:f>
              <c:numCache>
                <c:formatCode>General</c:formatCode>
                <c:ptCount val="32"/>
                <c:pt idx="20">
                  <c:v>0.40899999999999997</c:v>
                </c:pt>
                <c:pt idx="21">
                  <c:v>0.43</c:v>
                </c:pt>
                <c:pt idx="22">
                  <c:v>0.44900000000000001</c:v>
                </c:pt>
                <c:pt idx="23">
                  <c:v>0.47299999999999998</c:v>
                </c:pt>
                <c:pt idx="24">
                  <c:v>0.49</c:v>
                </c:pt>
                <c:pt idx="25">
                  <c:v>0.48</c:v>
                </c:pt>
                <c:pt idx="26">
                  <c:v>0.499</c:v>
                </c:pt>
                <c:pt idx="27">
                  <c:v>0.50800000000000001</c:v>
                </c:pt>
                <c:pt idx="28">
                  <c:v>0.53700000000000003</c:v>
                </c:pt>
                <c:pt idx="29">
                  <c:v>0.498</c:v>
                </c:pt>
                <c:pt idx="30">
                  <c:v>0.48700000000000004</c:v>
                </c:pt>
                <c:pt idx="31">
                  <c:v>0.505</c:v>
                </c:pt>
              </c:numCache>
            </c:numRef>
          </c:val>
          <c:smooth val="0"/>
          <c:extLst>
            <c:ext xmlns:c16="http://schemas.microsoft.com/office/drawing/2014/chart" uri="{C3380CC4-5D6E-409C-BE32-E72D297353CC}">
              <c16:uniqueId val="{00000003-62C2-4C75-A197-EED10B3E3C3C}"/>
            </c:ext>
          </c:extLst>
        </c:ser>
        <c:ser>
          <c:idx val="4"/>
          <c:order val="4"/>
          <c:tx>
            <c:strRef>
              <c:f>'6a-b'!$G$8</c:f>
              <c:strCache>
                <c:ptCount val="1"/>
                <c:pt idx="0">
                  <c:v>Sjuka, IoS</c:v>
                </c:pt>
              </c:strCache>
            </c:strRef>
          </c:tx>
          <c:spPr>
            <a:ln w="28575" cap="rnd">
              <a:solidFill>
                <a:schemeClr val="accent5"/>
              </a:solidFill>
              <a:round/>
            </a:ln>
            <a:effectLst/>
          </c:spPr>
          <c:marker>
            <c:symbol val="none"/>
          </c:marker>
          <c:cat>
            <c:numRef>
              <c:f>'6a-b'!$H$3:$AM$3</c:f>
              <c:numCache>
                <c:formatCode>General</c:formatCode>
                <c:ptCount val="32"/>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pt idx="30">
                  <c:v>2021</c:v>
                </c:pt>
                <c:pt idx="31">
                  <c:v>2022</c:v>
                </c:pt>
              </c:numCache>
            </c:numRef>
          </c:cat>
          <c:val>
            <c:numRef>
              <c:f>'6a-b'!$H$8:$AM$8</c:f>
              <c:numCache>
                <c:formatCode>General</c:formatCode>
                <c:ptCount val="32"/>
                <c:pt idx="20">
                  <c:v>0.27500000000000002</c:v>
                </c:pt>
                <c:pt idx="21">
                  <c:v>0.28800000000000003</c:v>
                </c:pt>
                <c:pt idx="22">
                  <c:v>0.3</c:v>
                </c:pt>
                <c:pt idx="23">
                  <c:v>0.34700000000000003</c:v>
                </c:pt>
                <c:pt idx="24">
                  <c:v>0.38100000000000001</c:v>
                </c:pt>
                <c:pt idx="25">
                  <c:v>0.39799999999999996</c:v>
                </c:pt>
                <c:pt idx="26">
                  <c:v>0.42299999999999999</c:v>
                </c:pt>
                <c:pt idx="27">
                  <c:v>0.40600000000000003</c:v>
                </c:pt>
                <c:pt idx="28">
                  <c:v>0.42399999999999999</c:v>
                </c:pt>
                <c:pt idx="29">
                  <c:v>0.42899999999999999</c:v>
                </c:pt>
                <c:pt idx="30">
                  <c:v>0.46899999999999997</c:v>
                </c:pt>
                <c:pt idx="31">
                  <c:v>0.35600000000000004</c:v>
                </c:pt>
              </c:numCache>
            </c:numRef>
          </c:val>
          <c:smooth val="0"/>
          <c:extLst>
            <c:ext xmlns:c16="http://schemas.microsoft.com/office/drawing/2014/chart" uri="{C3380CC4-5D6E-409C-BE32-E72D297353CC}">
              <c16:uniqueId val="{00000004-62C2-4C75-A197-EED10B3E3C3C}"/>
            </c:ext>
          </c:extLst>
        </c:ser>
        <c:dLbls>
          <c:showLegendKey val="0"/>
          <c:showVal val="0"/>
          <c:showCatName val="0"/>
          <c:showSerName val="0"/>
          <c:showPercent val="0"/>
          <c:showBubbleSize val="0"/>
        </c:dLbls>
        <c:smooth val="0"/>
        <c:axId val="923032639"/>
        <c:axId val="923033055"/>
      </c:lineChart>
      <c:catAx>
        <c:axId val="9230326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baseline="0">
                <a:solidFill>
                  <a:schemeClr val="tx1">
                    <a:lumMod val="65000"/>
                    <a:lumOff val="35000"/>
                  </a:schemeClr>
                </a:solidFill>
                <a:latin typeface="Work Sans" pitchFamily="2" charset="0"/>
                <a:ea typeface="+mn-ea"/>
                <a:cs typeface="Times New Roman" panose="02020603050405020304" pitchFamily="18" charset="0"/>
              </a:defRPr>
            </a:pPr>
            <a:endParaRPr lang="sv-SE"/>
          </a:p>
        </c:txPr>
        <c:crossAx val="923033055"/>
        <c:crosses val="autoZero"/>
        <c:auto val="1"/>
        <c:lblAlgn val="ctr"/>
        <c:lblOffset val="100"/>
        <c:tickLblSkip val="5"/>
        <c:noMultiLvlLbl val="0"/>
      </c:catAx>
      <c:valAx>
        <c:axId val="92303305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Work Sans" pitchFamily="2" charset="0"/>
                <a:ea typeface="+mn-ea"/>
                <a:cs typeface="Times New Roman" panose="02020603050405020304" pitchFamily="18" charset="0"/>
              </a:defRPr>
            </a:pPr>
            <a:endParaRPr lang="sv-SE"/>
          </a:p>
        </c:txPr>
        <c:crossAx val="923032639"/>
        <c:crosses val="autoZero"/>
        <c:crossBetween val="between"/>
      </c:valAx>
      <c:spPr>
        <a:noFill/>
        <a:ln>
          <a:noFill/>
        </a:ln>
        <a:effectLst/>
      </c:spPr>
    </c:plotArea>
    <c:legend>
      <c:legendPos val="b"/>
      <c:layout>
        <c:manualLayout>
          <c:xMode val="edge"/>
          <c:yMode val="edge"/>
          <c:x val="0"/>
          <c:y val="0.80048025257237998"/>
          <c:w val="1"/>
          <c:h val="0.1827221498808627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Work Sans" pitchFamily="2" charset="0"/>
              <a:ea typeface="+mn-ea"/>
              <a:cs typeface="Times New Roman" panose="02020603050405020304" pitchFamily="18" charset="0"/>
            </a:defRPr>
          </a:pPr>
          <a:endParaRPr lang="sv-SE"/>
        </a:p>
      </c:txPr>
    </c:legend>
    <c:plotVisOnly val="1"/>
    <c:dispBlanksAs val="span"/>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400">
          <a:latin typeface="Work Sans" pitchFamily="2" charset="0"/>
          <a:cs typeface="Times New Roman" panose="02020603050405020304" pitchFamily="18" charset="0"/>
        </a:defRPr>
      </a:pPr>
      <a:endParaRPr lang="sv-SE"/>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0749375233719496E-2"/>
          <c:y val="2.4135879629629629E-2"/>
          <c:w val="0.88311851851851852"/>
          <c:h val="0.72057209068300299"/>
        </c:manualLayout>
      </c:layout>
      <c:lineChart>
        <c:grouping val="standard"/>
        <c:varyColors val="0"/>
        <c:ser>
          <c:idx val="0"/>
          <c:order val="0"/>
          <c:tx>
            <c:strRef>
              <c:f>HE0103AV!$H$12</c:f>
              <c:strCache>
                <c:ptCount val="1"/>
                <c:pt idx="0">
                  <c:v>Inklusive kapitalvinster</c:v>
                </c:pt>
              </c:strCache>
            </c:strRef>
          </c:tx>
          <c:spPr>
            <a:ln w="28575" cap="rnd">
              <a:solidFill>
                <a:schemeClr val="accent1"/>
              </a:solidFill>
              <a:round/>
            </a:ln>
            <a:effectLst/>
          </c:spPr>
          <c:marker>
            <c:symbol val="none"/>
          </c:marker>
          <c:cat>
            <c:strRef>
              <c:f>HE0103AV!$I$11:$AJ$11</c:f>
              <c:strCache>
                <c:ptCount val="28"/>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pt idx="26">
                  <c:v>2021</c:v>
                </c:pt>
                <c:pt idx="27">
                  <c:v>2022</c:v>
                </c:pt>
              </c:strCache>
            </c:strRef>
          </c:cat>
          <c:val>
            <c:numRef>
              <c:f>HE0103AV!$I$12:$AJ$12</c:f>
              <c:numCache>
                <c:formatCode>0.0</c:formatCode>
                <c:ptCount val="28"/>
                <c:pt idx="0">
                  <c:v>6.4477611940298516</c:v>
                </c:pt>
                <c:pt idx="1">
                  <c:v>7.2537313432835822</c:v>
                </c:pt>
                <c:pt idx="2">
                  <c:v>7.1529850746268657</c:v>
                </c:pt>
                <c:pt idx="3">
                  <c:v>7.3544776119402986</c:v>
                </c:pt>
                <c:pt idx="4">
                  <c:v>7.5559701492537314</c:v>
                </c:pt>
                <c:pt idx="5">
                  <c:v>8.5634328358208958</c:v>
                </c:pt>
                <c:pt idx="6">
                  <c:v>8.6641791044776113</c:v>
                </c:pt>
                <c:pt idx="7">
                  <c:v>8.9664179104477615</c:v>
                </c:pt>
                <c:pt idx="8">
                  <c:v>8.0597014925373127</c:v>
                </c:pt>
                <c:pt idx="9">
                  <c:v>8.563432835820894</c:v>
                </c:pt>
                <c:pt idx="10">
                  <c:v>9.067164179104477</c:v>
                </c:pt>
                <c:pt idx="11">
                  <c:v>9.2686567164179081</c:v>
                </c:pt>
                <c:pt idx="12">
                  <c:v>11.283582089552237</c:v>
                </c:pt>
                <c:pt idx="13">
                  <c:v>12.39179104477612</c:v>
                </c:pt>
                <c:pt idx="14">
                  <c:v>12.593283582089551</c:v>
                </c:pt>
                <c:pt idx="15">
                  <c:v>13.19776119402985</c:v>
                </c:pt>
                <c:pt idx="16">
                  <c:v>13.5</c:v>
                </c:pt>
                <c:pt idx="17">
                  <c:v>13.4</c:v>
                </c:pt>
                <c:pt idx="18">
                  <c:v>13.4</c:v>
                </c:pt>
                <c:pt idx="19">
                  <c:v>13.9</c:v>
                </c:pt>
                <c:pt idx="20">
                  <c:v>14.3</c:v>
                </c:pt>
                <c:pt idx="21">
                  <c:v>13.9</c:v>
                </c:pt>
                <c:pt idx="22">
                  <c:v>14.4</c:v>
                </c:pt>
                <c:pt idx="23">
                  <c:v>14.1</c:v>
                </c:pt>
                <c:pt idx="24">
                  <c:v>14.6</c:v>
                </c:pt>
                <c:pt idx="25">
                  <c:v>14.3</c:v>
                </c:pt>
                <c:pt idx="26">
                  <c:v>14.7</c:v>
                </c:pt>
                <c:pt idx="27">
                  <c:v>13.6</c:v>
                </c:pt>
              </c:numCache>
            </c:numRef>
          </c:val>
          <c:smooth val="0"/>
          <c:extLst>
            <c:ext xmlns:c16="http://schemas.microsoft.com/office/drawing/2014/chart" uri="{C3380CC4-5D6E-409C-BE32-E72D297353CC}">
              <c16:uniqueId val="{00000000-400C-4FFE-8431-52185BA067BF}"/>
            </c:ext>
          </c:extLst>
        </c:ser>
        <c:ser>
          <c:idx val="1"/>
          <c:order val="1"/>
          <c:tx>
            <c:strRef>
              <c:f>HE0103AV!$H$13</c:f>
              <c:strCache>
                <c:ptCount val="1"/>
                <c:pt idx="0">
                  <c:v>Exklusive kapitalvinster</c:v>
                </c:pt>
              </c:strCache>
            </c:strRef>
          </c:tx>
          <c:spPr>
            <a:ln w="28575" cap="rnd">
              <a:solidFill>
                <a:srgbClr val="C00000"/>
              </a:solidFill>
              <a:round/>
            </a:ln>
            <a:effectLst/>
          </c:spPr>
          <c:marker>
            <c:symbol val="none"/>
          </c:marker>
          <c:cat>
            <c:strRef>
              <c:f>HE0103AV!$I$11:$AJ$11</c:f>
              <c:strCache>
                <c:ptCount val="28"/>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pt idx="26">
                  <c:v>2021</c:v>
                </c:pt>
                <c:pt idx="27">
                  <c:v>2022</c:v>
                </c:pt>
              </c:strCache>
            </c:strRef>
          </c:cat>
          <c:val>
            <c:numRef>
              <c:f>HE0103AV!$I$13:$AJ$13</c:f>
              <c:numCache>
                <c:formatCode>General</c:formatCode>
                <c:ptCount val="28"/>
                <c:pt idx="16" formatCode="0.0">
                  <c:v>13.2</c:v>
                </c:pt>
                <c:pt idx="17" formatCode="0.0">
                  <c:v>13.1</c:v>
                </c:pt>
                <c:pt idx="18" formatCode="0.0">
                  <c:v>13</c:v>
                </c:pt>
                <c:pt idx="19" formatCode="0.0">
                  <c:v>13.4</c:v>
                </c:pt>
                <c:pt idx="20" formatCode="0.0">
                  <c:v>13.6</c:v>
                </c:pt>
                <c:pt idx="21" formatCode="0.0">
                  <c:v>13.4</c:v>
                </c:pt>
                <c:pt idx="22" formatCode="0.0">
                  <c:v>13.8</c:v>
                </c:pt>
                <c:pt idx="23" formatCode="0.0">
                  <c:v>13.6</c:v>
                </c:pt>
                <c:pt idx="24" formatCode="0.0">
                  <c:v>14.1</c:v>
                </c:pt>
                <c:pt idx="25" formatCode="0.0">
                  <c:v>13.9</c:v>
                </c:pt>
                <c:pt idx="26" formatCode="0.0">
                  <c:v>14.2</c:v>
                </c:pt>
                <c:pt idx="27" formatCode="0.0">
                  <c:v>13.2</c:v>
                </c:pt>
              </c:numCache>
            </c:numRef>
          </c:val>
          <c:smooth val="0"/>
          <c:extLst>
            <c:ext xmlns:c16="http://schemas.microsoft.com/office/drawing/2014/chart" uri="{C3380CC4-5D6E-409C-BE32-E72D297353CC}">
              <c16:uniqueId val="{00000001-400C-4FFE-8431-52185BA067BF}"/>
            </c:ext>
          </c:extLst>
        </c:ser>
        <c:dLbls>
          <c:showLegendKey val="0"/>
          <c:showVal val="0"/>
          <c:showCatName val="0"/>
          <c:showSerName val="0"/>
          <c:showPercent val="0"/>
          <c:showBubbleSize val="0"/>
        </c:dLbls>
        <c:smooth val="0"/>
        <c:axId val="1234950367"/>
        <c:axId val="1234950847"/>
      </c:lineChart>
      <c:catAx>
        <c:axId val="12349503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Work Sans" pitchFamily="2" charset="0"/>
                <a:ea typeface="+mn-ea"/>
                <a:cs typeface="+mn-cs"/>
              </a:defRPr>
            </a:pPr>
            <a:endParaRPr lang="sv-SE"/>
          </a:p>
        </c:txPr>
        <c:crossAx val="1234950847"/>
        <c:crosses val="autoZero"/>
        <c:auto val="1"/>
        <c:lblAlgn val="ctr"/>
        <c:lblOffset val="100"/>
        <c:tickLblSkip val="5"/>
        <c:tickMarkSkip val="2"/>
        <c:noMultiLvlLbl val="0"/>
      </c:catAx>
      <c:valAx>
        <c:axId val="12349508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Work Sans" pitchFamily="2" charset="0"/>
                <a:ea typeface="+mn-ea"/>
                <a:cs typeface="+mn-cs"/>
              </a:defRPr>
            </a:pPr>
            <a:endParaRPr lang="sv-SE"/>
          </a:p>
        </c:txPr>
        <c:crossAx val="1234950367"/>
        <c:crosses val="autoZero"/>
        <c:crossBetween val="between"/>
      </c:valAx>
      <c:spPr>
        <a:noFill/>
        <a:ln>
          <a:noFill/>
        </a:ln>
        <a:effectLst/>
      </c:spPr>
    </c:plotArea>
    <c:legend>
      <c:legendPos val="b"/>
      <c:layout>
        <c:manualLayout>
          <c:xMode val="edge"/>
          <c:yMode val="edge"/>
          <c:x val="2.7717716341245657E-2"/>
          <c:y val="0.87378148148148149"/>
          <c:w val="0.89999984648055575"/>
          <c:h val="0.1262185185185185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Work Sans" pitchFamily="2" charset="0"/>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400">
          <a:latin typeface="Work Sans" pitchFamily="2" charset="0"/>
        </a:defRPr>
      </a:pPr>
      <a:endParaRPr lang="sv-SE"/>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5"/>
          <c:order val="0"/>
          <c:tx>
            <c:strRef>
              <c:f>'Poverty reduction'!$A$8</c:f>
              <c:strCache>
                <c:ptCount val="1"/>
                <c:pt idx="0">
                  <c:v>Finland</c:v>
                </c:pt>
              </c:strCache>
            </c:strRef>
          </c:tx>
          <c:spPr>
            <a:ln w="25400" cap="rnd">
              <a:solidFill>
                <a:srgbClr val="FFC000"/>
              </a:solidFill>
              <a:round/>
            </a:ln>
            <a:effectLst/>
          </c:spPr>
          <c:marker>
            <c:symbol val="none"/>
          </c:marker>
          <c:cat>
            <c:numRef>
              <c:f>'Poverty reduction'!$F$2:$AW$2</c:f>
              <c:numCache>
                <c:formatCode>General</c:formatCode>
                <c:ptCount val="44"/>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numCache>
              <c:extLst/>
            </c:numRef>
          </c:cat>
          <c:val>
            <c:numRef>
              <c:f>'Poverty reduction'!$F$8:$AW$8</c:f>
              <c:numCache>
                <c:formatCode>General</c:formatCode>
                <c:ptCount val="44"/>
                <c:pt idx="0">
                  <c:v>#N/A</c:v>
                </c:pt>
                <c:pt idx="1">
                  <c:v>#N/A</c:v>
                </c:pt>
                <c:pt idx="2">
                  <c:v>#N/A</c:v>
                </c:pt>
                <c:pt idx="3">
                  <c:v>#N/A</c:v>
                </c:pt>
                <c:pt idx="4">
                  <c:v>#N/A</c:v>
                </c:pt>
                <c:pt idx="5">
                  <c:v>#N/A</c:v>
                </c:pt>
                <c:pt idx="6">
                  <c:v>14.600000000000001</c:v>
                </c:pt>
                <c:pt idx="7">
                  <c:v>15.399999999999999</c:v>
                </c:pt>
                <c:pt idx="8">
                  <c:v>14.8</c:v>
                </c:pt>
                <c:pt idx="9">
                  <c:v>14.7</c:v>
                </c:pt>
                <c:pt idx="10">
                  <c:v>15.3</c:v>
                </c:pt>
                <c:pt idx="11">
                  <c:v>18.7</c:v>
                </c:pt>
                <c:pt idx="12">
                  <c:v>22.9</c:v>
                </c:pt>
                <c:pt idx="13">
                  <c:v>27.800000000000004</c:v>
                </c:pt>
                <c:pt idx="14">
                  <c:v>27.9</c:v>
                </c:pt>
                <c:pt idx="15">
                  <c:v>26.599999999999998</c:v>
                </c:pt>
                <c:pt idx="16">
                  <c:v>25.8</c:v>
                </c:pt>
                <c:pt idx="17">
                  <c:v>25.5</c:v>
                </c:pt>
                <c:pt idx="18">
                  <c:v>23.4</c:v>
                </c:pt>
                <c:pt idx="19">
                  <c:v>21.9</c:v>
                </c:pt>
                <c:pt idx="20">
                  <c:v>20.900000000000002</c:v>
                </c:pt>
                <c:pt idx="21">
                  <c:v>20.900000000000002</c:v>
                </c:pt>
                <c:pt idx="22">
                  <c:v>20.7</c:v>
                </c:pt>
                <c:pt idx="23">
                  <c:v>21.4</c:v>
                </c:pt>
                <c:pt idx="24">
                  <c:v>20.100000000000001</c:v>
                </c:pt>
                <c:pt idx="25">
                  <c:v>19.700000000000003</c:v>
                </c:pt>
                <c:pt idx="26">
                  <c:v>19.899999999999999</c:v>
                </c:pt>
                <c:pt idx="27">
                  <c:v>17.899999999999999</c:v>
                </c:pt>
                <c:pt idx="28">
                  <c:v>17.800000000000004</c:v>
                </c:pt>
                <c:pt idx="29">
                  <c:v>20.399999999999999</c:v>
                </c:pt>
                <c:pt idx="30">
                  <c:v>21.1</c:v>
                </c:pt>
                <c:pt idx="31">
                  <c:v>21.200000000000003</c:v>
                </c:pt>
                <c:pt idx="32">
                  <c:v>21.799999999999997</c:v>
                </c:pt>
                <c:pt idx="33">
                  <c:v>22.003260000000001</c:v>
                </c:pt>
                <c:pt idx="34">
                  <c:v>22.462229999999998</c:v>
                </c:pt>
                <c:pt idx="35">
                  <c:v>23.814430000000002</c:v>
                </c:pt>
                <c:pt idx="36">
                  <c:v>24.816460000000003</c:v>
                </c:pt>
                <c:pt idx="37">
                  <c:v>23.978649999999998</c:v>
                </c:pt>
                <c:pt idx="38">
                  <c:v>23.530280000000001</c:v>
                </c:pt>
                <c:pt idx="39">
                  <c:v>22.930980000000002</c:v>
                </c:pt>
                <c:pt idx="40">
                  <c:v>24.500000000000004</c:v>
                </c:pt>
                <c:pt idx="41">
                  <c:v>23.748010000000001</c:v>
                </c:pt>
                <c:pt idx="42">
                  <c:v>22.44735</c:v>
                </c:pt>
                <c:pt idx="43">
                  <c:v>22.699999809265201</c:v>
                </c:pt>
              </c:numCache>
              <c:extLst/>
            </c:numRef>
          </c:val>
          <c:smooth val="0"/>
          <c:extLst>
            <c:ext xmlns:c16="http://schemas.microsoft.com/office/drawing/2014/chart" uri="{C3380CC4-5D6E-409C-BE32-E72D297353CC}">
              <c16:uniqueId val="{00000000-63D6-422A-9658-57D57DC95575}"/>
            </c:ext>
          </c:extLst>
        </c:ser>
        <c:ser>
          <c:idx val="14"/>
          <c:order val="1"/>
          <c:tx>
            <c:strRef>
              <c:f>'Poverty reduction'!$A$17</c:f>
              <c:strCache>
                <c:ptCount val="1"/>
                <c:pt idx="0">
                  <c:v>Sverige</c:v>
                </c:pt>
              </c:strCache>
            </c:strRef>
          </c:tx>
          <c:spPr>
            <a:ln w="31750" cap="rnd">
              <a:solidFill>
                <a:sysClr val="windowText" lastClr="000000"/>
              </a:solidFill>
              <a:round/>
            </a:ln>
            <a:effectLst/>
          </c:spPr>
          <c:marker>
            <c:symbol val="none"/>
          </c:marker>
          <c:cat>
            <c:numRef>
              <c:f>'Poverty reduction'!$F$2:$AW$2</c:f>
              <c:numCache>
                <c:formatCode>General</c:formatCode>
                <c:ptCount val="44"/>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numCache>
              <c:extLst/>
            </c:numRef>
          </c:cat>
          <c:val>
            <c:numRef>
              <c:f>'Poverty reduction'!$F$17:$AW$17</c:f>
              <c:numCache>
                <c:formatCode>General</c:formatCode>
                <c:ptCount val="44"/>
                <c:pt idx="0">
                  <c:v>#N/A</c:v>
                </c:pt>
                <c:pt idx="1">
                  <c:v>#N/A</c:v>
                </c:pt>
                <c:pt idx="2">
                  <c:v>#N/A</c:v>
                </c:pt>
                <c:pt idx="3">
                  <c:v>22.2</c:v>
                </c:pt>
                <c:pt idx="4">
                  <c:v>#N/A</c:v>
                </c:pt>
                <c:pt idx="5">
                  <c:v>#N/A</c:v>
                </c:pt>
                <c:pt idx="6">
                  <c:v>#N/A</c:v>
                </c:pt>
                <c:pt idx="7">
                  <c:v>#N/A</c:v>
                </c:pt>
                <c:pt idx="8">
                  <c:v>#N/A</c:v>
                </c:pt>
                <c:pt idx="9">
                  <c:v>#N/A</c:v>
                </c:pt>
                <c:pt idx="10">
                  <c:v>#N/A</c:v>
                </c:pt>
                <c:pt idx="11">
                  <c:v>20.8</c:v>
                </c:pt>
                <c:pt idx="12">
                  <c:v>#N/A</c:v>
                </c:pt>
                <c:pt idx="13">
                  <c:v>#N/A</c:v>
                </c:pt>
                <c:pt idx="14">
                  <c:v>#N/A</c:v>
                </c:pt>
                <c:pt idx="15">
                  <c:v>25.1</c:v>
                </c:pt>
                <c:pt idx="16">
                  <c:v>#N/A</c:v>
                </c:pt>
                <c:pt idx="17">
                  <c:v>#N/A</c:v>
                </c:pt>
                <c:pt idx="18">
                  <c:v>#N/A</c:v>
                </c:pt>
                <c:pt idx="19">
                  <c:v>#N/A</c:v>
                </c:pt>
                <c:pt idx="20">
                  <c:v>19.099999999999998</c:v>
                </c:pt>
                <c:pt idx="21">
                  <c:v>#N/A</c:v>
                </c:pt>
                <c:pt idx="22">
                  <c:v>#N/A</c:v>
                </c:pt>
                <c:pt idx="23">
                  <c:v>#N/A</c:v>
                </c:pt>
                <c:pt idx="24">
                  <c:v>18.399999999999999</c:v>
                </c:pt>
                <c:pt idx="25">
                  <c:v>#N/A</c:v>
                </c:pt>
                <c:pt idx="26">
                  <c:v>#N/A</c:v>
                </c:pt>
                <c:pt idx="27">
                  <c:v>#N/A</c:v>
                </c:pt>
                <c:pt idx="28">
                  <c:v>13.200000000000003</c:v>
                </c:pt>
                <c:pt idx="29">
                  <c:v>14.799999999999997</c:v>
                </c:pt>
                <c:pt idx="30">
                  <c:v>13.400000000000002</c:v>
                </c:pt>
                <c:pt idx="31">
                  <c:v>12.3</c:v>
                </c:pt>
                <c:pt idx="32">
                  <c:v>#N/A</c:v>
                </c:pt>
                <c:pt idx="33">
                  <c:v>12.616628300000002</c:v>
                </c:pt>
                <c:pt idx="34">
                  <c:v>12.166266799999999</c:v>
                </c:pt>
                <c:pt idx="35">
                  <c:v>11.7846446</c:v>
                </c:pt>
                <c:pt idx="36">
                  <c:v>11.5342764</c:v>
                </c:pt>
                <c:pt idx="37">
                  <c:v>11.36</c:v>
                </c:pt>
                <c:pt idx="38">
                  <c:v>11.582729</c:v>
                </c:pt>
                <c:pt idx="39">
                  <c:v>11.3978696</c:v>
                </c:pt>
                <c:pt idx="40">
                  <c:v>12.441304800000001</c:v>
                </c:pt>
                <c:pt idx="41">
                  <c:v>11.911156999999999</c:v>
                </c:pt>
                <c:pt idx="42">
                  <c:v>11.8087128</c:v>
                </c:pt>
                <c:pt idx="43">
                  <c:v>12.025231122970601</c:v>
                </c:pt>
              </c:numCache>
              <c:extLst/>
            </c:numRef>
          </c:val>
          <c:smooth val="0"/>
          <c:extLst>
            <c:ext xmlns:c16="http://schemas.microsoft.com/office/drawing/2014/chart" uri="{C3380CC4-5D6E-409C-BE32-E72D297353CC}">
              <c16:uniqueId val="{00000001-63D6-422A-9658-57D57DC95575}"/>
            </c:ext>
          </c:extLst>
        </c:ser>
        <c:ser>
          <c:idx val="0"/>
          <c:order val="2"/>
          <c:tx>
            <c:strRef>
              <c:f>'Poverty reduction'!$A$7</c:f>
              <c:strCache>
                <c:ptCount val="1"/>
                <c:pt idx="0">
                  <c:v>Danmark</c:v>
                </c:pt>
              </c:strCache>
            </c:strRef>
          </c:tx>
          <c:spPr>
            <a:ln w="28575" cap="rnd">
              <a:solidFill>
                <a:schemeClr val="accent1"/>
              </a:solidFill>
              <a:round/>
            </a:ln>
            <a:effectLst/>
          </c:spPr>
          <c:marker>
            <c:symbol val="none"/>
          </c:marker>
          <c:cat>
            <c:numRef>
              <c:f>'Poverty reduction'!$F$2:$AW$2</c:f>
              <c:numCache>
                <c:formatCode>General</c:formatCode>
                <c:ptCount val="44"/>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numCache>
              <c:extLst/>
            </c:numRef>
          </c:cat>
          <c:val>
            <c:numRef>
              <c:f>'Poverty reduction'!$F$7:$AW$7</c:f>
              <c:numCache>
                <c:formatCode>General</c:formatCode>
                <c:ptCount val="44"/>
                <c:pt idx="0">
                  <c:v>#N/A</c:v>
                </c:pt>
                <c:pt idx="1">
                  <c:v>#N/A</c:v>
                </c:pt>
                <c:pt idx="2">
                  <c:v>#N/A</c:v>
                </c:pt>
                <c:pt idx="3">
                  <c:v>#N/A</c:v>
                </c:pt>
                <c:pt idx="4">
                  <c:v>#N/A</c:v>
                </c:pt>
                <c:pt idx="5">
                  <c:v>9.1</c:v>
                </c:pt>
                <c:pt idx="6">
                  <c:v>#N/A</c:v>
                </c:pt>
                <c:pt idx="7">
                  <c:v>#N/A</c:v>
                </c:pt>
                <c:pt idx="8">
                  <c:v>#N/A</c:v>
                </c:pt>
                <c:pt idx="9">
                  <c:v>#N/A</c:v>
                </c:pt>
                <c:pt idx="10">
                  <c:v>11.399999999999999</c:v>
                </c:pt>
                <c:pt idx="11">
                  <c:v>#N/A</c:v>
                </c:pt>
                <c:pt idx="12">
                  <c:v>#N/A</c:v>
                </c:pt>
                <c:pt idx="13">
                  <c:v>#N/A</c:v>
                </c:pt>
                <c:pt idx="14">
                  <c:v>#N/A</c:v>
                </c:pt>
                <c:pt idx="15">
                  <c:v>15.899999999999999</c:v>
                </c:pt>
                <c:pt idx="16">
                  <c:v>#N/A</c:v>
                </c:pt>
                <c:pt idx="17">
                  <c:v>#N/A</c:v>
                </c:pt>
                <c:pt idx="18">
                  <c:v>#N/A</c:v>
                </c:pt>
                <c:pt idx="19">
                  <c:v>#N/A</c:v>
                </c:pt>
                <c:pt idx="20">
                  <c:v>13.3</c:v>
                </c:pt>
                <c:pt idx="21">
                  <c:v>#N/A</c:v>
                </c:pt>
                <c:pt idx="22">
                  <c:v>#N/A</c:v>
                </c:pt>
                <c:pt idx="23">
                  <c:v>#N/A</c:v>
                </c:pt>
                <c:pt idx="24">
                  <c:v>#N/A</c:v>
                </c:pt>
                <c:pt idx="25">
                  <c:v>13.6</c:v>
                </c:pt>
                <c:pt idx="26">
                  <c:v>12.5</c:v>
                </c:pt>
                <c:pt idx="27">
                  <c:v>11.1</c:v>
                </c:pt>
                <c:pt idx="28">
                  <c:v>10.499999999999998</c:v>
                </c:pt>
                <c:pt idx="29">
                  <c:v>12</c:v>
                </c:pt>
                <c:pt idx="30">
                  <c:v>13.8</c:v>
                </c:pt>
                <c:pt idx="31">
                  <c:v>13.81</c:v>
                </c:pt>
                <c:pt idx="32">
                  <c:v>14.769999999999998</c:v>
                </c:pt>
                <c:pt idx="33">
                  <c:v>15.28</c:v>
                </c:pt>
                <c:pt idx="34">
                  <c:v>15.100000000000001</c:v>
                </c:pt>
                <c:pt idx="35">
                  <c:v>14.969999999999999</c:v>
                </c:pt>
                <c:pt idx="36">
                  <c:v>14.39</c:v>
                </c:pt>
                <c:pt idx="37">
                  <c:v>13.93</c:v>
                </c:pt>
                <c:pt idx="38">
                  <c:v>13.389999999999999</c:v>
                </c:pt>
                <c:pt idx="39">
                  <c:v>13.000000000000002</c:v>
                </c:pt>
                <c:pt idx="40">
                  <c:v>13.129998743534101</c:v>
                </c:pt>
                <c:pt idx="41">
                  <c:v>12.159998714923901</c:v>
                </c:pt>
                <c:pt idx="42">
                  <c:v>11.800000071525599</c:v>
                </c:pt>
                <c:pt idx="43">
                  <c:v>#N/A</c:v>
                </c:pt>
              </c:numCache>
              <c:extLst/>
            </c:numRef>
          </c:val>
          <c:smooth val="0"/>
          <c:extLst>
            <c:ext xmlns:c16="http://schemas.microsoft.com/office/drawing/2014/chart" uri="{C3380CC4-5D6E-409C-BE32-E72D297353CC}">
              <c16:uniqueId val="{00000002-63D6-422A-9658-57D57DC95575}"/>
            </c:ext>
          </c:extLst>
        </c:ser>
        <c:ser>
          <c:idx val="1"/>
          <c:order val="3"/>
          <c:tx>
            <c:strRef>
              <c:f>'Poverty reduction'!$A$16</c:f>
              <c:strCache>
                <c:ptCount val="1"/>
                <c:pt idx="0">
                  <c:v>Norge</c:v>
                </c:pt>
              </c:strCache>
            </c:strRef>
          </c:tx>
          <c:spPr>
            <a:ln w="28575" cap="rnd">
              <a:solidFill>
                <a:schemeClr val="accent2"/>
              </a:solidFill>
              <a:round/>
            </a:ln>
            <a:effectLst/>
          </c:spPr>
          <c:marker>
            <c:symbol val="none"/>
          </c:marker>
          <c:cat>
            <c:numRef>
              <c:f>'Poverty reduction'!$F$2:$AW$2</c:f>
              <c:numCache>
                <c:formatCode>General</c:formatCode>
                <c:ptCount val="44"/>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numCache>
              <c:extLst/>
            </c:numRef>
          </c:cat>
          <c:val>
            <c:numRef>
              <c:f>'Poverty reduction'!$F$16:$AW$16</c:f>
              <c:numCache>
                <c:formatCode>General</c:formatCode>
                <c:ptCount val="44"/>
                <c:pt idx="0">
                  <c:v>#N/A</c:v>
                </c:pt>
                <c:pt idx="1">
                  <c:v>#N/A</c:v>
                </c:pt>
                <c:pt idx="2">
                  <c:v>#N/A</c:v>
                </c:pt>
                <c:pt idx="3">
                  <c:v>#N/A</c:v>
                </c:pt>
                <c:pt idx="4">
                  <c:v>#N/A</c:v>
                </c:pt>
                <c:pt idx="5">
                  <c:v>#N/A</c:v>
                </c:pt>
                <c:pt idx="6">
                  <c:v>10.3</c:v>
                </c:pt>
                <c:pt idx="7">
                  <c:v>#N/A</c:v>
                </c:pt>
                <c:pt idx="8">
                  <c:v>#N/A</c:v>
                </c:pt>
                <c:pt idx="9">
                  <c:v>#N/A</c:v>
                </c:pt>
                <c:pt idx="10">
                  <c:v>#N/A</c:v>
                </c:pt>
                <c:pt idx="11">
                  <c:v>#N/A</c:v>
                </c:pt>
                <c:pt idx="12">
                  <c:v>#N/A</c:v>
                </c:pt>
                <c:pt idx="13">
                  <c:v>#N/A</c:v>
                </c:pt>
                <c:pt idx="14">
                  <c:v>#N/A</c:v>
                </c:pt>
                <c:pt idx="15">
                  <c:v>16.299999999999997</c:v>
                </c:pt>
                <c:pt idx="16">
                  <c:v>#N/A</c:v>
                </c:pt>
                <c:pt idx="17">
                  <c:v>#N/A</c:v>
                </c:pt>
                <c:pt idx="18">
                  <c:v>#N/A</c:v>
                </c:pt>
                <c:pt idx="19">
                  <c:v>#N/A</c:v>
                </c:pt>
                <c:pt idx="20">
                  <c:v>15.799999999999999</c:v>
                </c:pt>
                <c:pt idx="21">
                  <c:v>#N/A</c:v>
                </c:pt>
                <c:pt idx="22">
                  <c:v>#N/A</c:v>
                </c:pt>
                <c:pt idx="23">
                  <c:v>#N/A</c:v>
                </c:pt>
                <c:pt idx="24">
                  <c:v>14.540000000000001</c:v>
                </c:pt>
                <c:pt idx="25">
                  <c:v>#N/A</c:v>
                </c:pt>
                <c:pt idx="26">
                  <c:v>#N/A</c:v>
                </c:pt>
                <c:pt idx="27">
                  <c:v>#N/A</c:v>
                </c:pt>
                <c:pt idx="28">
                  <c:v>12.7</c:v>
                </c:pt>
                <c:pt idx="29">
                  <c:v>13.39</c:v>
                </c:pt>
                <c:pt idx="30">
                  <c:v>13.900000000000002</c:v>
                </c:pt>
                <c:pt idx="31">
                  <c:v>13.709999999999999</c:v>
                </c:pt>
                <c:pt idx="32">
                  <c:v>13.39</c:v>
                </c:pt>
                <c:pt idx="33">
                  <c:v>13.940000000000001</c:v>
                </c:pt>
                <c:pt idx="34">
                  <c:v>13.839999999999998</c:v>
                </c:pt>
                <c:pt idx="35">
                  <c:v>14.11</c:v>
                </c:pt>
                <c:pt idx="36">
                  <c:v>14.55</c:v>
                </c:pt>
                <c:pt idx="37">
                  <c:v>14.55972</c:v>
                </c:pt>
                <c:pt idx="38">
                  <c:v>14.440000000000001</c:v>
                </c:pt>
                <c:pt idx="39">
                  <c:v>14.450000000000001</c:v>
                </c:pt>
                <c:pt idx="40">
                  <c:v>15.560000000000002</c:v>
                </c:pt>
                <c:pt idx="41">
                  <c:v>15.459999999999999</c:v>
                </c:pt>
                <c:pt idx="42">
                  <c:v>14.840000000000002</c:v>
                </c:pt>
                <c:pt idx="43">
                  <c:v>#N/A</c:v>
                </c:pt>
              </c:numCache>
              <c:extLst/>
            </c:numRef>
          </c:val>
          <c:smooth val="0"/>
          <c:extLst>
            <c:ext xmlns:c16="http://schemas.microsoft.com/office/drawing/2014/chart" uri="{C3380CC4-5D6E-409C-BE32-E72D297353CC}">
              <c16:uniqueId val="{00000003-63D6-422A-9658-57D57DC95575}"/>
            </c:ext>
          </c:extLst>
        </c:ser>
        <c:dLbls>
          <c:showLegendKey val="0"/>
          <c:showVal val="0"/>
          <c:showCatName val="0"/>
          <c:showSerName val="0"/>
          <c:showPercent val="0"/>
          <c:showBubbleSize val="0"/>
        </c:dLbls>
        <c:smooth val="0"/>
        <c:axId val="225657680"/>
        <c:axId val="225643536"/>
      </c:lineChart>
      <c:catAx>
        <c:axId val="225657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225643536"/>
        <c:crosses val="autoZero"/>
        <c:auto val="1"/>
        <c:lblAlgn val="ctr"/>
        <c:lblOffset val="100"/>
        <c:tickLblSkip val="5"/>
        <c:noMultiLvlLbl val="0"/>
      </c:catAx>
      <c:valAx>
        <c:axId val="2256435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2256576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legend>
    <c:plotVisOnly val="1"/>
    <c:dispBlanksAs val="span"/>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sv-SE"/>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14"/>
          <c:order val="0"/>
          <c:tx>
            <c:strRef>
              <c:f>'Market poverty (OECD)'!$A$16</c:f>
              <c:strCache>
                <c:ptCount val="1"/>
                <c:pt idx="0">
                  <c:v>Sverige</c:v>
                </c:pt>
              </c:strCache>
            </c:strRef>
          </c:tx>
          <c:spPr>
            <a:ln w="31750" cap="rnd">
              <a:solidFill>
                <a:schemeClr val="tx1"/>
              </a:solidFill>
              <a:round/>
            </a:ln>
            <a:effectLst/>
          </c:spPr>
          <c:marker>
            <c:symbol val="none"/>
          </c:marker>
          <c:cat>
            <c:numRef>
              <c:f>'Poverty rate (OECD)'!$F$44:$AW$44</c:f>
              <c:numCache>
                <c:formatCode>General</c:formatCode>
                <c:ptCount val="44"/>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numCache>
              <c:extLst/>
            </c:numRef>
          </c:cat>
          <c:val>
            <c:numRef>
              <c:f>'Market poverty (OECD)'!$F$16:$AW$16</c:f>
              <c:numCache>
                <c:formatCode>General</c:formatCode>
                <c:ptCount val="44"/>
                <c:pt idx="0">
                  <c:v>#N/A</c:v>
                </c:pt>
                <c:pt idx="1">
                  <c:v>#N/A</c:v>
                </c:pt>
                <c:pt idx="2">
                  <c:v>#N/A</c:v>
                </c:pt>
                <c:pt idx="3">
                  <c:v>29.5</c:v>
                </c:pt>
                <c:pt idx="4">
                  <c:v>#N/A</c:v>
                </c:pt>
                <c:pt idx="5">
                  <c:v>#N/A</c:v>
                </c:pt>
                <c:pt idx="6">
                  <c:v>#N/A</c:v>
                </c:pt>
                <c:pt idx="7">
                  <c:v>#N/A</c:v>
                </c:pt>
                <c:pt idx="8">
                  <c:v>#N/A</c:v>
                </c:pt>
                <c:pt idx="9">
                  <c:v>#N/A</c:v>
                </c:pt>
                <c:pt idx="10">
                  <c:v>#N/A</c:v>
                </c:pt>
                <c:pt idx="11">
                  <c:v>29.5</c:v>
                </c:pt>
                <c:pt idx="12">
                  <c:v>#N/A</c:v>
                </c:pt>
                <c:pt idx="13">
                  <c:v>#N/A</c:v>
                </c:pt>
                <c:pt idx="14">
                  <c:v>#N/A</c:v>
                </c:pt>
                <c:pt idx="15">
                  <c:v>33</c:v>
                </c:pt>
                <c:pt idx="16">
                  <c:v>#N/A</c:v>
                </c:pt>
                <c:pt idx="17">
                  <c:v>#N/A</c:v>
                </c:pt>
                <c:pt idx="18">
                  <c:v>#N/A</c:v>
                </c:pt>
                <c:pt idx="19">
                  <c:v>#N/A</c:v>
                </c:pt>
                <c:pt idx="20">
                  <c:v>29.9</c:v>
                </c:pt>
                <c:pt idx="21">
                  <c:v>#N/A</c:v>
                </c:pt>
                <c:pt idx="22">
                  <c:v>#N/A</c:v>
                </c:pt>
                <c:pt idx="23">
                  <c:v>#N/A</c:v>
                </c:pt>
                <c:pt idx="24">
                  <c:v>29.8</c:v>
                </c:pt>
                <c:pt idx="25">
                  <c:v>#N/A</c:v>
                </c:pt>
                <c:pt idx="26">
                  <c:v>#N/A</c:v>
                </c:pt>
                <c:pt idx="27">
                  <c:v>#N/A</c:v>
                </c:pt>
                <c:pt idx="28">
                  <c:v>29.6</c:v>
                </c:pt>
                <c:pt idx="29">
                  <c:v>31.4</c:v>
                </c:pt>
                <c:pt idx="30">
                  <c:v>30.8</c:v>
                </c:pt>
                <c:pt idx="31">
                  <c:v>29.7</c:v>
                </c:pt>
                <c:pt idx="32">
                  <c:v>#N/A</c:v>
                </c:pt>
                <c:pt idx="33">
                  <c:v>28.688434000000001</c:v>
                </c:pt>
                <c:pt idx="34">
                  <c:v>28.744598799999999</c:v>
                </c:pt>
                <c:pt idx="35">
                  <c:v>28.486635100000001</c:v>
                </c:pt>
                <c:pt idx="36">
                  <c:v>27.966238799999999</c:v>
                </c:pt>
                <c:pt idx="37">
                  <c:v>28.204999999999998</c:v>
                </c:pt>
                <c:pt idx="38">
                  <c:v>27.979802299999999</c:v>
                </c:pt>
                <c:pt idx="39">
                  <c:v>28.149256399999999</c:v>
                </c:pt>
                <c:pt idx="40">
                  <c:v>28.8402247</c:v>
                </c:pt>
                <c:pt idx="41">
                  <c:v>28.5888122</c:v>
                </c:pt>
                <c:pt idx="42">
                  <c:v>27.7452443</c:v>
                </c:pt>
                <c:pt idx="43">
                  <c:v>27.6174604892731</c:v>
                </c:pt>
              </c:numCache>
              <c:extLst/>
            </c:numRef>
          </c:val>
          <c:smooth val="0"/>
          <c:extLst>
            <c:ext xmlns:c16="http://schemas.microsoft.com/office/drawing/2014/chart" uri="{C3380CC4-5D6E-409C-BE32-E72D297353CC}">
              <c16:uniqueId val="{00000000-6575-4B5B-8D07-D060645111F2}"/>
            </c:ext>
          </c:extLst>
        </c:ser>
        <c:ser>
          <c:idx val="5"/>
          <c:order val="1"/>
          <c:tx>
            <c:strRef>
              <c:f>'Market poverty (OECD)'!$A$7</c:f>
              <c:strCache>
                <c:ptCount val="1"/>
                <c:pt idx="0">
                  <c:v>Finland</c:v>
                </c:pt>
              </c:strCache>
            </c:strRef>
          </c:tx>
          <c:spPr>
            <a:ln w="31750" cap="rnd">
              <a:solidFill>
                <a:srgbClr val="FFC000"/>
              </a:solidFill>
              <a:round/>
            </a:ln>
            <a:effectLst/>
          </c:spPr>
          <c:marker>
            <c:symbol val="none"/>
          </c:marker>
          <c:cat>
            <c:numRef>
              <c:f>'Poverty rate (OECD)'!$F$44:$AW$44</c:f>
              <c:numCache>
                <c:formatCode>General</c:formatCode>
                <c:ptCount val="44"/>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numCache>
              <c:extLst/>
            </c:numRef>
          </c:cat>
          <c:val>
            <c:numRef>
              <c:f>'Market poverty (OECD)'!$F$7:$AW$7</c:f>
              <c:numCache>
                <c:formatCode>General</c:formatCode>
                <c:ptCount val="44"/>
                <c:pt idx="0">
                  <c:v>#N/A</c:v>
                </c:pt>
                <c:pt idx="1">
                  <c:v>#N/A</c:v>
                </c:pt>
                <c:pt idx="2">
                  <c:v>#N/A</c:v>
                </c:pt>
                <c:pt idx="3">
                  <c:v>#N/A</c:v>
                </c:pt>
                <c:pt idx="4">
                  <c:v>#N/A</c:v>
                </c:pt>
                <c:pt idx="5">
                  <c:v>#N/A</c:v>
                </c:pt>
                <c:pt idx="6">
                  <c:v>25.3</c:v>
                </c:pt>
                <c:pt idx="7">
                  <c:v>26.4</c:v>
                </c:pt>
                <c:pt idx="8">
                  <c:v>26.3</c:v>
                </c:pt>
                <c:pt idx="9">
                  <c:v>26.9</c:v>
                </c:pt>
                <c:pt idx="10">
                  <c:v>27</c:v>
                </c:pt>
                <c:pt idx="11">
                  <c:v>29.5</c:v>
                </c:pt>
                <c:pt idx="12">
                  <c:v>33</c:v>
                </c:pt>
                <c:pt idx="13">
                  <c:v>36.700000000000003</c:v>
                </c:pt>
                <c:pt idx="14">
                  <c:v>37.299999999999997</c:v>
                </c:pt>
                <c:pt idx="15">
                  <c:v>35.799999999999997</c:v>
                </c:pt>
                <c:pt idx="16">
                  <c:v>36</c:v>
                </c:pt>
                <c:pt idx="17">
                  <c:v>35.5</c:v>
                </c:pt>
                <c:pt idx="18">
                  <c:v>34.5</c:v>
                </c:pt>
                <c:pt idx="19">
                  <c:v>33.299999999999997</c:v>
                </c:pt>
                <c:pt idx="20">
                  <c:v>33.200000000000003</c:v>
                </c:pt>
                <c:pt idx="21">
                  <c:v>34.1</c:v>
                </c:pt>
                <c:pt idx="22">
                  <c:v>33.4</c:v>
                </c:pt>
                <c:pt idx="23">
                  <c:v>34</c:v>
                </c:pt>
                <c:pt idx="24">
                  <c:v>33.6</c:v>
                </c:pt>
                <c:pt idx="25">
                  <c:v>33.6</c:v>
                </c:pt>
                <c:pt idx="26">
                  <c:v>34</c:v>
                </c:pt>
                <c:pt idx="27">
                  <c:v>33.4</c:v>
                </c:pt>
                <c:pt idx="28">
                  <c:v>33.200000000000003</c:v>
                </c:pt>
                <c:pt idx="29">
                  <c:v>34.799999999999997</c:v>
                </c:pt>
                <c:pt idx="30">
                  <c:v>36.1</c:v>
                </c:pt>
                <c:pt idx="31">
                  <c:v>35.700000000000003</c:v>
                </c:pt>
                <c:pt idx="32">
                  <c:v>35.299999999999997</c:v>
                </c:pt>
                <c:pt idx="33">
                  <c:v>36.237110000000001</c:v>
                </c:pt>
                <c:pt idx="34">
                  <c:v>36.613079999999997</c:v>
                </c:pt>
                <c:pt idx="35">
                  <c:v>37.357340000000001</c:v>
                </c:pt>
                <c:pt idx="36">
                  <c:v>37.375570000000003</c:v>
                </c:pt>
                <c:pt idx="37">
                  <c:v>37.593029999999999</c:v>
                </c:pt>
                <c:pt idx="38">
                  <c:v>36.89376</c:v>
                </c:pt>
                <c:pt idx="39">
                  <c:v>36.654600000000002</c:v>
                </c:pt>
                <c:pt idx="40">
                  <c:v>37.700000000000003</c:v>
                </c:pt>
                <c:pt idx="41">
                  <c:v>37.887689999999999</c:v>
                </c:pt>
                <c:pt idx="42">
                  <c:v>36.792160000000003</c:v>
                </c:pt>
                <c:pt idx="43">
                  <c:v>37.000000476837201</c:v>
                </c:pt>
              </c:numCache>
              <c:extLst/>
            </c:numRef>
          </c:val>
          <c:smooth val="0"/>
          <c:extLst>
            <c:ext xmlns:c16="http://schemas.microsoft.com/office/drawing/2014/chart" uri="{C3380CC4-5D6E-409C-BE32-E72D297353CC}">
              <c16:uniqueId val="{00000001-6575-4B5B-8D07-D060645111F2}"/>
            </c:ext>
          </c:extLst>
        </c:ser>
        <c:ser>
          <c:idx val="0"/>
          <c:order val="2"/>
          <c:tx>
            <c:strRef>
              <c:f>'Market poverty (OECD)'!$A$6</c:f>
              <c:strCache>
                <c:ptCount val="1"/>
                <c:pt idx="0">
                  <c:v>Danmark</c:v>
                </c:pt>
              </c:strCache>
            </c:strRef>
          </c:tx>
          <c:spPr>
            <a:ln w="31750" cap="rnd">
              <a:solidFill>
                <a:schemeClr val="accent1"/>
              </a:solidFill>
              <a:round/>
            </a:ln>
            <a:effectLst/>
          </c:spPr>
          <c:marker>
            <c:symbol val="none"/>
          </c:marker>
          <c:cat>
            <c:numRef>
              <c:f>'Poverty rate (OECD)'!$F$44:$AW$44</c:f>
              <c:numCache>
                <c:formatCode>General</c:formatCode>
                <c:ptCount val="44"/>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numCache>
              <c:extLst/>
            </c:numRef>
          </c:cat>
          <c:val>
            <c:numRef>
              <c:f>'Market poverty (OECD)'!$F$6:$AW$6</c:f>
              <c:numCache>
                <c:formatCode>General</c:formatCode>
                <c:ptCount val="44"/>
                <c:pt idx="0">
                  <c:v>#N/A</c:v>
                </c:pt>
                <c:pt idx="1">
                  <c:v>#N/A</c:v>
                </c:pt>
                <c:pt idx="2">
                  <c:v>#N/A</c:v>
                </c:pt>
                <c:pt idx="3">
                  <c:v>#N/A</c:v>
                </c:pt>
                <c:pt idx="4">
                  <c:v>#N/A</c:v>
                </c:pt>
                <c:pt idx="5">
                  <c:v>22.5</c:v>
                </c:pt>
                <c:pt idx="6">
                  <c:v>#N/A</c:v>
                </c:pt>
                <c:pt idx="7">
                  <c:v>#N/A</c:v>
                </c:pt>
                <c:pt idx="8">
                  <c:v>#N/A</c:v>
                </c:pt>
                <c:pt idx="9">
                  <c:v>#N/A</c:v>
                </c:pt>
                <c:pt idx="10">
                  <c:v>24.7</c:v>
                </c:pt>
                <c:pt idx="11">
                  <c:v>#N/A</c:v>
                </c:pt>
                <c:pt idx="12">
                  <c:v>#N/A</c:v>
                </c:pt>
                <c:pt idx="13">
                  <c:v>#N/A</c:v>
                </c:pt>
                <c:pt idx="14">
                  <c:v>#N/A</c:v>
                </c:pt>
                <c:pt idx="15">
                  <c:v>27.4</c:v>
                </c:pt>
                <c:pt idx="16">
                  <c:v>#N/A</c:v>
                </c:pt>
                <c:pt idx="17">
                  <c:v>#N/A</c:v>
                </c:pt>
                <c:pt idx="18">
                  <c:v>#N/A</c:v>
                </c:pt>
                <c:pt idx="19">
                  <c:v>#N/A</c:v>
                </c:pt>
                <c:pt idx="20">
                  <c:v>25.6</c:v>
                </c:pt>
                <c:pt idx="21">
                  <c:v>#N/A</c:v>
                </c:pt>
                <c:pt idx="22">
                  <c:v>#N/A</c:v>
                </c:pt>
                <c:pt idx="23">
                  <c:v>#N/A</c:v>
                </c:pt>
                <c:pt idx="24">
                  <c:v>#N/A</c:v>
                </c:pt>
                <c:pt idx="25">
                  <c:v>26</c:v>
                </c:pt>
                <c:pt idx="26">
                  <c:v>25.2</c:v>
                </c:pt>
                <c:pt idx="27">
                  <c:v>24.5</c:v>
                </c:pt>
                <c:pt idx="28">
                  <c:v>24.4</c:v>
                </c:pt>
                <c:pt idx="29">
                  <c:v>25.8</c:v>
                </c:pt>
                <c:pt idx="30">
                  <c:v>27</c:v>
                </c:pt>
                <c:pt idx="31">
                  <c:v>26.73</c:v>
                </c:pt>
                <c:pt idx="32">
                  <c:v>27.08</c:v>
                </c:pt>
                <c:pt idx="33">
                  <c:v>27.29</c:v>
                </c:pt>
                <c:pt idx="34">
                  <c:v>27.35</c:v>
                </c:pt>
                <c:pt idx="35">
                  <c:v>27.24</c:v>
                </c:pt>
                <c:pt idx="36">
                  <c:v>26.94</c:v>
                </c:pt>
                <c:pt idx="37">
                  <c:v>26.59</c:v>
                </c:pt>
                <c:pt idx="38">
                  <c:v>26.33</c:v>
                </c:pt>
                <c:pt idx="39">
                  <c:v>26.01</c:v>
                </c:pt>
                <c:pt idx="40">
                  <c:v>26.289999485015901</c:v>
                </c:pt>
                <c:pt idx="41">
                  <c:v>25.369998812675501</c:v>
                </c:pt>
                <c:pt idx="42">
                  <c:v>24.680000543594399</c:v>
                </c:pt>
                <c:pt idx="43">
                  <c:v>#N/A</c:v>
                </c:pt>
              </c:numCache>
              <c:extLst/>
            </c:numRef>
          </c:val>
          <c:smooth val="0"/>
          <c:extLst>
            <c:ext xmlns:c16="http://schemas.microsoft.com/office/drawing/2014/chart" uri="{C3380CC4-5D6E-409C-BE32-E72D297353CC}">
              <c16:uniqueId val="{00000002-6575-4B5B-8D07-D060645111F2}"/>
            </c:ext>
          </c:extLst>
        </c:ser>
        <c:ser>
          <c:idx val="1"/>
          <c:order val="3"/>
          <c:tx>
            <c:strRef>
              <c:f>'Market poverty (OECD)'!$A$6</c:f>
              <c:strCache>
                <c:ptCount val="1"/>
                <c:pt idx="0">
                  <c:v>Danmark</c:v>
                </c:pt>
              </c:strCache>
            </c:strRef>
          </c:tx>
          <c:spPr>
            <a:ln w="31750" cap="rnd">
              <a:solidFill>
                <a:schemeClr val="accent2"/>
              </a:solidFill>
              <a:round/>
            </a:ln>
            <a:effectLst/>
          </c:spPr>
          <c:marker>
            <c:symbol val="none"/>
          </c:marker>
          <c:cat>
            <c:numRef>
              <c:f>'Poverty rate (OECD)'!$F$44:$AW$44</c:f>
              <c:numCache>
                <c:formatCode>General</c:formatCode>
                <c:ptCount val="44"/>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numCache>
              <c:extLst/>
            </c:numRef>
          </c:cat>
          <c:val>
            <c:numRef>
              <c:f>'Market poverty (OECD)'!$F$15:$AW$15</c:f>
              <c:numCache>
                <c:formatCode>General</c:formatCode>
                <c:ptCount val="44"/>
                <c:pt idx="0">
                  <c:v>#N/A</c:v>
                </c:pt>
                <c:pt idx="1">
                  <c:v>#N/A</c:v>
                </c:pt>
                <c:pt idx="2">
                  <c:v>#N/A</c:v>
                </c:pt>
                <c:pt idx="3">
                  <c:v>#N/A</c:v>
                </c:pt>
                <c:pt idx="4">
                  <c:v>#N/A</c:v>
                </c:pt>
                <c:pt idx="5">
                  <c:v>#N/A</c:v>
                </c:pt>
                <c:pt idx="6">
                  <c:v>22.5</c:v>
                </c:pt>
                <c:pt idx="7">
                  <c:v>#N/A</c:v>
                </c:pt>
                <c:pt idx="8">
                  <c:v>#N/A</c:v>
                </c:pt>
                <c:pt idx="9">
                  <c:v>#N/A</c:v>
                </c:pt>
                <c:pt idx="10">
                  <c:v>#N/A</c:v>
                </c:pt>
                <c:pt idx="11">
                  <c:v>#N/A</c:v>
                </c:pt>
                <c:pt idx="12">
                  <c:v>#N/A</c:v>
                </c:pt>
                <c:pt idx="13">
                  <c:v>#N/A</c:v>
                </c:pt>
                <c:pt idx="14">
                  <c:v>#N/A</c:v>
                </c:pt>
                <c:pt idx="15">
                  <c:v>29.7</c:v>
                </c:pt>
                <c:pt idx="16">
                  <c:v>#N/A</c:v>
                </c:pt>
                <c:pt idx="17">
                  <c:v>#N/A</c:v>
                </c:pt>
                <c:pt idx="18">
                  <c:v>#N/A</c:v>
                </c:pt>
                <c:pt idx="19">
                  <c:v>#N/A</c:v>
                </c:pt>
                <c:pt idx="20">
                  <c:v>27.9</c:v>
                </c:pt>
                <c:pt idx="21">
                  <c:v>#N/A</c:v>
                </c:pt>
                <c:pt idx="22">
                  <c:v>#N/A</c:v>
                </c:pt>
                <c:pt idx="23">
                  <c:v>#N/A</c:v>
                </c:pt>
                <c:pt idx="24">
                  <c:v>26.82</c:v>
                </c:pt>
                <c:pt idx="25">
                  <c:v>#N/A</c:v>
                </c:pt>
                <c:pt idx="26">
                  <c:v>#N/A</c:v>
                </c:pt>
                <c:pt idx="27">
                  <c:v>#N/A</c:v>
                </c:pt>
                <c:pt idx="28">
                  <c:v>26.02</c:v>
                </c:pt>
                <c:pt idx="29">
                  <c:v>26.28</c:v>
                </c:pt>
                <c:pt idx="30">
                  <c:v>26.85</c:v>
                </c:pt>
                <c:pt idx="31">
                  <c:v>27.04</c:v>
                </c:pt>
                <c:pt idx="32">
                  <c:v>27.19</c:v>
                </c:pt>
                <c:pt idx="33">
                  <c:v>27.62</c:v>
                </c:pt>
                <c:pt idx="34">
                  <c:v>27.81</c:v>
                </c:pt>
                <c:pt idx="35">
                  <c:v>28.16</c:v>
                </c:pt>
                <c:pt idx="36">
                  <c:v>28.73</c:v>
                </c:pt>
                <c:pt idx="37">
                  <c:v>29.022210000000001</c:v>
                </c:pt>
                <c:pt idx="38">
                  <c:v>28.96</c:v>
                </c:pt>
                <c:pt idx="39">
                  <c:v>28.98</c:v>
                </c:pt>
                <c:pt idx="40">
                  <c:v>30.1</c:v>
                </c:pt>
                <c:pt idx="41">
                  <c:v>29.61</c:v>
                </c:pt>
                <c:pt idx="42">
                  <c:v>29.1</c:v>
                </c:pt>
                <c:pt idx="43">
                  <c:v>#N/A</c:v>
                </c:pt>
              </c:numCache>
              <c:extLst/>
            </c:numRef>
          </c:val>
          <c:smooth val="0"/>
          <c:extLst>
            <c:ext xmlns:c16="http://schemas.microsoft.com/office/drawing/2014/chart" uri="{C3380CC4-5D6E-409C-BE32-E72D297353CC}">
              <c16:uniqueId val="{00000003-6575-4B5B-8D07-D060645111F2}"/>
            </c:ext>
          </c:extLst>
        </c:ser>
        <c:dLbls>
          <c:showLegendKey val="0"/>
          <c:showVal val="0"/>
          <c:showCatName val="0"/>
          <c:showSerName val="0"/>
          <c:showPercent val="0"/>
          <c:showBubbleSize val="0"/>
        </c:dLbls>
        <c:smooth val="0"/>
        <c:axId val="225657680"/>
        <c:axId val="225643536"/>
      </c:lineChart>
      <c:catAx>
        <c:axId val="225657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225643536"/>
        <c:crosses val="autoZero"/>
        <c:auto val="1"/>
        <c:lblAlgn val="ctr"/>
        <c:lblOffset val="100"/>
        <c:tickLblSkip val="5"/>
        <c:noMultiLvlLbl val="0"/>
      </c:catAx>
      <c:valAx>
        <c:axId val="2256435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225657680"/>
        <c:crosses val="autoZero"/>
        <c:crossBetween val="between"/>
        <c:majorUnit val="10"/>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legend>
    <c:plotVisOnly val="1"/>
    <c:dispBlanksAs val="span"/>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sv-SE"/>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8097486724412076E-2"/>
          <c:y val="3.7177857325914082E-2"/>
          <c:w val="0.47098896226449044"/>
          <c:h val="0.80737345756468271"/>
        </c:manualLayout>
      </c:layout>
      <c:lineChart>
        <c:grouping val="standard"/>
        <c:varyColors val="0"/>
        <c:ser>
          <c:idx val="0"/>
          <c:order val="0"/>
          <c:tx>
            <c:strRef>
              <c:f>'Figure 2'!$P$4</c:f>
              <c:strCache>
                <c:ptCount val="1"/>
                <c:pt idx="0">
                  <c:v>Denmark</c:v>
                </c:pt>
              </c:strCache>
            </c:strRef>
          </c:tx>
          <c:spPr>
            <a:ln w="22225" cap="rnd">
              <a:solidFill>
                <a:schemeClr val="accent1"/>
              </a:solidFill>
              <a:round/>
            </a:ln>
            <a:effectLst/>
          </c:spPr>
          <c:marker>
            <c:symbol val="none"/>
          </c:marker>
          <c:cat>
            <c:numRef>
              <c:f>'Figure 2'!$O$5:$O$11</c:f>
              <c:numCache>
                <c:formatCode>General</c:formatCode>
                <c:ptCount val="7"/>
                <c:pt idx="0">
                  <c:v>1990</c:v>
                </c:pt>
                <c:pt idx="1">
                  <c:v>1995</c:v>
                </c:pt>
                <c:pt idx="2">
                  <c:v>2000</c:v>
                </c:pt>
                <c:pt idx="3">
                  <c:v>2005</c:v>
                </c:pt>
                <c:pt idx="4">
                  <c:v>2010</c:v>
                </c:pt>
                <c:pt idx="5">
                  <c:v>2015</c:v>
                </c:pt>
                <c:pt idx="6">
                  <c:v>2020</c:v>
                </c:pt>
              </c:numCache>
            </c:numRef>
          </c:cat>
          <c:val>
            <c:numRef>
              <c:f>'Figure 2'!$P$5:$P$11</c:f>
              <c:numCache>
                <c:formatCode>0</c:formatCode>
                <c:ptCount val="7"/>
                <c:pt idx="0">
                  <c:v>65.333333333333329</c:v>
                </c:pt>
                <c:pt idx="1">
                  <c:v>58.666666666666664</c:v>
                </c:pt>
                <c:pt idx="2">
                  <c:v>57.666666666666664</c:v>
                </c:pt>
                <c:pt idx="3">
                  <c:v>58.333333333333336</c:v>
                </c:pt>
                <c:pt idx="4">
                  <c:v>55.333333333333336</c:v>
                </c:pt>
                <c:pt idx="5">
                  <c:v>53.333333333333336</c:v>
                </c:pt>
                <c:pt idx="6">
                  <c:v>50</c:v>
                </c:pt>
              </c:numCache>
            </c:numRef>
          </c:val>
          <c:smooth val="0"/>
          <c:extLst>
            <c:ext xmlns:c16="http://schemas.microsoft.com/office/drawing/2014/chart" uri="{C3380CC4-5D6E-409C-BE32-E72D297353CC}">
              <c16:uniqueId val="{00000000-F9A8-4205-8D76-EC8F6862F276}"/>
            </c:ext>
          </c:extLst>
        </c:ser>
        <c:ser>
          <c:idx val="1"/>
          <c:order val="1"/>
          <c:tx>
            <c:strRef>
              <c:f>'Figure 2'!$Q$4</c:f>
              <c:strCache>
                <c:ptCount val="1"/>
                <c:pt idx="0">
                  <c:v>Finland</c:v>
                </c:pt>
              </c:strCache>
            </c:strRef>
          </c:tx>
          <c:spPr>
            <a:ln w="22225" cap="rnd">
              <a:solidFill>
                <a:schemeClr val="accent2"/>
              </a:solidFill>
              <a:round/>
            </a:ln>
            <a:effectLst/>
          </c:spPr>
          <c:marker>
            <c:symbol val="none"/>
          </c:marker>
          <c:cat>
            <c:numRef>
              <c:f>'Figure 2'!$O$5:$O$11</c:f>
              <c:numCache>
                <c:formatCode>General</c:formatCode>
                <c:ptCount val="7"/>
                <c:pt idx="0">
                  <c:v>1990</c:v>
                </c:pt>
                <c:pt idx="1">
                  <c:v>1995</c:v>
                </c:pt>
                <c:pt idx="2">
                  <c:v>2000</c:v>
                </c:pt>
                <c:pt idx="3">
                  <c:v>2005</c:v>
                </c:pt>
                <c:pt idx="4">
                  <c:v>2010</c:v>
                </c:pt>
                <c:pt idx="5">
                  <c:v>2015</c:v>
                </c:pt>
                <c:pt idx="6">
                  <c:v>2020</c:v>
                </c:pt>
              </c:numCache>
            </c:numRef>
          </c:cat>
          <c:val>
            <c:numRef>
              <c:f>'Figure 2'!$Q$5:$Q$11</c:f>
              <c:numCache>
                <c:formatCode>0</c:formatCode>
                <c:ptCount val="7"/>
                <c:pt idx="0">
                  <c:v>80.333333333333329</c:v>
                </c:pt>
                <c:pt idx="1">
                  <c:v>74.333333333333329</c:v>
                </c:pt>
                <c:pt idx="2">
                  <c:v>72.666666666666671</c:v>
                </c:pt>
                <c:pt idx="3">
                  <c:v>75</c:v>
                </c:pt>
                <c:pt idx="4">
                  <c:v>75</c:v>
                </c:pt>
                <c:pt idx="5">
                  <c:v>79</c:v>
                </c:pt>
                <c:pt idx="6">
                  <c:v>79.333333333333329</c:v>
                </c:pt>
              </c:numCache>
            </c:numRef>
          </c:val>
          <c:smooth val="0"/>
          <c:extLst>
            <c:ext xmlns:c16="http://schemas.microsoft.com/office/drawing/2014/chart" uri="{C3380CC4-5D6E-409C-BE32-E72D297353CC}">
              <c16:uniqueId val="{00000001-F9A8-4205-8D76-EC8F6862F276}"/>
            </c:ext>
          </c:extLst>
        </c:ser>
        <c:ser>
          <c:idx val="2"/>
          <c:order val="2"/>
          <c:tx>
            <c:strRef>
              <c:f>'Figure 2'!$R$4</c:f>
              <c:strCache>
                <c:ptCount val="1"/>
                <c:pt idx="0">
                  <c:v>Norway</c:v>
                </c:pt>
              </c:strCache>
            </c:strRef>
          </c:tx>
          <c:spPr>
            <a:ln w="22225" cap="rnd">
              <a:solidFill>
                <a:schemeClr val="accent3"/>
              </a:solidFill>
              <a:round/>
            </a:ln>
            <a:effectLst/>
          </c:spPr>
          <c:marker>
            <c:symbol val="none"/>
          </c:marker>
          <c:cat>
            <c:numRef>
              <c:f>'Figure 2'!$O$5:$O$11</c:f>
              <c:numCache>
                <c:formatCode>General</c:formatCode>
                <c:ptCount val="7"/>
                <c:pt idx="0">
                  <c:v>1990</c:v>
                </c:pt>
                <c:pt idx="1">
                  <c:v>1995</c:v>
                </c:pt>
                <c:pt idx="2">
                  <c:v>2000</c:v>
                </c:pt>
                <c:pt idx="3">
                  <c:v>2005</c:v>
                </c:pt>
                <c:pt idx="4">
                  <c:v>2010</c:v>
                </c:pt>
                <c:pt idx="5">
                  <c:v>2015</c:v>
                </c:pt>
                <c:pt idx="6">
                  <c:v>2020</c:v>
                </c:pt>
              </c:numCache>
            </c:numRef>
          </c:cat>
          <c:val>
            <c:numRef>
              <c:f>'Figure 2'!$R$5:$R$11</c:f>
              <c:numCache>
                <c:formatCode>0</c:formatCode>
                <c:ptCount val="7"/>
                <c:pt idx="0">
                  <c:v>81</c:v>
                </c:pt>
                <c:pt idx="1">
                  <c:v>78</c:v>
                </c:pt>
                <c:pt idx="2">
                  <c:v>78.666666666666671</c:v>
                </c:pt>
                <c:pt idx="3">
                  <c:v>80</c:v>
                </c:pt>
                <c:pt idx="4">
                  <c:v>80.333333333333329</c:v>
                </c:pt>
                <c:pt idx="5">
                  <c:v>77.666666666666671</c:v>
                </c:pt>
                <c:pt idx="6">
                  <c:v>79</c:v>
                </c:pt>
              </c:numCache>
            </c:numRef>
          </c:val>
          <c:smooth val="0"/>
          <c:extLst>
            <c:ext xmlns:c16="http://schemas.microsoft.com/office/drawing/2014/chart" uri="{C3380CC4-5D6E-409C-BE32-E72D297353CC}">
              <c16:uniqueId val="{00000002-F9A8-4205-8D76-EC8F6862F276}"/>
            </c:ext>
          </c:extLst>
        </c:ser>
        <c:ser>
          <c:idx val="3"/>
          <c:order val="3"/>
          <c:tx>
            <c:strRef>
              <c:f>'Figure 2'!$S$4</c:f>
              <c:strCache>
                <c:ptCount val="1"/>
                <c:pt idx="0">
                  <c:v>Sweden</c:v>
                </c:pt>
              </c:strCache>
            </c:strRef>
          </c:tx>
          <c:spPr>
            <a:ln w="22225" cap="rnd">
              <a:solidFill>
                <a:schemeClr val="accent4"/>
              </a:solidFill>
              <a:round/>
            </a:ln>
            <a:effectLst/>
          </c:spPr>
          <c:marker>
            <c:symbol val="none"/>
          </c:marker>
          <c:cat>
            <c:numRef>
              <c:f>'Figure 2'!$O$5:$O$11</c:f>
              <c:numCache>
                <c:formatCode>General</c:formatCode>
                <c:ptCount val="7"/>
                <c:pt idx="0">
                  <c:v>1990</c:v>
                </c:pt>
                <c:pt idx="1">
                  <c:v>1995</c:v>
                </c:pt>
                <c:pt idx="2">
                  <c:v>2000</c:v>
                </c:pt>
                <c:pt idx="3">
                  <c:v>2005</c:v>
                </c:pt>
                <c:pt idx="4">
                  <c:v>2010</c:v>
                </c:pt>
                <c:pt idx="5">
                  <c:v>2015</c:v>
                </c:pt>
                <c:pt idx="6">
                  <c:v>2020</c:v>
                </c:pt>
              </c:numCache>
            </c:numRef>
          </c:cat>
          <c:val>
            <c:numRef>
              <c:f>'Figure 2'!$S$5:$S$11</c:f>
              <c:numCache>
                <c:formatCode>0</c:formatCode>
                <c:ptCount val="7"/>
                <c:pt idx="0">
                  <c:v>86.333333333333329</c:v>
                </c:pt>
                <c:pt idx="1">
                  <c:v>78.666666666666671</c:v>
                </c:pt>
                <c:pt idx="2">
                  <c:v>73.333333333333329</c:v>
                </c:pt>
                <c:pt idx="3">
                  <c:v>73.333333333333329</c:v>
                </c:pt>
                <c:pt idx="4">
                  <c:v>66</c:v>
                </c:pt>
                <c:pt idx="5">
                  <c:v>61</c:v>
                </c:pt>
                <c:pt idx="6">
                  <c:v>63.333333333333336</c:v>
                </c:pt>
              </c:numCache>
            </c:numRef>
          </c:val>
          <c:smooth val="0"/>
          <c:extLst>
            <c:ext xmlns:c16="http://schemas.microsoft.com/office/drawing/2014/chart" uri="{C3380CC4-5D6E-409C-BE32-E72D297353CC}">
              <c16:uniqueId val="{00000003-F9A8-4205-8D76-EC8F6862F276}"/>
            </c:ext>
          </c:extLst>
        </c:ser>
        <c:ser>
          <c:idx val="4"/>
          <c:order val="4"/>
          <c:tx>
            <c:strRef>
              <c:f>'Figure 2'!$T$4</c:f>
              <c:strCache>
                <c:ptCount val="1"/>
                <c:pt idx="0">
                  <c:v>OECD-18</c:v>
                </c:pt>
              </c:strCache>
            </c:strRef>
          </c:tx>
          <c:spPr>
            <a:ln w="31750" cap="rnd">
              <a:solidFill>
                <a:schemeClr val="tx1"/>
              </a:solidFill>
              <a:prstDash val="sysDash"/>
              <a:round/>
            </a:ln>
            <a:effectLst/>
          </c:spPr>
          <c:marker>
            <c:symbol val="none"/>
          </c:marker>
          <c:cat>
            <c:numRef>
              <c:f>'Figure 2'!$O$5:$O$11</c:f>
              <c:numCache>
                <c:formatCode>General</c:formatCode>
                <c:ptCount val="7"/>
                <c:pt idx="0">
                  <c:v>1990</c:v>
                </c:pt>
                <c:pt idx="1">
                  <c:v>1995</c:v>
                </c:pt>
                <c:pt idx="2">
                  <c:v>2000</c:v>
                </c:pt>
                <c:pt idx="3">
                  <c:v>2005</c:v>
                </c:pt>
                <c:pt idx="4">
                  <c:v>2010</c:v>
                </c:pt>
                <c:pt idx="5">
                  <c:v>2015</c:v>
                </c:pt>
                <c:pt idx="6">
                  <c:v>2020</c:v>
                </c:pt>
              </c:numCache>
            </c:numRef>
          </c:cat>
          <c:val>
            <c:numRef>
              <c:f>'Figure 2'!$T$5:$T$11</c:f>
              <c:numCache>
                <c:formatCode>0</c:formatCode>
                <c:ptCount val="7"/>
                <c:pt idx="0">
                  <c:v>62.370370370370374</c:v>
                </c:pt>
                <c:pt idx="1">
                  <c:v>59.296296296296298</c:v>
                </c:pt>
                <c:pt idx="2">
                  <c:v>58.574074074074076</c:v>
                </c:pt>
                <c:pt idx="3">
                  <c:v>58.629629629629626</c:v>
                </c:pt>
                <c:pt idx="4">
                  <c:v>59.277777777777779</c:v>
                </c:pt>
                <c:pt idx="5">
                  <c:v>58.814814814814817</c:v>
                </c:pt>
                <c:pt idx="6">
                  <c:v>58.185185185185183</c:v>
                </c:pt>
              </c:numCache>
            </c:numRef>
          </c:val>
          <c:smooth val="0"/>
          <c:extLst>
            <c:ext xmlns:c16="http://schemas.microsoft.com/office/drawing/2014/chart" uri="{C3380CC4-5D6E-409C-BE32-E72D297353CC}">
              <c16:uniqueId val="{00000004-F9A8-4205-8D76-EC8F6862F276}"/>
            </c:ext>
          </c:extLst>
        </c:ser>
        <c:dLbls>
          <c:showLegendKey val="0"/>
          <c:showVal val="0"/>
          <c:showCatName val="0"/>
          <c:showSerName val="0"/>
          <c:showPercent val="0"/>
          <c:showBubbleSize val="0"/>
        </c:dLbls>
        <c:smooth val="0"/>
        <c:axId val="928303600"/>
        <c:axId val="928300720"/>
      </c:lineChart>
      <c:catAx>
        <c:axId val="928303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28300720"/>
        <c:crosses val="autoZero"/>
        <c:auto val="1"/>
        <c:lblAlgn val="ctr"/>
        <c:lblOffset val="100"/>
        <c:noMultiLvlLbl val="0"/>
      </c:catAx>
      <c:valAx>
        <c:axId val="928300720"/>
        <c:scaling>
          <c:orientation val="minMax"/>
          <c:max val="100"/>
          <c:min val="4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28303600"/>
        <c:crosses val="autoZero"/>
        <c:crossBetween val="between"/>
      </c:valAx>
      <c:spPr>
        <a:noFill/>
        <a:ln>
          <a:noFill/>
        </a:ln>
        <a:effectLst/>
      </c:spPr>
    </c:plotArea>
    <c:legend>
      <c:legendPos val="b"/>
      <c:layout>
        <c:manualLayout>
          <c:xMode val="edge"/>
          <c:yMode val="edge"/>
          <c:x val="0.63460916553380298"/>
          <c:y val="0.11829291627424111"/>
          <c:w val="0.22553878759043683"/>
          <c:h val="0.7431350700564427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14"/>
          <c:order val="0"/>
          <c:tx>
            <c:strRef>
              <c:f>'Poverty rate (OECD)'!$A$59</c:f>
              <c:strCache>
                <c:ptCount val="1"/>
                <c:pt idx="0">
                  <c:v>Sverige</c:v>
                </c:pt>
              </c:strCache>
            </c:strRef>
          </c:tx>
          <c:spPr>
            <a:ln w="31750" cap="rnd">
              <a:solidFill>
                <a:sysClr val="windowText" lastClr="000000"/>
              </a:solidFill>
              <a:round/>
            </a:ln>
            <a:effectLst/>
          </c:spPr>
          <c:marker>
            <c:symbol val="none"/>
          </c:marker>
          <c:cat>
            <c:numRef>
              <c:f>'Poverty rate (OECD)'!$F$44:$AW$44</c:f>
              <c:numCache>
                <c:formatCode>General</c:formatCode>
                <c:ptCount val="44"/>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numCache>
              <c:extLst/>
            </c:numRef>
          </c:cat>
          <c:val>
            <c:numRef>
              <c:f>'Poverty rate (OECD)'!$F$59:$AW$59</c:f>
              <c:numCache>
                <c:formatCode>General</c:formatCode>
                <c:ptCount val="44"/>
                <c:pt idx="0">
                  <c:v>#N/A</c:v>
                </c:pt>
                <c:pt idx="1">
                  <c:v>#N/A</c:v>
                </c:pt>
                <c:pt idx="2">
                  <c:v>#N/A</c:v>
                </c:pt>
                <c:pt idx="3">
                  <c:v>7.3</c:v>
                </c:pt>
                <c:pt idx="4">
                  <c:v>#N/A</c:v>
                </c:pt>
                <c:pt idx="5">
                  <c:v>#N/A</c:v>
                </c:pt>
                <c:pt idx="6">
                  <c:v>#N/A</c:v>
                </c:pt>
                <c:pt idx="7">
                  <c:v>#N/A</c:v>
                </c:pt>
                <c:pt idx="8">
                  <c:v>#N/A</c:v>
                </c:pt>
                <c:pt idx="9">
                  <c:v>#N/A</c:v>
                </c:pt>
                <c:pt idx="10">
                  <c:v>#N/A</c:v>
                </c:pt>
                <c:pt idx="11">
                  <c:v>8.6999999999999993</c:v>
                </c:pt>
                <c:pt idx="12">
                  <c:v>#N/A</c:v>
                </c:pt>
                <c:pt idx="13">
                  <c:v>#N/A</c:v>
                </c:pt>
                <c:pt idx="14">
                  <c:v>#N/A</c:v>
                </c:pt>
                <c:pt idx="15">
                  <c:v>7.9</c:v>
                </c:pt>
                <c:pt idx="16">
                  <c:v>#N/A</c:v>
                </c:pt>
                <c:pt idx="17">
                  <c:v>#N/A</c:v>
                </c:pt>
                <c:pt idx="18">
                  <c:v>#N/A</c:v>
                </c:pt>
                <c:pt idx="19">
                  <c:v>#N/A</c:v>
                </c:pt>
                <c:pt idx="20">
                  <c:v>10.8</c:v>
                </c:pt>
                <c:pt idx="21">
                  <c:v>#N/A</c:v>
                </c:pt>
                <c:pt idx="22">
                  <c:v>#N/A</c:v>
                </c:pt>
                <c:pt idx="23">
                  <c:v>#N/A</c:v>
                </c:pt>
                <c:pt idx="24">
                  <c:v>11.4</c:v>
                </c:pt>
                <c:pt idx="25">
                  <c:v>#N/A</c:v>
                </c:pt>
                <c:pt idx="26">
                  <c:v>#N/A</c:v>
                </c:pt>
                <c:pt idx="27">
                  <c:v>#N/A</c:v>
                </c:pt>
                <c:pt idx="28">
                  <c:v>16.399999999999999</c:v>
                </c:pt>
                <c:pt idx="29">
                  <c:v>16.600000000000001</c:v>
                </c:pt>
                <c:pt idx="30">
                  <c:v>17.399999999999999</c:v>
                </c:pt>
                <c:pt idx="31">
                  <c:v>17.399999999999999</c:v>
                </c:pt>
                <c:pt idx="32">
                  <c:v>#N/A</c:v>
                </c:pt>
                <c:pt idx="33">
                  <c:v>16.071805699999999</c:v>
                </c:pt>
                <c:pt idx="34">
                  <c:v>16.578332</c:v>
                </c:pt>
                <c:pt idx="35">
                  <c:v>16.701990500000001</c:v>
                </c:pt>
                <c:pt idx="36">
                  <c:v>16.4319624</c:v>
                </c:pt>
                <c:pt idx="37">
                  <c:v>16.844999999999999</c:v>
                </c:pt>
                <c:pt idx="38">
                  <c:v>16.397073299999999</c:v>
                </c:pt>
                <c:pt idx="39">
                  <c:v>16.751386799999999</c:v>
                </c:pt>
                <c:pt idx="40">
                  <c:v>16.398919899999999</c:v>
                </c:pt>
                <c:pt idx="41">
                  <c:v>16.6776552</c:v>
                </c:pt>
                <c:pt idx="42">
                  <c:v>15.936531499999999</c:v>
                </c:pt>
                <c:pt idx="43">
                  <c:v>15.592229366302499</c:v>
                </c:pt>
              </c:numCache>
              <c:extLst/>
            </c:numRef>
          </c:val>
          <c:smooth val="0"/>
          <c:extLst>
            <c:ext xmlns:c16="http://schemas.microsoft.com/office/drawing/2014/chart" uri="{C3380CC4-5D6E-409C-BE32-E72D297353CC}">
              <c16:uniqueId val="{00000000-3501-47D6-9FA1-09ECE60AA33E}"/>
            </c:ext>
          </c:extLst>
        </c:ser>
        <c:ser>
          <c:idx val="5"/>
          <c:order val="1"/>
          <c:tx>
            <c:strRef>
              <c:f>'Poverty rate (OECD)'!$A$50</c:f>
              <c:strCache>
                <c:ptCount val="1"/>
                <c:pt idx="0">
                  <c:v>Finland</c:v>
                </c:pt>
              </c:strCache>
            </c:strRef>
          </c:tx>
          <c:spPr>
            <a:ln w="31750" cap="rnd">
              <a:solidFill>
                <a:srgbClr val="FFC000"/>
              </a:solidFill>
              <a:round/>
            </a:ln>
            <a:effectLst/>
          </c:spPr>
          <c:marker>
            <c:symbol val="none"/>
          </c:marker>
          <c:cat>
            <c:numRef>
              <c:f>'Poverty rate (OECD)'!$F$44:$AW$44</c:f>
              <c:numCache>
                <c:formatCode>General</c:formatCode>
                <c:ptCount val="44"/>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numCache>
              <c:extLst/>
            </c:numRef>
          </c:cat>
          <c:val>
            <c:numRef>
              <c:f>'Poverty rate (OECD)'!$F$50:$AW$50</c:f>
              <c:numCache>
                <c:formatCode>General</c:formatCode>
                <c:ptCount val="44"/>
                <c:pt idx="0">
                  <c:v>#N/A</c:v>
                </c:pt>
                <c:pt idx="1">
                  <c:v>#N/A</c:v>
                </c:pt>
                <c:pt idx="2">
                  <c:v>#N/A</c:v>
                </c:pt>
                <c:pt idx="3">
                  <c:v>#N/A</c:v>
                </c:pt>
                <c:pt idx="4">
                  <c:v>#N/A</c:v>
                </c:pt>
                <c:pt idx="5">
                  <c:v>#N/A</c:v>
                </c:pt>
                <c:pt idx="6">
                  <c:v>10.7</c:v>
                </c:pt>
                <c:pt idx="7">
                  <c:v>11</c:v>
                </c:pt>
                <c:pt idx="8">
                  <c:v>11.5</c:v>
                </c:pt>
                <c:pt idx="9">
                  <c:v>12.2</c:v>
                </c:pt>
                <c:pt idx="10">
                  <c:v>11.7</c:v>
                </c:pt>
                <c:pt idx="11">
                  <c:v>10.8</c:v>
                </c:pt>
                <c:pt idx="12">
                  <c:v>10.1</c:v>
                </c:pt>
                <c:pt idx="13">
                  <c:v>8.9</c:v>
                </c:pt>
                <c:pt idx="14">
                  <c:v>9.4</c:v>
                </c:pt>
                <c:pt idx="15">
                  <c:v>9.1999999999999993</c:v>
                </c:pt>
                <c:pt idx="16">
                  <c:v>10.199999999999999</c:v>
                </c:pt>
                <c:pt idx="17">
                  <c:v>10</c:v>
                </c:pt>
                <c:pt idx="18">
                  <c:v>11.1</c:v>
                </c:pt>
                <c:pt idx="19">
                  <c:v>11.4</c:v>
                </c:pt>
                <c:pt idx="20">
                  <c:v>12.3</c:v>
                </c:pt>
                <c:pt idx="21">
                  <c:v>13.2</c:v>
                </c:pt>
                <c:pt idx="22">
                  <c:v>12.7</c:v>
                </c:pt>
                <c:pt idx="23">
                  <c:v>12.6</c:v>
                </c:pt>
                <c:pt idx="24">
                  <c:v>13.5</c:v>
                </c:pt>
                <c:pt idx="25">
                  <c:v>13.9</c:v>
                </c:pt>
                <c:pt idx="26">
                  <c:v>14.1</c:v>
                </c:pt>
                <c:pt idx="27">
                  <c:v>15.5</c:v>
                </c:pt>
                <c:pt idx="28">
                  <c:v>15.4</c:v>
                </c:pt>
                <c:pt idx="29">
                  <c:v>14.4</c:v>
                </c:pt>
                <c:pt idx="30">
                  <c:v>15</c:v>
                </c:pt>
                <c:pt idx="31">
                  <c:v>14.5</c:v>
                </c:pt>
                <c:pt idx="32">
                  <c:v>13.5</c:v>
                </c:pt>
                <c:pt idx="33">
                  <c:v>14.23385</c:v>
                </c:pt>
                <c:pt idx="34">
                  <c:v>14.15085</c:v>
                </c:pt>
                <c:pt idx="35">
                  <c:v>13.542909999999999</c:v>
                </c:pt>
                <c:pt idx="36">
                  <c:v>12.55911</c:v>
                </c:pt>
                <c:pt idx="37">
                  <c:v>13.614380000000001</c:v>
                </c:pt>
                <c:pt idx="38">
                  <c:v>13.363479999999999</c:v>
                </c:pt>
                <c:pt idx="39">
                  <c:v>13.72362</c:v>
                </c:pt>
                <c:pt idx="40">
                  <c:v>13.2</c:v>
                </c:pt>
                <c:pt idx="41">
                  <c:v>14.13968</c:v>
                </c:pt>
                <c:pt idx="42">
                  <c:v>14.344810000000001</c:v>
                </c:pt>
                <c:pt idx="43">
                  <c:v>14.300000667572</c:v>
                </c:pt>
              </c:numCache>
              <c:extLst/>
            </c:numRef>
          </c:val>
          <c:smooth val="0"/>
          <c:extLst>
            <c:ext xmlns:c16="http://schemas.microsoft.com/office/drawing/2014/chart" uri="{C3380CC4-5D6E-409C-BE32-E72D297353CC}">
              <c16:uniqueId val="{00000001-3501-47D6-9FA1-09ECE60AA33E}"/>
            </c:ext>
          </c:extLst>
        </c:ser>
        <c:ser>
          <c:idx val="0"/>
          <c:order val="2"/>
          <c:tx>
            <c:strRef>
              <c:f>'Poverty rate (OECD)'!$A$49</c:f>
              <c:strCache>
                <c:ptCount val="1"/>
                <c:pt idx="0">
                  <c:v>Danmark</c:v>
                </c:pt>
              </c:strCache>
            </c:strRef>
          </c:tx>
          <c:spPr>
            <a:ln w="31750" cap="rnd">
              <a:solidFill>
                <a:schemeClr val="accent1"/>
              </a:solidFill>
              <a:round/>
            </a:ln>
            <a:effectLst/>
          </c:spPr>
          <c:marker>
            <c:symbol val="none"/>
          </c:marker>
          <c:cat>
            <c:numRef>
              <c:f>'Poverty rate (OECD)'!$F$44:$AW$44</c:f>
              <c:numCache>
                <c:formatCode>General</c:formatCode>
                <c:ptCount val="44"/>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numCache>
              <c:extLst/>
            </c:numRef>
          </c:cat>
          <c:val>
            <c:numRef>
              <c:f>'Poverty rate (OECD)'!$F$49:$AW$49</c:f>
              <c:numCache>
                <c:formatCode>General</c:formatCode>
                <c:ptCount val="44"/>
                <c:pt idx="0">
                  <c:v>#N/A</c:v>
                </c:pt>
                <c:pt idx="1">
                  <c:v>#N/A</c:v>
                </c:pt>
                <c:pt idx="2">
                  <c:v>#N/A</c:v>
                </c:pt>
                <c:pt idx="3">
                  <c:v>#N/A</c:v>
                </c:pt>
                <c:pt idx="4">
                  <c:v>#N/A</c:v>
                </c:pt>
                <c:pt idx="5">
                  <c:v>13.4</c:v>
                </c:pt>
                <c:pt idx="6">
                  <c:v>#N/A</c:v>
                </c:pt>
                <c:pt idx="7">
                  <c:v>#N/A</c:v>
                </c:pt>
                <c:pt idx="8">
                  <c:v>#N/A</c:v>
                </c:pt>
                <c:pt idx="9">
                  <c:v>#N/A</c:v>
                </c:pt>
                <c:pt idx="10">
                  <c:v>13.3</c:v>
                </c:pt>
                <c:pt idx="11">
                  <c:v>#N/A</c:v>
                </c:pt>
                <c:pt idx="12">
                  <c:v>#N/A</c:v>
                </c:pt>
                <c:pt idx="13">
                  <c:v>#N/A</c:v>
                </c:pt>
                <c:pt idx="14">
                  <c:v>#N/A</c:v>
                </c:pt>
                <c:pt idx="15">
                  <c:v>11.5</c:v>
                </c:pt>
                <c:pt idx="16">
                  <c:v>#N/A</c:v>
                </c:pt>
                <c:pt idx="17">
                  <c:v>#N/A</c:v>
                </c:pt>
                <c:pt idx="18">
                  <c:v>#N/A</c:v>
                </c:pt>
                <c:pt idx="19">
                  <c:v>#N/A</c:v>
                </c:pt>
                <c:pt idx="20">
                  <c:v>12.3</c:v>
                </c:pt>
                <c:pt idx="21">
                  <c:v>#N/A</c:v>
                </c:pt>
                <c:pt idx="22">
                  <c:v>#N/A</c:v>
                </c:pt>
                <c:pt idx="23">
                  <c:v>#N/A</c:v>
                </c:pt>
                <c:pt idx="24">
                  <c:v>#N/A</c:v>
                </c:pt>
                <c:pt idx="25">
                  <c:v>12.4</c:v>
                </c:pt>
                <c:pt idx="26">
                  <c:v>12.7</c:v>
                </c:pt>
                <c:pt idx="27">
                  <c:v>13.4</c:v>
                </c:pt>
                <c:pt idx="28">
                  <c:v>13.9</c:v>
                </c:pt>
                <c:pt idx="29">
                  <c:v>13.8</c:v>
                </c:pt>
                <c:pt idx="30">
                  <c:v>13.2</c:v>
                </c:pt>
                <c:pt idx="31">
                  <c:v>12.92</c:v>
                </c:pt>
                <c:pt idx="32">
                  <c:v>12.31</c:v>
                </c:pt>
                <c:pt idx="33">
                  <c:v>12.01</c:v>
                </c:pt>
                <c:pt idx="34">
                  <c:v>12.25</c:v>
                </c:pt>
                <c:pt idx="35">
                  <c:v>12.27</c:v>
                </c:pt>
                <c:pt idx="36">
                  <c:v>12.55</c:v>
                </c:pt>
                <c:pt idx="37">
                  <c:v>12.66</c:v>
                </c:pt>
                <c:pt idx="38">
                  <c:v>12.94</c:v>
                </c:pt>
                <c:pt idx="39">
                  <c:v>13.01</c:v>
                </c:pt>
                <c:pt idx="40">
                  <c:v>13.160000741481801</c:v>
                </c:pt>
                <c:pt idx="41">
                  <c:v>13.2100000977516</c:v>
                </c:pt>
                <c:pt idx="42">
                  <c:v>12.880000472068801</c:v>
                </c:pt>
                <c:pt idx="43">
                  <c:v>#N/A</c:v>
                </c:pt>
              </c:numCache>
              <c:extLst/>
            </c:numRef>
          </c:val>
          <c:smooth val="0"/>
          <c:extLst>
            <c:ext xmlns:c16="http://schemas.microsoft.com/office/drawing/2014/chart" uri="{C3380CC4-5D6E-409C-BE32-E72D297353CC}">
              <c16:uniqueId val="{00000002-3501-47D6-9FA1-09ECE60AA33E}"/>
            </c:ext>
          </c:extLst>
        </c:ser>
        <c:ser>
          <c:idx val="1"/>
          <c:order val="3"/>
          <c:tx>
            <c:strRef>
              <c:f>'Poverty rate (OECD)'!$A$58</c:f>
              <c:strCache>
                <c:ptCount val="1"/>
                <c:pt idx="0">
                  <c:v>Norge</c:v>
                </c:pt>
              </c:strCache>
            </c:strRef>
          </c:tx>
          <c:spPr>
            <a:ln w="31750" cap="rnd">
              <a:solidFill>
                <a:schemeClr val="accent2"/>
              </a:solidFill>
              <a:round/>
            </a:ln>
            <a:effectLst/>
          </c:spPr>
          <c:marker>
            <c:symbol val="none"/>
          </c:marker>
          <c:cat>
            <c:numRef>
              <c:f>'Poverty rate (OECD)'!$F$44:$AW$44</c:f>
              <c:numCache>
                <c:formatCode>General</c:formatCode>
                <c:ptCount val="44"/>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numCache>
              <c:extLst/>
            </c:numRef>
          </c:cat>
          <c:val>
            <c:numRef>
              <c:f>'Poverty rate (OECD)'!$F$58:$AW$58</c:f>
              <c:numCache>
                <c:formatCode>General</c:formatCode>
                <c:ptCount val="44"/>
                <c:pt idx="0">
                  <c:v>#N/A</c:v>
                </c:pt>
                <c:pt idx="1">
                  <c:v>#N/A</c:v>
                </c:pt>
                <c:pt idx="2">
                  <c:v>#N/A</c:v>
                </c:pt>
                <c:pt idx="3">
                  <c:v>#N/A</c:v>
                </c:pt>
                <c:pt idx="4">
                  <c:v>#N/A</c:v>
                </c:pt>
                <c:pt idx="5">
                  <c:v>#N/A</c:v>
                </c:pt>
                <c:pt idx="6">
                  <c:v>12.2</c:v>
                </c:pt>
                <c:pt idx="7">
                  <c:v>#N/A</c:v>
                </c:pt>
                <c:pt idx="8">
                  <c:v>#N/A</c:v>
                </c:pt>
                <c:pt idx="9">
                  <c:v>#N/A</c:v>
                </c:pt>
                <c:pt idx="10">
                  <c:v>#N/A</c:v>
                </c:pt>
                <c:pt idx="11">
                  <c:v>#N/A</c:v>
                </c:pt>
                <c:pt idx="12">
                  <c:v>#N/A</c:v>
                </c:pt>
                <c:pt idx="13">
                  <c:v>#N/A</c:v>
                </c:pt>
                <c:pt idx="14">
                  <c:v>#N/A</c:v>
                </c:pt>
                <c:pt idx="15">
                  <c:v>13.4</c:v>
                </c:pt>
                <c:pt idx="16">
                  <c:v>#N/A</c:v>
                </c:pt>
                <c:pt idx="17">
                  <c:v>#N/A</c:v>
                </c:pt>
                <c:pt idx="18">
                  <c:v>#N/A</c:v>
                </c:pt>
                <c:pt idx="19">
                  <c:v>#N/A</c:v>
                </c:pt>
                <c:pt idx="20">
                  <c:v>12.1</c:v>
                </c:pt>
                <c:pt idx="21">
                  <c:v>#N/A</c:v>
                </c:pt>
                <c:pt idx="22">
                  <c:v>#N/A</c:v>
                </c:pt>
                <c:pt idx="23">
                  <c:v>#N/A</c:v>
                </c:pt>
                <c:pt idx="24">
                  <c:v>12.28</c:v>
                </c:pt>
                <c:pt idx="25">
                  <c:v>#N/A</c:v>
                </c:pt>
                <c:pt idx="26">
                  <c:v>#N/A</c:v>
                </c:pt>
                <c:pt idx="27">
                  <c:v>#N/A</c:v>
                </c:pt>
                <c:pt idx="28">
                  <c:v>13.32</c:v>
                </c:pt>
                <c:pt idx="29">
                  <c:v>12.89</c:v>
                </c:pt>
                <c:pt idx="30">
                  <c:v>12.95</c:v>
                </c:pt>
                <c:pt idx="31">
                  <c:v>13.33</c:v>
                </c:pt>
                <c:pt idx="32">
                  <c:v>13.8</c:v>
                </c:pt>
                <c:pt idx="33">
                  <c:v>13.68</c:v>
                </c:pt>
                <c:pt idx="34">
                  <c:v>13.97</c:v>
                </c:pt>
                <c:pt idx="35">
                  <c:v>14.05</c:v>
                </c:pt>
                <c:pt idx="36">
                  <c:v>14.18</c:v>
                </c:pt>
                <c:pt idx="37">
                  <c:v>14.462490000000001</c:v>
                </c:pt>
                <c:pt idx="38">
                  <c:v>14.52</c:v>
                </c:pt>
                <c:pt idx="39">
                  <c:v>14.53</c:v>
                </c:pt>
                <c:pt idx="40">
                  <c:v>14.54</c:v>
                </c:pt>
                <c:pt idx="41">
                  <c:v>14.15</c:v>
                </c:pt>
                <c:pt idx="42">
                  <c:v>14.26</c:v>
                </c:pt>
                <c:pt idx="43">
                  <c:v>#N/A</c:v>
                </c:pt>
              </c:numCache>
              <c:extLst/>
            </c:numRef>
          </c:val>
          <c:smooth val="0"/>
          <c:extLst>
            <c:ext xmlns:c16="http://schemas.microsoft.com/office/drawing/2014/chart" uri="{C3380CC4-5D6E-409C-BE32-E72D297353CC}">
              <c16:uniqueId val="{00000003-3501-47D6-9FA1-09ECE60AA33E}"/>
            </c:ext>
          </c:extLst>
        </c:ser>
        <c:dLbls>
          <c:showLegendKey val="0"/>
          <c:showVal val="0"/>
          <c:showCatName val="0"/>
          <c:showSerName val="0"/>
          <c:showPercent val="0"/>
          <c:showBubbleSize val="0"/>
        </c:dLbls>
        <c:smooth val="0"/>
        <c:axId val="225657680"/>
        <c:axId val="225643536"/>
      </c:lineChart>
      <c:catAx>
        <c:axId val="225657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225643536"/>
        <c:crosses val="autoZero"/>
        <c:auto val="1"/>
        <c:lblAlgn val="ctr"/>
        <c:lblOffset val="100"/>
        <c:tickLblSkip val="5"/>
        <c:noMultiLvlLbl val="0"/>
      </c:catAx>
      <c:valAx>
        <c:axId val="2256435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225657680"/>
        <c:crosses val="autoZero"/>
        <c:crossBetween val="between"/>
        <c:majorUnit val="5"/>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legend>
    <c:plotVisOnly val="1"/>
    <c:dispBlanksAs val="span"/>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sv-SE"/>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'1980-2020'!$M$1</c:f>
              <c:strCache>
                <c:ptCount val="1"/>
                <c:pt idx="0">
                  <c:v>Danmark</c:v>
                </c:pt>
              </c:strCache>
            </c:strRef>
          </c:tx>
          <c:spPr>
            <a:ln w="28575" cap="rnd">
              <a:solidFill>
                <a:schemeClr val="accent1"/>
              </a:solidFill>
              <a:round/>
            </a:ln>
            <a:effectLst/>
          </c:spPr>
          <c:marker>
            <c:symbol val="none"/>
          </c:marker>
          <c:cat>
            <c:numRef>
              <c:f>'1980-2020'!$L$2:$L$10</c:f>
              <c:numCache>
                <c:formatCode>General</c:formatCode>
                <c:ptCount val="9"/>
                <c:pt idx="0">
                  <c:v>1980</c:v>
                </c:pt>
                <c:pt idx="1">
                  <c:v>1985</c:v>
                </c:pt>
                <c:pt idx="2">
                  <c:v>1990</c:v>
                </c:pt>
                <c:pt idx="3">
                  <c:v>1995</c:v>
                </c:pt>
                <c:pt idx="4">
                  <c:v>2000</c:v>
                </c:pt>
                <c:pt idx="5">
                  <c:v>2005</c:v>
                </c:pt>
                <c:pt idx="6">
                  <c:v>2010</c:v>
                </c:pt>
                <c:pt idx="7">
                  <c:v>2015</c:v>
                </c:pt>
                <c:pt idx="8">
                  <c:v>2020</c:v>
                </c:pt>
              </c:numCache>
            </c:numRef>
          </c:cat>
          <c:val>
            <c:numRef>
              <c:f>'1980-2020'!$M$2:$M$10</c:f>
              <c:numCache>
                <c:formatCode>General</c:formatCode>
                <c:ptCount val="9"/>
                <c:pt idx="0">
                  <c:v>0.56999999999999995</c:v>
                </c:pt>
                <c:pt idx="1">
                  <c:v>0.67</c:v>
                </c:pt>
                <c:pt idx="2">
                  <c:v>0.62</c:v>
                </c:pt>
                <c:pt idx="3">
                  <c:v>0.62</c:v>
                </c:pt>
                <c:pt idx="4">
                  <c:v>0.59</c:v>
                </c:pt>
                <c:pt idx="5">
                  <c:v>0.61</c:v>
                </c:pt>
                <c:pt idx="6">
                  <c:v>0.57999999999999996</c:v>
                </c:pt>
                <c:pt idx="7">
                  <c:v>0.57999999999999996</c:v>
                </c:pt>
                <c:pt idx="8">
                  <c:v>0.54</c:v>
                </c:pt>
              </c:numCache>
            </c:numRef>
          </c:val>
          <c:smooth val="0"/>
          <c:extLst>
            <c:ext xmlns:c16="http://schemas.microsoft.com/office/drawing/2014/chart" uri="{C3380CC4-5D6E-409C-BE32-E72D297353CC}">
              <c16:uniqueId val="{00000000-0EF2-4AC5-AFC2-F5712CB2F9A0}"/>
            </c:ext>
          </c:extLst>
        </c:ser>
        <c:ser>
          <c:idx val="1"/>
          <c:order val="1"/>
          <c:tx>
            <c:strRef>
              <c:f>'1980-2020'!$N$1</c:f>
              <c:strCache>
                <c:ptCount val="1"/>
                <c:pt idx="0">
                  <c:v>Finland</c:v>
                </c:pt>
              </c:strCache>
            </c:strRef>
          </c:tx>
          <c:spPr>
            <a:ln w="28575" cap="rnd">
              <a:solidFill>
                <a:schemeClr val="accent2"/>
              </a:solidFill>
              <a:round/>
            </a:ln>
            <a:effectLst/>
          </c:spPr>
          <c:marker>
            <c:symbol val="none"/>
          </c:marker>
          <c:cat>
            <c:numRef>
              <c:f>'1980-2020'!$L$2:$L$10</c:f>
              <c:numCache>
                <c:formatCode>General</c:formatCode>
                <c:ptCount val="9"/>
                <c:pt idx="0">
                  <c:v>1980</c:v>
                </c:pt>
                <c:pt idx="1">
                  <c:v>1985</c:v>
                </c:pt>
                <c:pt idx="2">
                  <c:v>1990</c:v>
                </c:pt>
                <c:pt idx="3">
                  <c:v>1995</c:v>
                </c:pt>
                <c:pt idx="4">
                  <c:v>2000</c:v>
                </c:pt>
                <c:pt idx="5">
                  <c:v>2005</c:v>
                </c:pt>
                <c:pt idx="6">
                  <c:v>2010</c:v>
                </c:pt>
                <c:pt idx="7">
                  <c:v>2015</c:v>
                </c:pt>
                <c:pt idx="8">
                  <c:v>2020</c:v>
                </c:pt>
              </c:numCache>
            </c:numRef>
          </c:cat>
          <c:val>
            <c:numRef>
              <c:f>'1980-2020'!$N$2:$N$10</c:f>
              <c:numCache>
                <c:formatCode>General</c:formatCode>
                <c:ptCount val="9"/>
                <c:pt idx="0">
                  <c:v>0.75</c:v>
                </c:pt>
                <c:pt idx="1">
                  <c:v>0.91</c:v>
                </c:pt>
                <c:pt idx="2">
                  <c:v>0.77</c:v>
                </c:pt>
                <c:pt idx="3">
                  <c:v>0.75</c:v>
                </c:pt>
                <c:pt idx="4">
                  <c:v>0.68</c:v>
                </c:pt>
                <c:pt idx="5">
                  <c:v>0.76</c:v>
                </c:pt>
                <c:pt idx="6">
                  <c:v>0.78</c:v>
                </c:pt>
                <c:pt idx="7">
                  <c:v>0.82</c:v>
                </c:pt>
                <c:pt idx="8">
                  <c:v>0.85</c:v>
                </c:pt>
              </c:numCache>
            </c:numRef>
          </c:val>
          <c:smooth val="0"/>
          <c:extLst>
            <c:ext xmlns:c16="http://schemas.microsoft.com/office/drawing/2014/chart" uri="{C3380CC4-5D6E-409C-BE32-E72D297353CC}">
              <c16:uniqueId val="{00000001-0EF2-4AC5-AFC2-F5712CB2F9A0}"/>
            </c:ext>
          </c:extLst>
        </c:ser>
        <c:ser>
          <c:idx val="2"/>
          <c:order val="2"/>
          <c:tx>
            <c:strRef>
              <c:f>'1980-2020'!$O$1</c:f>
              <c:strCache>
                <c:ptCount val="1"/>
                <c:pt idx="0">
                  <c:v>Norge</c:v>
                </c:pt>
              </c:strCache>
            </c:strRef>
          </c:tx>
          <c:spPr>
            <a:ln w="28575" cap="rnd">
              <a:solidFill>
                <a:schemeClr val="accent3"/>
              </a:solidFill>
              <a:round/>
            </a:ln>
            <a:effectLst/>
          </c:spPr>
          <c:marker>
            <c:symbol val="none"/>
          </c:marker>
          <c:cat>
            <c:numRef>
              <c:f>'1980-2020'!$L$2:$L$10</c:f>
              <c:numCache>
                <c:formatCode>General</c:formatCode>
                <c:ptCount val="9"/>
                <c:pt idx="0">
                  <c:v>1980</c:v>
                </c:pt>
                <c:pt idx="1">
                  <c:v>1985</c:v>
                </c:pt>
                <c:pt idx="2">
                  <c:v>1990</c:v>
                </c:pt>
                <c:pt idx="3">
                  <c:v>1995</c:v>
                </c:pt>
                <c:pt idx="4">
                  <c:v>2000</c:v>
                </c:pt>
                <c:pt idx="5">
                  <c:v>2005</c:v>
                </c:pt>
                <c:pt idx="6">
                  <c:v>2010</c:v>
                </c:pt>
                <c:pt idx="7">
                  <c:v>2015</c:v>
                </c:pt>
                <c:pt idx="8">
                  <c:v>2020</c:v>
                </c:pt>
              </c:numCache>
            </c:numRef>
          </c:cat>
          <c:val>
            <c:numRef>
              <c:f>'1980-2020'!$O$2:$O$10</c:f>
              <c:numCache>
                <c:formatCode>General</c:formatCode>
                <c:ptCount val="9"/>
                <c:pt idx="0">
                  <c:v>0.67</c:v>
                </c:pt>
                <c:pt idx="1">
                  <c:v>0.75</c:v>
                </c:pt>
                <c:pt idx="2">
                  <c:v>0.75</c:v>
                </c:pt>
                <c:pt idx="3">
                  <c:v>0.7</c:v>
                </c:pt>
                <c:pt idx="4">
                  <c:v>0.72</c:v>
                </c:pt>
                <c:pt idx="5">
                  <c:v>0.76</c:v>
                </c:pt>
                <c:pt idx="6">
                  <c:v>0.78</c:v>
                </c:pt>
                <c:pt idx="7">
                  <c:v>0.71</c:v>
                </c:pt>
                <c:pt idx="8">
                  <c:v>0.75</c:v>
                </c:pt>
              </c:numCache>
            </c:numRef>
          </c:val>
          <c:smooth val="0"/>
          <c:extLst>
            <c:ext xmlns:c16="http://schemas.microsoft.com/office/drawing/2014/chart" uri="{C3380CC4-5D6E-409C-BE32-E72D297353CC}">
              <c16:uniqueId val="{00000002-0EF2-4AC5-AFC2-F5712CB2F9A0}"/>
            </c:ext>
          </c:extLst>
        </c:ser>
        <c:ser>
          <c:idx val="3"/>
          <c:order val="3"/>
          <c:tx>
            <c:strRef>
              <c:f>'1980-2020'!$P$1</c:f>
              <c:strCache>
                <c:ptCount val="1"/>
                <c:pt idx="0">
                  <c:v>Sverige</c:v>
                </c:pt>
              </c:strCache>
            </c:strRef>
          </c:tx>
          <c:spPr>
            <a:ln w="28575" cap="rnd">
              <a:solidFill>
                <a:schemeClr val="accent4"/>
              </a:solidFill>
              <a:round/>
            </a:ln>
            <a:effectLst/>
          </c:spPr>
          <c:marker>
            <c:symbol val="none"/>
          </c:marker>
          <c:cat>
            <c:numRef>
              <c:f>'1980-2020'!$L$2:$L$10</c:f>
              <c:numCache>
                <c:formatCode>General</c:formatCode>
                <c:ptCount val="9"/>
                <c:pt idx="0">
                  <c:v>1980</c:v>
                </c:pt>
                <c:pt idx="1">
                  <c:v>1985</c:v>
                </c:pt>
                <c:pt idx="2">
                  <c:v>1990</c:v>
                </c:pt>
                <c:pt idx="3">
                  <c:v>1995</c:v>
                </c:pt>
                <c:pt idx="4">
                  <c:v>2000</c:v>
                </c:pt>
                <c:pt idx="5">
                  <c:v>2005</c:v>
                </c:pt>
                <c:pt idx="6">
                  <c:v>2010</c:v>
                </c:pt>
                <c:pt idx="7">
                  <c:v>2015</c:v>
                </c:pt>
                <c:pt idx="8">
                  <c:v>2020</c:v>
                </c:pt>
              </c:numCache>
            </c:numRef>
          </c:cat>
          <c:val>
            <c:numRef>
              <c:f>'1980-2020'!$P$2:$P$10</c:f>
              <c:numCache>
                <c:formatCode>General</c:formatCode>
                <c:ptCount val="9"/>
                <c:pt idx="0">
                  <c:v>0.89</c:v>
                </c:pt>
                <c:pt idx="1">
                  <c:v>0.93</c:v>
                </c:pt>
                <c:pt idx="2">
                  <c:v>0.85</c:v>
                </c:pt>
                <c:pt idx="3">
                  <c:v>0.82</c:v>
                </c:pt>
                <c:pt idx="4">
                  <c:v>0.76</c:v>
                </c:pt>
                <c:pt idx="5">
                  <c:v>0.69</c:v>
                </c:pt>
                <c:pt idx="6">
                  <c:v>0.62</c:v>
                </c:pt>
                <c:pt idx="7">
                  <c:v>0.6</c:v>
                </c:pt>
                <c:pt idx="8">
                  <c:v>0.56000000000000005</c:v>
                </c:pt>
              </c:numCache>
            </c:numRef>
          </c:val>
          <c:smooth val="0"/>
          <c:extLst>
            <c:ext xmlns:c16="http://schemas.microsoft.com/office/drawing/2014/chart" uri="{C3380CC4-5D6E-409C-BE32-E72D297353CC}">
              <c16:uniqueId val="{00000003-0EF2-4AC5-AFC2-F5712CB2F9A0}"/>
            </c:ext>
          </c:extLst>
        </c:ser>
        <c:ser>
          <c:idx val="4"/>
          <c:order val="4"/>
          <c:tx>
            <c:strRef>
              <c:f>'1980-2020'!$Q$1</c:f>
              <c:strCache>
                <c:ptCount val="1"/>
                <c:pt idx="0">
                  <c:v>OECD-18</c:v>
                </c:pt>
              </c:strCache>
            </c:strRef>
          </c:tx>
          <c:spPr>
            <a:ln w="28575" cap="rnd">
              <a:solidFill>
                <a:schemeClr val="tx1"/>
              </a:solidFill>
              <a:prstDash val="sysDash"/>
              <a:round/>
            </a:ln>
            <a:effectLst/>
          </c:spPr>
          <c:marker>
            <c:symbol val="none"/>
          </c:marker>
          <c:cat>
            <c:numRef>
              <c:f>'1980-2020'!$L$2:$L$10</c:f>
              <c:numCache>
                <c:formatCode>General</c:formatCode>
                <c:ptCount val="9"/>
                <c:pt idx="0">
                  <c:v>1980</c:v>
                </c:pt>
                <c:pt idx="1">
                  <c:v>1985</c:v>
                </c:pt>
                <c:pt idx="2">
                  <c:v>1990</c:v>
                </c:pt>
                <c:pt idx="3">
                  <c:v>1995</c:v>
                </c:pt>
                <c:pt idx="4">
                  <c:v>2000</c:v>
                </c:pt>
                <c:pt idx="5">
                  <c:v>2005</c:v>
                </c:pt>
                <c:pt idx="6">
                  <c:v>2010</c:v>
                </c:pt>
                <c:pt idx="7">
                  <c:v>2015</c:v>
                </c:pt>
                <c:pt idx="8">
                  <c:v>2020</c:v>
                </c:pt>
              </c:numCache>
            </c:numRef>
          </c:cat>
          <c:val>
            <c:numRef>
              <c:f>'1980-2020'!$Q$2:$Q$10</c:f>
              <c:numCache>
                <c:formatCode>0.00</c:formatCode>
                <c:ptCount val="9"/>
                <c:pt idx="0">
                  <c:v>0.62388888888888894</c:v>
                </c:pt>
                <c:pt idx="1">
                  <c:v>0.65999999999999992</c:v>
                </c:pt>
                <c:pt idx="2">
                  <c:v>0.63000000000000012</c:v>
                </c:pt>
                <c:pt idx="3">
                  <c:v>0.61277777777777775</c:v>
                </c:pt>
                <c:pt idx="4">
                  <c:v>0.60499999999999998</c:v>
                </c:pt>
                <c:pt idx="5">
                  <c:v>0.60444444444444445</c:v>
                </c:pt>
                <c:pt idx="6">
                  <c:v>0.61833333333333329</c:v>
                </c:pt>
                <c:pt idx="7">
                  <c:v>0.61444444444444446</c:v>
                </c:pt>
                <c:pt idx="8">
                  <c:v>0.60000000000000009</c:v>
                </c:pt>
              </c:numCache>
            </c:numRef>
          </c:val>
          <c:smooth val="0"/>
          <c:extLst>
            <c:ext xmlns:c16="http://schemas.microsoft.com/office/drawing/2014/chart" uri="{C3380CC4-5D6E-409C-BE32-E72D297353CC}">
              <c16:uniqueId val="{00000004-0EF2-4AC5-AFC2-F5712CB2F9A0}"/>
            </c:ext>
          </c:extLst>
        </c:ser>
        <c:dLbls>
          <c:showLegendKey val="0"/>
          <c:showVal val="0"/>
          <c:showCatName val="0"/>
          <c:showSerName val="0"/>
          <c:showPercent val="0"/>
          <c:showBubbleSize val="0"/>
        </c:dLbls>
        <c:smooth val="0"/>
        <c:axId val="1389932144"/>
        <c:axId val="1389931728"/>
      </c:lineChart>
      <c:catAx>
        <c:axId val="1389932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1389931728"/>
        <c:crosses val="autoZero"/>
        <c:auto val="1"/>
        <c:lblAlgn val="ctr"/>
        <c:lblOffset val="100"/>
        <c:noMultiLvlLbl val="0"/>
      </c:catAx>
      <c:valAx>
        <c:axId val="1389931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1389932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sv-SE"/>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'1980-2020'!$M$13</c:f>
              <c:strCache>
                <c:ptCount val="1"/>
                <c:pt idx="0">
                  <c:v>Danmark</c:v>
                </c:pt>
              </c:strCache>
            </c:strRef>
          </c:tx>
          <c:spPr>
            <a:ln w="28575" cap="rnd">
              <a:solidFill>
                <a:schemeClr val="accent1"/>
              </a:solidFill>
              <a:round/>
            </a:ln>
            <a:effectLst/>
          </c:spPr>
          <c:marker>
            <c:symbol val="none"/>
          </c:marker>
          <c:cat>
            <c:numRef>
              <c:f>'1980-2020'!$L$14:$L$22</c:f>
              <c:numCache>
                <c:formatCode>General</c:formatCode>
                <c:ptCount val="9"/>
                <c:pt idx="0">
                  <c:v>1980</c:v>
                </c:pt>
                <c:pt idx="1">
                  <c:v>1985</c:v>
                </c:pt>
                <c:pt idx="2">
                  <c:v>1990</c:v>
                </c:pt>
                <c:pt idx="3">
                  <c:v>1995</c:v>
                </c:pt>
                <c:pt idx="4">
                  <c:v>2000</c:v>
                </c:pt>
                <c:pt idx="5">
                  <c:v>2005</c:v>
                </c:pt>
                <c:pt idx="6">
                  <c:v>2010</c:v>
                </c:pt>
                <c:pt idx="7">
                  <c:v>2015</c:v>
                </c:pt>
                <c:pt idx="8">
                  <c:v>2020</c:v>
                </c:pt>
              </c:numCache>
            </c:numRef>
          </c:cat>
          <c:val>
            <c:numRef>
              <c:f>'1980-2020'!$M$14:$M$22</c:f>
              <c:numCache>
                <c:formatCode>General</c:formatCode>
                <c:ptCount val="9"/>
                <c:pt idx="0">
                  <c:v>0.79</c:v>
                </c:pt>
                <c:pt idx="1">
                  <c:v>0.71</c:v>
                </c:pt>
                <c:pt idx="2">
                  <c:v>0.67</c:v>
                </c:pt>
                <c:pt idx="3">
                  <c:v>0.56999999999999995</c:v>
                </c:pt>
                <c:pt idx="4">
                  <c:v>0.56999999999999995</c:v>
                </c:pt>
                <c:pt idx="5">
                  <c:v>0.56999999999999995</c:v>
                </c:pt>
                <c:pt idx="6">
                  <c:v>0.54</c:v>
                </c:pt>
                <c:pt idx="7">
                  <c:v>0.54</c:v>
                </c:pt>
                <c:pt idx="8">
                  <c:v>0.5</c:v>
                </c:pt>
              </c:numCache>
            </c:numRef>
          </c:val>
          <c:smooth val="0"/>
          <c:extLst>
            <c:ext xmlns:c16="http://schemas.microsoft.com/office/drawing/2014/chart" uri="{C3380CC4-5D6E-409C-BE32-E72D297353CC}">
              <c16:uniqueId val="{00000000-7D72-42F2-ACA2-5A24B5B8EE86}"/>
            </c:ext>
          </c:extLst>
        </c:ser>
        <c:ser>
          <c:idx val="1"/>
          <c:order val="1"/>
          <c:tx>
            <c:strRef>
              <c:f>'1980-2020'!$N$13</c:f>
              <c:strCache>
                <c:ptCount val="1"/>
                <c:pt idx="0">
                  <c:v>Finland</c:v>
                </c:pt>
              </c:strCache>
            </c:strRef>
          </c:tx>
          <c:spPr>
            <a:ln w="28575" cap="rnd">
              <a:solidFill>
                <a:schemeClr val="accent2"/>
              </a:solidFill>
              <a:round/>
            </a:ln>
            <a:effectLst/>
          </c:spPr>
          <c:marker>
            <c:symbol val="none"/>
          </c:marker>
          <c:cat>
            <c:numRef>
              <c:f>'1980-2020'!$L$14:$L$22</c:f>
              <c:numCache>
                <c:formatCode>General</c:formatCode>
                <c:ptCount val="9"/>
                <c:pt idx="0">
                  <c:v>1980</c:v>
                </c:pt>
                <c:pt idx="1">
                  <c:v>1985</c:v>
                </c:pt>
                <c:pt idx="2">
                  <c:v>1990</c:v>
                </c:pt>
                <c:pt idx="3">
                  <c:v>1995</c:v>
                </c:pt>
                <c:pt idx="4">
                  <c:v>2000</c:v>
                </c:pt>
                <c:pt idx="5">
                  <c:v>2005</c:v>
                </c:pt>
                <c:pt idx="6">
                  <c:v>2010</c:v>
                </c:pt>
                <c:pt idx="7">
                  <c:v>2015</c:v>
                </c:pt>
                <c:pt idx="8">
                  <c:v>2020</c:v>
                </c:pt>
              </c:numCache>
            </c:numRef>
          </c:cat>
          <c:val>
            <c:numRef>
              <c:f>'1980-2020'!$N$14:$N$22</c:f>
              <c:numCache>
                <c:formatCode>General</c:formatCode>
                <c:ptCount val="9"/>
                <c:pt idx="0">
                  <c:v>0.49</c:v>
                </c:pt>
                <c:pt idx="1">
                  <c:v>0.65</c:v>
                </c:pt>
                <c:pt idx="2">
                  <c:v>0.67</c:v>
                </c:pt>
                <c:pt idx="3">
                  <c:v>0.62</c:v>
                </c:pt>
                <c:pt idx="4">
                  <c:v>0.6</c:v>
                </c:pt>
                <c:pt idx="5">
                  <c:v>0.6</c:v>
                </c:pt>
                <c:pt idx="6">
                  <c:v>0.57999999999999996</c:v>
                </c:pt>
                <c:pt idx="7">
                  <c:v>0.65</c:v>
                </c:pt>
                <c:pt idx="8">
                  <c:v>0.65</c:v>
                </c:pt>
              </c:numCache>
            </c:numRef>
          </c:val>
          <c:smooth val="0"/>
          <c:extLst>
            <c:ext xmlns:c16="http://schemas.microsoft.com/office/drawing/2014/chart" uri="{C3380CC4-5D6E-409C-BE32-E72D297353CC}">
              <c16:uniqueId val="{00000001-7D72-42F2-ACA2-5A24B5B8EE86}"/>
            </c:ext>
          </c:extLst>
        </c:ser>
        <c:ser>
          <c:idx val="2"/>
          <c:order val="2"/>
          <c:tx>
            <c:strRef>
              <c:f>'1980-2020'!$O$13</c:f>
              <c:strCache>
                <c:ptCount val="1"/>
                <c:pt idx="0">
                  <c:v>Norge</c:v>
                </c:pt>
              </c:strCache>
            </c:strRef>
          </c:tx>
          <c:spPr>
            <a:ln w="28575" cap="rnd">
              <a:solidFill>
                <a:schemeClr val="accent3"/>
              </a:solidFill>
              <a:round/>
            </a:ln>
            <a:effectLst/>
          </c:spPr>
          <c:marker>
            <c:symbol val="none"/>
          </c:marker>
          <c:cat>
            <c:numRef>
              <c:f>'1980-2020'!$L$14:$L$22</c:f>
              <c:numCache>
                <c:formatCode>General</c:formatCode>
                <c:ptCount val="9"/>
                <c:pt idx="0">
                  <c:v>1980</c:v>
                </c:pt>
                <c:pt idx="1">
                  <c:v>1985</c:v>
                </c:pt>
                <c:pt idx="2">
                  <c:v>1990</c:v>
                </c:pt>
                <c:pt idx="3">
                  <c:v>1995</c:v>
                </c:pt>
                <c:pt idx="4">
                  <c:v>2000</c:v>
                </c:pt>
                <c:pt idx="5">
                  <c:v>2005</c:v>
                </c:pt>
                <c:pt idx="6">
                  <c:v>2010</c:v>
                </c:pt>
                <c:pt idx="7">
                  <c:v>2015</c:v>
                </c:pt>
                <c:pt idx="8">
                  <c:v>2020</c:v>
                </c:pt>
              </c:numCache>
            </c:numRef>
          </c:cat>
          <c:val>
            <c:numRef>
              <c:f>'1980-2020'!$O$14:$O$22</c:f>
              <c:numCache>
                <c:formatCode>General</c:formatCode>
                <c:ptCount val="9"/>
                <c:pt idx="0">
                  <c:v>0.67</c:v>
                </c:pt>
                <c:pt idx="1">
                  <c:v>0.66</c:v>
                </c:pt>
                <c:pt idx="2">
                  <c:v>0.68</c:v>
                </c:pt>
                <c:pt idx="3">
                  <c:v>0.64</c:v>
                </c:pt>
                <c:pt idx="4">
                  <c:v>0.64</c:v>
                </c:pt>
                <c:pt idx="5">
                  <c:v>0.64</c:v>
                </c:pt>
                <c:pt idx="6">
                  <c:v>0.63</c:v>
                </c:pt>
                <c:pt idx="7">
                  <c:v>0.62</c:v>
                </c:pt>
                <c:pt idx="8">
                  <c:v>0.62</c:v>
                </c:pt>
              </c:numCache>
            </c:numRef>
          </c:val>
          <c:smooth val="0"/>
          <c:extLst>
            <c:ext xmlns:c16="http://schemas.microsoft.com/office/drawing/2014/chart" uri="{C3380CC4-5D6E-409C-BE32-E72D297353CC}">
              <c16:uniqueId val="{00000002-7D72-42F2-ACA2-5A24B5B8EE86}"/>
            </c:ext>
          </c:extLst>
        </c:ser>
        <c:ser>
          <c:idx val="3"/>
          <c:order val="3"/>
          <c:tx>
            <c:strRef>
              <c:f>'1980-2020'!$P$13</c:f>
              <c:strCache>
                <c:ptCount val="1"/>
                <c:pt idx="0">
                  <c:v>Sverige</c:v>
                </c:pt>
              </c:strCache>
            </c:strRef>
          </c:tx>
          <c:spPr>
            <a:ln w="28575" cap="rnd">
              <a:solidFill>
                <a:schemeClr val="accent4"/>
              </a:solidFill>
              <a:round/>
            </a:ln>
            <a:effectLst/>
          </c:spPr>
          <c:marker>
            <c:symbol val="none"/>
          </c:marker>
          <c:cat>
            <c:numRef>
              <c:f>'1980-2020'!$L$14:$L$22</c:f>
              <c:numCache>
                <c:formatCode>General</c:formatCode>
                <c:ptCount val="9"/>
                <c:pt idx="0">
                  <c:v>1980</c:v>
                </c:pt>
                <c:pt idx="1">
                  <c:v>1985</c:v>
                </c:pt>
                <c:pt idx="2">
                  <c:v>1990</c:v>
                </c:pt>
                <c:pt idx="3">
                  <c:v>1995</c:v>
                </c:pt>
                <c:pt idx="4">
                  <c:v>2000</c:v>
                </c:pt>
                <c:pt idx="5">
                  <c:v>2005</c:v>
                </c:pt>
                <c:pt idx="6">
                  <c:v>2010</c:v>
                </c:pt>
                <c:pt idx="7">
                  <c:v>2015</c:v>
                </c:pt>
                <c:pt idx="8">
                  <c:v>2020</c:v>
                </c:pt>
              </c:numCache>
            </c:numRef>
          </c:cat>
          <c:val>
            <c:numRef>
              <c:f>'1980-2020'!$P$14:$P$22</c:f>
              <c:numCache>
                <c:formatCode>General</c:formatCode>
                <c:ptCount val="9"/>
                <c:pt idx="0">
                  <c:v>0.76</c:v>
                </c:pt>
                <c:pt idx="1">
                  <c:v>0.81</c:v>
                </c:pt>
                <c:pt idx="2">
                  <c:v>0.84</c:v>
                </c:pt>
                <c:pt idx="3">
                  <c:v>0.77</c:v>
                </c:pt>
                <c:pt idx="4">
                  <c:v>0.64</c:v>
                </c:pt>
                <c:pt idx="5">
                  <c:v>0.7</c:v>
                </c:pt>
                <c:pt idx="6">
                  <c:v>0.56999999999999995</c:v>
                </c:pt>
                <c:pt idx="7">
                  <c:v>0.5</c:v>
                </c:pt>
                <c:pt idx="8">
                  <c:v>0.59</c:v>
                </c:pt>
              </c:numCache>
            </c:numRef>
          </c:val>
          <c:smooth val="0"/>
          <c:extLst>
            <c:ext xmlns:c16="http://schemas.microsoft.com/office/drawing/2014/chart" uri="{C3380CC4-5D6E-409C-BE32-E72D297353CC}">
              <c16:uniqueId val="{00000003-7D72-42F2-ACA2-5A24B5B8EE86}"/>
            </c:ext>
          </c:extLst>
        </c:ser>
        <c:ser>
          <c:idx val="4"/>
          <c:order val="4"/>
          <c:tx>
            <c:strRef>
              <c:f>'1980-2020'!$Q$13</c:f>
              <c:strCache>
                <c:ptCount val="1"/>
                <c:pt idx="0">
                  <c:v>OECD-18</c:v>
                </c:pt>
              </c:strCache>
            </c:strRef>
          </c:tx>
          <c:spPr>
            <a:ln w="28575" cap="rnd">
              <a:solidFill>
                <a:schemeClr val="tx1"/>
              </a:solidFill>
              <a:prstDash val="sysDash"/>
              <a:round/>
            </a:ln>
            <a:effectLst/>
          </c:spPr>
          <c:marker>
            <c:symbol val="none"/>
          </c:marker>
          <c:cat>
            <c:numRef>
              <c:f>'1980-2020'!$L$14:$L$22</c:f>
              <c:numCache>
                <c:formatCode>General</c:formatCode>
                <c:ptCount val="9"/>
                <c:pt idx="0">
                  <c:v>1980</c:v>
                </c:pt>
                <c:pt idx="1">
                  <c:v>1985</c:v>
                </c:pt>
                <c:pt idx="2">
                  <c:v>1990</c:v>
                </c:pt>
                <c:pt idx="3">
                  <c:v>1995</c:v>
                </c:pt>
                <c:pt idx="4">
                  <c:v>2000</c:v>
                </c:pt>
                <c:pt idx="5">
                  <c:v>2005</c:v>
                </c:pt>
                <c:pt idx="6">
                  <c:v>2010</c:v>
                </c:pt>
                <c:pt idx="7">
                  <c:v>2015</c:v>
                </c:pt>
                <c:pt idx="8">
                  <c:v>2020</c:v>
                </c:pt>
              </c:numCache>
            </c:numRef>
          </c:cat>
          <c:val>
            <c:numRef>
              <c:f>'1980-2020'!$Q$14:$Q$22</c:f>
              <c:numCache>
                <c:formatCode>0.00</c:formatCode>
                <c:ptCount val="9"/>
                <c:pt idx="0">
                  <c:v>0.61</c:v>
                </c:pt>
                <c:pt idx="1">
                  <c:v>0.60388888888888881</c:v>
                </c:pt>
                <c:pt idx="2">
                  <c:v>0.5805555555555556</c:v>
                </c:pt>
                <c:pt idx="3">
                  <c:v>0.54444444444444451</c:v>
                </c:pt>
                <c:pt idx="4">
                  <c:v>0.53722222222222227</c:v>
                </c:pt>
                <c:pt idx="5">
                  <c:v>0.5377777777777778</c:v>
                </c:pt>
                <c:pt idx="6">
                  <c:v>0.53888888888888886</c:v>
                </c:pt>
                <c:pt idx="7">
                  <c:v>0.54000000000000015</c:v>
                </c:pt>
                <c:pt idx="8">
                  <c:v>0.5344444444444445</c:v>
                </c:pt>
              </c:numCache>
            </c:numRef>
          </c:val>
          <c:smooth val="0"/>
          <c:extLst>
            <c:ext xmlns:c16="http://schemas.microsoft.com/office/drawing/2014/chart" uri="{C3380CC4-5D6E-409C-BE32-E72D297353CC}">
              <c16:uniqueId val="{00000004-7D72-42F2-ACA2-5A24B5B8EE86}"/>
            </c:ext>
          </c:extLst>
        </c:ser>
        <c:dLbls>
          <c:showLegendKey val="0"/>
          <c:showVal val="0"/>
          <c:showCatName val="0"/>
          <c:showSerName val="0"/>
          <c:showPercent val="0"/>
          <c:showBubbleSize val="0"/>
        </c:dLbls>
        <c:smooth val="0"/>
        <c:axId val="1380633264"/>
        <c:axId val="1380634096"/>
      </c:lineChart>
      <c:catAx>
        <c:axId val="1380633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1380634096"/>
        <c:crosses val="autoZero"/>
        <c:auto val="1"/>
        <c:lblAlgn val="ctr"/>
        <c:lblOffset val="100"/>
        <c:noMultiLvlLbl val="0"/>
      </c:catAx>
      <c:valAx>
        <c:axId val="138063409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1380633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sv-SE"/>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'1980-2020'!$M$25</c:f>
              <c:strCache>
                <c:ptCount val="1"/>
                <c:pt idx="0">
                  <c:v>Danmark</c:v>
                </c:pt>
              </c:strCache>
            </c:strRef>
          </c:tx>
          <c:spPr>
            <a:ln w="28575" cap="rnd">
              <a:solidFill>
                <a:schemeClr val="accent1"/>
              </a:solidFill>
              <a:round/>
            </a:ln>
            <a:effectLst/>
          </c:spPr>
          <c:marker>
            <c:symbol val="none"/>
          </c:marker>
          <c:cat>
            <c:numRef>
              <c:f>'1980-2020'!$L$26:$L$34</c:f>
              <c:numCache>
                <c:formatCode>General</c:formatCode>
                <c:ptCount val="9"/>
                <c:pt idx="0">
                  <c:v>1980</c:v>
                </c:pt>
                <c:pt idx="1">
                  <c:v>1985</c:v>
                </c:pt>
                <c:pt idx="2">
                  <c:v>1990</c:v>
                </c:pt>
                <c:pt idx="3">
                  <c:v>1995</c:v>
                </c:pt>
                <c:pt idx="4">
                  <c:v>2000</c:v>
                </c:pt>
                <c:pt idx="5">
                  <c:v>2005</c:v>
                </c:pt>
                <c:pt idx="6">
                  <c:v>2010</c:v>
                </c:pt>
                <c:pt idx="7">
                  <c:v>2015</c:v>
                </c:pt>
                <c:pt idx="8">
                  <c:v>2020</c:v>
                </c:pt>
              </c:numCache>
            </c:numRef>
          </c:cat>
          <c:val>
            <c:numRef>
              <c:f>'1980-2020'!$M$26:$M$34</c:f>
              <c:numCache>
                <c:formatCode>General</c:formatCode>
                <c:ptCount val="9"/>
                <c:pt idx="0">
                  <c:v>0.79</c:v>
                </c:pt>
                <c:pt idx="1">
                  <c:v>0.71</c:v>
                </c:pt>
                <c:pt idx="2">
                  <c:v>0.67</c:v>
                </c:pt>
                <c:pt idx="3">
                  <c:v>0.56999999999999995</c:v>
                </c:pt>
                <c:pt idx="4">
                  <c:v>0.56999999999999995</c:v>
                </c:pt>
                <c:pt idx="5">
                  <c:v>0.56999999999999995</c:v>
                </c:pt>
                <c:pt idx="6">
                  <c:v>0.54</c:v>
                </c:pt>
                <c:pt idx="7">
                  <c:v>0.48</c:v>
                </c:pt>
                <c:pt idx="8">
                  <c:v>0.46</c:v>
                </c:pt>
              </c:numCache>
            </c:numRef>
          </c:val>
          <c:smooth val="0"/>
          <c:extLst>
            <c:ext xmlns:c16="http://schemas.microsoft.com/office/drawing/2014/chart" uri="{C3380CC4-5D6E-409C-BE32-E72D297353CC}">
              <c16:uniqueId val="{00000000-F845-4F6A-BEE3-BCE64F636DB9}"/>
            </c:ext>
          </c:extLst>
        </c:ser>
        <c:ser>
          <c:idx val="1"/>
          <c:order val="1"/>
          <c:tx>
            <c:strRef>
              <c:f>'1980-2020'!$N$25</c:f>
              <c:strCache>
                <c:ptCount val="1"/>
                <c:pt idx="0">
                  <c:v>Finland</c:v>
                </c:pt>
              </c:strCache>
            </c:strRef>
          </c:tx>
          <c:spPr>
            <a:ln w="28575" cap="rnd">
              <a:solidFill>
                <a:schemeClr val="accent2"/>
              </a:solidFill>
              <a:round/>
            </a:ln>
            <a:effectLst/>
          </c:spPr>
          <c:marker>
            <c:symbol val="none"/>
          </c:marker>
          <c:cat>
            <c:numRef>
              <c:f>'1980-2020'!$L$26:$L$34</c:f>
              <c:numCache>
                <c:formatCode>General</c:formatCode>
                <c:ptCount val="9"/>
                <c:pt idx="0">
                  <c:v>1980</c:v>
                </c:pt>
                <c:pt idx="1">
                  <c:v>1985</c:v>
                </c:pt>
                <c:pt idx="2">
                  <c:v>1990</c:v>
                </c:pt>
                <c:pt idx="3">
                  <c:v>1995</c:v>
                </c:pt>
                <c:pt idx="4">
                  <c:v>2000</c:v>
                </c:pt>
                <c:pt idx="5">
                  <c:v>2005</c:v>
                </c:pt>
                <c:pt idx="6">
                  <c:v>2010</c:v>
                </c:pt>
                <c:pt idx="7">
                  <c:v>2015</c:v>
                </c:pt>
                <c:pt idx="8">
                  <c:v>2020</c:v>
                </c:pt>
              </c:numCache>
            </c:numRef>
          </c:cat>
          <c:val>
            <c:numRef>
              <c:f>'1980-2020'!$N$26:$N$34</c:f>
              <c:numCache>
                <c:formatCode>General</c:formatCode>
                <c:ptCount val="9"/>
                <c:pt idx="0">
                  <c:v>0.77</c:v>
                </c:pt>
                <c:pt idx="1">
                  <c:v>0.94</c:v>
                </c:pt>
                <c:pt idx="2">
                  <c:v>0.97</c:v>
                </c:pt>
                <c:pt idx="3">
                  <c:v>0.86</c:v>
                </c:pt>
                <c:pt idx="4">
                  <c:v>0.9</c:v>
                </c:pt>
                <c:pt idx="5">
                  <c:v>0.89</c:v>
                </c:pt>
                <c:pt idx="6">
                  <c:v>0.89</c:v>
                </c:pt>
                <c:pt idx="7">
                  <c:v>0.9</c:v>
                </c:pt>
                <c:pt idx="8">
                  <c:v>0.88</c:v>
                </c:pt>
              </c:numCache>
            </c:numRef>
          </c:val>
          <c:smooth val="0"/>
          <c:extLst>
            <c:ext xmlns:c16="http://schemas.microsoft.com/office/drawing/2014/chart" uri="{C3380CC4-5D6E-409C-BE32-E72D297353CC}">
              <c16:uniqueId val="{00000001-F845-4F6A-BEE3-BCE64F636DB9}"/>
            </c:ext>
          </c:extLst>
        </c:ser>
        <c:ser>
          <c:idx val="2"/>
          <c:order val="2"/>
          <c:tx>
            <c:strRef>
              <c:f>'1980-2020'!$O$25</c:f>
              <c:strCache>
                <c:ptCount val="1"/>
                <c:pt idx="0">
                  <c:v>Norge</c:v>
                </c:pt>
              </c:strCache>
            </c:strRef>
          </c:tx>
          <c:spPr>
            <a:ln w="28575" cap="rnd">
              <a:solidFill>
                <a:schemeClr val="accent3"/>
              </a:solidFill>
              <a:round/>
            </a:ln>
            <a:effectLst/>
          </c:spPr>
          <c:marker>
            <c:symbol val="none"/>
          </c:marker>
          <c:cat>
            <c:numRef>
              <c:f>'1980-2020'!$L$26:$L$34</c:f>
              <c:numCache>
                <c:formatCode>General</c:formatCode>
                <c:ptCount val="9"/>
                <c:pt idx="0">
                  <c:v>1980</c:v>
                </c:pt>
                <c:pt idx="1">
                  <c:v>1985</c:v>
                </c:pt>
                <c:pt idx="2">
                  <c:v>1990</c:v>
                </c:pt>
                <c:pt idx="3">
                  <c:v>1995</c:v>
                </c:pt>
                <c:pt idx="4">
                  <c:v>2000</c:v>
                </c:pt>
                <c:pt idx="5">
                  <c:v>2005</c:v>
                </c:pt>
                <c:pt idx="6">
                  <c:v>2010</c:v>
                </c:pt>
                <c:pt idx="7">
                  <c:v>2015</c:v>
                </c:pt>
                <c:pt idx="8">
                  <c:v>2020</c:v>
                </c:pt>
              </c:numCache>
            </c:numRef>
          </c:cat>
          <c:val>
            <c:numRef>
              <c:f>'1980-2020'!$O$26:$O$34</c:f>
              <c:numCache>
                <c:formatCode>General</c:formatCode>
                <c:ptCount val="9"/>
                <c:pt idx="0">
                  <c:v>1</c:v>
                </c:pt>
                <c:pt idx="1">
                  <c:v>1</c:v>
                </c:pt>
                <c:pt idx="2">
                  <c:v>1</c:v>
                </c:pt>
                <c:pt idx="3">
                  <c:v>1</c:v>
                </c:pt>
                <c:pt idx="4">
                  <c:v>1</c:v>
                </c:pt>
                <c:pt idx="5">
                  <c:v>1</c:v>
                </c:pt>
                <c:pt idx="6">
                  <c:v>1</c:v>
                </c:pt>
                <c:pt idx="7">
                  <c:v>1</c:v>
                </c:pt>
                <c:pt idx="8">
                  <c:v>1</c:v>
                </c:pt>
              </c:numCache>
            </c:numRef>
          </c:val>
          <c:smooth val="0"/>
          <c:extLst>
            <c:ext xmlns:c16="http://schemas.microsoft.com/office/drawing/2014/chart" uri="{C3380CC4-5D6E-409C-BE32-E72D297353CC}">
              <c16:uniqueId val="{00000002-F845-4F6A-BEE3-BCE64F636DB9}"/>
            </c:ext>
          </c:extLst>
        </c:ser>
        <c:ser>
          <c:idx val="3"/>
          <c:order val="3"/>
          <c:tx>
            <c:strRef>
              <c:f>'1980-2020'!$P$25</c:f>
              <c:strCache>
                <c:ptCount val="1"/>
                <c:pt idx="0">
                  <c:v>Sverige</c:v>
                </c:pt>
              </c:strCache>
            </c:strRef>
          </c:tx>
          <c:spPr>
            <a:ln w="28575" cap="rnd">
              <a:solidFill>
                <a:schemeClr val="accent4"/>
              </a:solidFill>
              <a:round/>
            </a:ln>
            <a:effectLst/>
          </c:spPr>
          <c:marker>
            <c:symbol val="none"/>
          </c:marker>
          <c:cat>
            <c:numRef>
              <c:f>'1980-2020'!$L$26:$L$34</c:f>
              <c:numCache>
                <c:formatCode>General</c:formatCode>
                <c:ptCount val="9"/>
                <c:pt idx="0">
                  <c:v>1980</c:v>
                </c:pt>
                <c:pt idx="1">
                  <c:v>1985</c:v>
                </c:pt>
                <c:pt idx="2">
                  <c:v>1990</c:v>
                </c:pt>
                <c:pt idx="3">
                  <c:v>1995</c:v>
                </c:pt>
                <c:pt idx="4">
                  <c:v>2000</c:v>
                </c:pt>
                <c:pt idx="5">
                  <c:v>2005</c:v>
                </c:pt>
                <c:pt idx="6">
                  <c:v>2010</c:v>
                </c:pt>
                <c:pt idx="7">
                  <c:v>2015</c:v>
                </c:pt>
                <c:pt idx="8">
                  <c:v>2020</c:v>
                </c:pt>
              </c:numCache>
            </c:numRef>
          </c:cat>
          <c:val>
            <c:numRef>
              <c:f>'1980-2020'!$P$26:$P$34</c:f>
              <c:numCache>
                <c:formatCode>General</c:formatCode>
                <c:ptCount val="9"/>
                <c:pt idx="0">
                  <c:v>0.91</c:v>
                </c:pt>
                <c:pt idx="1">
                  <c:v>0.91</c:v>
                </c:pt>
                <c:pt idx="2">
                  <c:v>0.9</c:v>
                </c:pt>
                <c:pt idx="3">
                  <c:v>0.77</c:v>
                </c:pt>
                <c:pt idx="4">
                  <c:v>0.8</c:v>
                </c:pt>
                <c:pt idx="5">
                  <c:v>0.81</c:v>
                </c:pt>
                <c:pt idx="6">
                  <c:v>0.79</c:v>
                </c:pt>
                <c:pt idx="7">
                  <c:v>0.73</c:v>
                </c:pt>
                <c:pt idx="8">
                  <c:v>0.75</c:v>
                </c:pt>
              </c:numCache>
            </c:numRef>
          </c:val>
          <c:smooth val="0"/>
          <c:extLst>
            <c:ext xmlns:c16="http://schemas.microsoft.com/office/drawing/2014/chart" uri="{C3380CC4-5D6E-409C-BE32-E72D297353CC}">
              <c16:uniqueId val="{00000003-F845-4F6A-BEE3-BCE64F636DB9}"/>
            </c:ext>
          </c:extLst>
        </c:ser>
        <c:ser>
          <c:idx val="4"/>
          <c:order val="4"/>
          <c:tx>
            <c:strRef>
              <c:f>'1980-2020'!$Q$25</c:f>
              <c:strCache>
                <c:ptCount val="1"/>
                <c:pt idx="0">
                  <c:v>OECD-18</c:v>
                </c:pt>
              </c:strCache>
            </c:strRef>
          </c:tx>
          <c:spPr>
            <a:ln w="28575" cap="rnd">
              <a:solidFill>
                <a:sysClr val="windowText" lastClr="000000"/>
              </a:solidFill>
              <a:prstDash val="sysDash"/>
              <a:round/>
            </a:ln>
            <a:effectLst/>
          </c:spPr>
          <c:marker>
            <c:symbol val="none"/>
          </c:marker>
          <c:cat>
            <c:numRef>
              <c:f>'1980-2020'!$L$26:$L$34</c:f>
              <c:numCache>
                <c:formatCode>General</c:formatCode>
                <c:ptCount val="9"/>
                <c:pt idx="0">
                  <c:v>1980</c:v>
                </c:pt>
                <c:pt idx="1">
                  <c:v>1985</c:v>
                </c:pt>
                <c:pt idx="2">
                  <c:v>1990</c:v>
                </c:pt>
                <c:pt idx="3">
                  <c:v>1995</c:v>
                </c:pt>
                <c:pt idx="4">
                  <c:v>2000</c:v>
                </c:pt>
                <c:pt idx="5">
                  <c:v>2005</c:v>
                </c:pt>
                <c:pt idx="6">
                  <c:v>2010</c:v>
                </c:pt>
                <c:pt idx="7">
                  <c:v>2015</c:v>
                </c:pt>
                <c:pt idx="8">
                  <c:v>2020</c:v>
                </c:pt>
              </c:numCache>
            </c:numRef>
          </c:cat>
          <c:val>
            <c:numRef>
              <c:f>'1980-2020'!$Q$26:$Q$34</c:f>
              <c:numCache>
                <c:formatCode>0.00</c:formatCode>
                <c:ptCount val="9"/>
                <c:pt idx="0">
                  <c:v>0.70444444444444443</c:v>
                </c:pt>
                <c:pt idx="1">
                  <c:v>0.70722222222222231</c:v>
                </c:pt>
                <c:pt idx="2">
                  <c:v>0.66055555555555556</c:v>
                </c:pt>
                <c:pt idx="3">
                  <c:v>0.62166666666666659</c:v>
                </c:pt>
                <c:pt idx="4">
                  <c:v>0.6150000000000001</c:v>
                </c:pt>
                <c:pt idx="5">
                  <c:v>0.6166666666666667</c:v>
                </c:pt>
                <c:pt idx="6">
                  <c:v>0.62111111111111106</c:v>
                </c:pt>
                <c:pt idx="7">
                  <c:v>0.6100000000000001</c:v>
                </c:pt>
                <c:pt idx="8">
                  <c:v>0.61111111111111116</c:v>
                </c:pt>
              </c:numCache>
            </c:numRef>
          </c:val>
          <c:smooth val="0"/>
          <c:extLst>
            <c:ext xmlns:c16="http://schemas.microsoft.com/office/drawing/2014/chart" uri="{C3380CC4-5D6E-409C-BE32-E72D297353CC}">
              <c16:uniqueId val="{00000004-F845-4F6A-BEE3-BCE64F636DB9}"/>
            </c:ext>
          </c:extLst>
        </c:ser>
        <c:dLbls>
          <c:showLegendKey val="0"/>
          <c:showVal val="0"/>
          <c:showCatName val="0"/>
          <c:showSerName val="0"/>
          <c:showPercent val="0"/>
          <c:showBubbleSize val="0"/>
        </c:dLbls>
        <c:smooth val="0"/>
        <c:axId val="1123357776"/>
        <c:axId val="1123368592"/>
      </c:lineChart>
      <c:catAx>
        <c:axId val="1123357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1123368592"/>
        <c:crosses val="autoZero"/>
        <c:auto val="1"/>
        <c:lblAlgn val="ctr"/>
        <c:lblOffset val="100"/>
        <c:noMultiLvlLbl val="0"/>
      </c:catAx>
      <c:valAx>
        <c:axId val="11233685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1123357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sv-SE"/>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'2000-2024'!$Q$2</c:f>
              <c:strCache>
                <c:ptCount val="1"/>
                <c:pt idx="0">
                  <c:v>Danmark</c:v>
                </c:pt>
              </c:strCache>
            </c:strRef>
          </c:tx>
          <c:spPr>
            <a:ln w="28575" cap="rnd">
              <a:solidFill>
                <a:schemeClr val="accent1"/>
              </a:solidFill>
              <a:round/>
            </a:ln>
            <a:effectLst/>
          </c:spPr>
          <c:marker>
            <c:symbol val="none"/>
          </c:marker>
          <c:cat>
            <c:numRef>
              <c:f>'2000-2024'!$P$3:$P$27</c:f>
              <c:numCache>
                <c:formatCode>General</c:formatCod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numCache>
            </c:numRef>
          </c:cat>
          <c:val>
            <c:numRef>
              <c:f>'2000-2024'!$Q$3:$Q$27</c:f>
              <c:numCache>
                <c:formatCode>General</c:formatCode>
                <c:ptCount val="25"/>
                <c:pt idx="0">
                  <c:v>0.61</c:v>
                </c:pt>
                <c:pt idx="1">
                  <c:v>0.62</c:v>
                </c:pt>
                <c:pt idx="2">
                  <c:v>0.62</c:v>
                </c:pt>
                <c:pt idx="3">
                  <c:v>0.62</c:v>
                </c:pt>
                <c:pt idx="4">
                  <c:v>0.61</c:v>
                </c:pt>
                <c:pt idx="5">
                  <c:v>0.61</c:v>
                </c:pt>
                <c:pt idx="6">
                  <c:v>0.6</c:v>
                </c:pt>
                <c:pt idx="7">
                  <c:v>0.56999999999999995</c:v>
                </c:pt>
                <c:pt idx="8">
                  <c:v>0.59</c:v>
                </c:pt>
                <c:pt idx="9">
                  <c:v>0.57999999999999996</c:v>
                </c:pt>
                <c:pt idx="10">
                  <c:v>0.6</c:v>
                </c:pt>
                <c:pt idx="11">
                  <c:v>0.6</c:v>
                </c:pt>
                <c:pt idx="12">
                  <c:v>0.61</c:v>
                </c:pt>
                <c:pt idx="13">
                  <c:v>0.61</c:v>
                </c:pt>
                <c:pt idx="14">
                  <c:v>0.61</c:v>
                </c:pt>
                <c:pt idx="15">
                  <c:v>0.59</c:v>
                </c:pt>
                <c:pt idx="16">
                  <c:v>0.59</c:v>
                </c:pt>
                <c:pt idx="17">
                  <c:v>0.57999999999999996</c:v>
                </c:pt>
                <c:pt idx="18">
                  <c:v>0.57999999999999996</c:v>
                </c:pt>
                <c:pt idx="19">
                  <c:v>0.53</c:v>
                </c:pt>
                <c:pt idx="20">
                  <c:v>0.53</c:v>
                </c:pt>
                <c:pt idx="21">
                  <c:v>0.52</c:v>
                </c:pt>
                <c:pt idx="22">
                  <c:v>0.52</c:v>
                </c:pt>
                <c:pt idx="23">
                  <c:v>0.52</c:v>
                </c:pt>
                <c:pt idx="24">
                  <c:v>0.56999999999999995</c:v>
                </c:pt>
              </c:numCache>
            </c:numRef>
          </c:val>
          <c:smooth val="0"/>
          <c:extLst>
            <c:ext xmlns:c16="http://schemas.microsoft.com/office/drawing/2014/chart" uri="{C3380CC4-5D6E-409C-BE32-E72D297353CC}">
              <c16:uniqueId val="{00000000-ED19-4DDB-8539-450D52F51701}"/>
            </c:ext>
          </c:extLst>
        </c:ser>
        <c:ser>
          <c:idx val="1"/>
          <c:order val="1"/>
          <c:tx>
            <c:strRef>
              <c:f>'2000-2024'!$R$2</c:f>
              <c:strCache>
                <c:ptCount val="1"/>
                <c:pt idx="0">
                  <c:v>Finland</c:v>
                </c:pt>
              </c:strCache>
            </c:strRef>
          </c:tx>
          <c:spPr>
            <a:ln w="28575" cap="rnd">
              <a:solidFill>
                <a:schemeClr val="accent2"/>
              </a:solidFill>
              <a:round/>
            </a:ln>
            <a:effectLst/>
          </c:spPr>
          <c:marker>
            <c:symbol val="none"/>
          </c:marker>
          <c:cat>
            <c:numRef>
              <c:f>'2000-2024'!$P$3:$P$27</c:f>
              <c:numCache>
                <c:formatCode>General</c:formatCod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numCache>
            </c:numRef>
          </c:cat>
          <c:val>
            <c:numRef>
              <c:f>'2000-2024'!$R$3:$R$27</c:f>
              <c:numCache>
                <c:formatCode>General</c:formatCode>
                <c:ptCount val="25"/>
                <c:pt idx="0">
                  <c:v>0.75</c:v>
                </c:pt>
                <c:pt idx="1">
                  <c:v>0.75</c:v>
                </c:pt>
                <c:pt idx="2">
                  <c:v>0.71</c:v>
                </c:pt>
                <c:pt idx="3">
                  <c:v>0.7</c:v>
                </c:pt>
                <c:pt idx="4">
                  <c:v>0.7</c:v>
                </c:pt>
                <c:pt idx="5">
                  <c:v>0.74</c:v>
                </c:pt>
                <c:pt idx="6">
                  <c:v>0.74</c:v>
                </c:pt>
                <c:pt idx="7">
                  <c:v>0.74</c:v>
                </c:pt>
                <c:pt idx="8">
                  <c:v>0.74</c:v>
                </c:pt>
                <c:pt idx="9">
                  <c:v>0.71</c:v>
                </c:pt>
                <c:pt idx="10">
                  <c:v>0.76</c:v>
                </c:pt>
                <c:pt idx="11">
                  <c:v>0.8</c:v>
                </c:pt>
                <c:pt idx="12">
                  <c:v>0.81</c:v>
                </c:pt>
                <c:pt idx="13">
                  <c:v>0.82</c:v>
                </c:pt>
                <c:pt idx="14">
                  <c:v>0.82</c:v>
                </c:pt>
                <c:pt idx="15">
                  <c:v>0.82</c:v>
                </c:pt>
                <c:pt idx="16">
                  <c:v>0.82</c:v>
                </c:pt>
                <c:pt idx="17">
                  <c:v>0.81</c:v>
                </c:pt>
                <c:pt idx="18">
                  <c:v>0.81</c:v>
                </c:pt>
                <c:pt idx="19">
                  <c:v>0.81</c:v>
                </c:pt>
                <c:pt idx="20">
                  <c:v>0.88</c:v>
                </c:pt>
                <c:pt idx="21">
                  <c:v>0.85</c:v>
                </c:pt>
                <c:pt idx="22">
                  <c:v>0.84</c:v>
                </c:pt>
                <c:pt idx="23">
                  <c:v>0.9</c:v>
                </c:pt>
                <c:pt idx="24">
                  <c:v>0.88</c:v>
                </c:pt>
              </c:numCache>
            </c:numRef>
          </c:val>
          <c:smooth val="0"/>
          <c:extLst>
            <c:ext xmlns:c16="http://schemas.microsoft.com/office/drawing/2014/chart" uri="{C3380CC4-5D6E-409C-BE32-E72D297353CC}">
              <c16:uniqueId val="{00000001-ED19-4DDB-8539-450D52F51701}"/>
            </c:ext>
          </c:extLst>
        </c:ser>
        <c:ser>
          <c:idx val="2"/>
          <c:order val="2"/>
          <c:tx>
            <c:strRef>
              <c:f>'2000-2024'!$S$2</c:f>
              <c:strCache>
                <c:ptCount val="1"/>
                <c:pt idx="0">
                  <c:v>Norge</c:v>
                </c:pt>
              </c:strCache>
            </c:strRef>
          </c:tx>
          <c:spPr>
            <a:ln w="28575" cap="rnd">
              <a:solidFill>
                <a:schemeClr val="accent3"/>
              </a:solidFill>
              <a:round/>
            </a:ln>
            <a:effectLst/>
          </c:spPr>
          <c:marker>
            <c:symbol val="none"/>
          </c:marker>
          <c:cat>
            <c:numRef>
              <c:f>'2000-2024'!$P$3:$P$27</c:f>
              <c:numCache>
                <c:formatCode>General</c:formatCod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numCache>
            </c:numRef>
          </c:cat>
          <c:val>
            <c:numRef>
              <c:f>'2000-2024'!$S$3:$S$27</c:f>
              <c:numCache>
                <c:formatCode>General</c:formatCode>
                <c:ptCount val="25"/>
                <c:pt idx="0">
                  <c:v>0.62</c:v>
                </c:pt>
                <c:pt idx="1">
                  <c:v>0.62</c:v>
                </c:pt>
                <c:pt idx="2">
                  <c:v>0.63</c:v>
                </c:pt>
                <c:pt idx="3">
                  <c:v>0.65</c:v>
                </c:pt>
                <c:pt idx="4">
                  <c:v>0.65</c:v>
                </c:pt>
                <c:pt idx="5">
                  <c:v>0.66</c:v>
                </c:pt>
                <c:pt idx="6">
                  <c:v>0.66</c:v>
                </c:pt>
                <c:pt idx="7">
                  <c:v>0.65</c:v>
                </c:pt>
                <c:pt idx="8">
                  <c:v>0.66</c:v>
                </c:pt>
                <c:pt idx="9">
                  <c:v>0.66</c:v>
                </c:pt>
                <c:pt idx="10">
                  <c:v>0.67</c:v>
                </c:pt>
                <c:pt idx="11">
                  <c:v>0.67</c:v>
                </c:pt>
                <c:pt idx="12">
                  <c:v>0.66</c:v>
                </c:pt>
                <c:pt idx="13">
                  <c:v>0.66</c:v>
                </c:pt>
                <c:pt idx="14">
                  <c:v>0.67</c:v>
                </c:pt>
                <c:pt idx="15">
                  <c:v>0.67</c:v>
                </c:pt>
                <c:pt idx="16">
                  <c:v>0.68</c:v>
                </c:pt>
                <c:pt idx="17">
                  <c:v>0.69</c:v>
                </c:pt>
                <c:pt idx="18">
                  <c:v>0.69</c:v>
                </c:pt>
                <c:pt idx="19">
                  <c:v>0.69</c:v>
                </c:pt>
                <c:pt idx="20">
                  <c:v>0.68</c:v>
                </c:pt>
                <c:pt idx="21">
                  <c:v>0.69</c:v>
                </c:pt>
                <c:pt idx="22">
                  <c:v>0.69</c:v>
                </c:pt>
                <c:pt idx="23">
                  <c:v>0.71</c:v>
                </c:pt>
                <c:pt idx="24">
                  <c:v>0.72</c:v>
                </c:pt>
              </c:numCache>
            </c:numRef>
          </c:val>
          <c:smooth val="0"/>
          <c:extLst>
            <c:ext xmlns:c16="http://schemas.microsoft.com/office/drawing/2014/chart" uri="{C3380CC4-5D6E-409C-BE32-E72D297353CC}">
              <c16:uniqueId val="{00000002-ED19-4DDB-8539-450D52F51701}"/>
            </c:ext>
          </c:extLst>
        </c:ser>
        <c:ser>
          <c:idx val="3"/>
          <c:order val="3"/>
          <c:tx>
            <c:strRef>
              <c:f>'2000-2024'!$T$2</c:f>
              <c:strCache>
                <c:ptCount val="1"/>
                <c:pt idx="0">
                  <c:v>Sverige</c:v>
                </c:pt>
              </c:strCache>
            </c:strRef>
          </c:tx>
          <c:spPr>
            <a:ln w="28575" cap="rnd">
              <a:solidFill>
                <a:schemeClr val="accent4"/>
              </a:solidFill>
              <a:round/>
            </a:ln>
            <a:effectLst/>
          </c:spPr>
          <c:marker>
            <c:symbol val="none"/>
          </c:marker>
          <c:cat>
            <c:numRef>
              <c:f>'2000-2024'!$P$3:$P$27</c:f>
              <c:numCache>
                <c:formatCode>General</c:formatCod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numCache>
            </c:numRef>
          </c:cat>
          <c:val>
            <c:numRef>
              <c:f>'2000-2024'!$T$3:$T$27</c:f>
              <c:numCache>
                <c:formatCode>General</c:formatCode>
                <c:ptCount val="25"/>
                <c:pt idx="0">
                  <c:v>0.75</c:v>
                </c:pt>
                <c:pt idx="1">
                  <c:v>0.73</c:v>
                </c:pt>
                <c:pt idx="2">
                  <c:v>0.72</c:v>
                </c:pt>
                <c:pt idx="3">
                  <c:v>0.55000000000000004</c:v>
                </c:pt>
                <c:pt idx="4">
                  <c:v>0.55000000000000004</c:v>
                </c:pt>
                <c:pt idx="5">
                  <c:v>0.53</c:v>
                </c:pt>
                <c:pt idx="6">
                  <c:v>0.52</c:v>
                </c:pt>
                <c:pt idx="7">
                  <c:v>0.49</c:v>
                </c:pt>
                <c:pt idx="8">
                  <c:v>0.48</c:v>
                </c:pt>
                <c:pt idx="9">
                  <c:v>0.48</c:v>
                </c:pt>
                <c:pt idx="10">
                  <c:v>0.48</c:v>
                </c:pt>
                <c:pt idx="11">
                  <c:v>0.48</c:v>
                </c:pt>
                <c:pt idx="12">
                  <c:v>0.48</c:v>
                </c:pt>
                <c:pt idx="13">
                  <c:v>0.47</c:v>
                </c:pt>
                <c:pt idx="14">
                  <c:v>0.46</c:v>
                </c:pt>
                <c:pt idx="15">
                  <c:v>0.46</c:v>
                </c:pt>
                <c:pt idx="16">
                  <c:v>0.45</c:v>
                </c:pt>
                <c:pt idx="17">
                  <c:v>0.44</c:v>
                </c:pt>
                <c:pt idx="18">
                  <c:v>0.43</c:v>
                </c:pt>
                <c:pt idx="19">
                  <c:v>0.43</c:v>
                </c:pt>
                <c:pt idx="20">
                  <c:v>0.43</c:v>
                </c:pt>
                <c:pt idx="21">
                  <c:v>0.47</c:v>
                </c:pt>
                <c:pt idx="22">
                  <c:v>0.48</c:v>
                </c:pt>
                <c:pt idx="23">
                  <c:v>0.48</c:v>
                </c:pt>
                <c:pt idx="24">
                  <c:v>0.49</c:v>
                </c:pt>
              </c:numCache>
            </c:numRef>
          </c:val>
          <c:smooth val="0"/>
          <c:extLst>
            <c:ext xmlns:c16="http://schemas.microsoft.com/office/drawing/2014/chart" uri="{C3380CC4-5D6E-409C-BE32-E72D297353CC}">
              <c16:uniqueId val="{00000003-ED19-4DDB-8539-450D52F51701}"/>
            </c:ext>
          </c:extLst>
        </c:ser>
        <c:ser>
          <c:idx val="4"/>
          <c:order val="4"/>
          <c:tx>
            <c:strRef>
              <c:f>'2000-2024'!$U$2</c:f>
              <c:strCache>
                <c:ptCount val="1"/>
                <c:pt idx="0">
                  <c:v>OECD-18</c:v>
                </c:pt>
              </c:strCache>
            </c:strRef>
          </c:tx>
          <c:spPr>
            <a:ln w="28575" cap="rnd">
              <a:solidFill>
                <a:sysClr val="windowText" lastClr="000000"/>
              </a:solidFill>
              <a:prstDash val="sysDash"/>
              <a:round/>
            </a:ln>
            <a:effectLst/>
          </c:spPr>
          <c:marker>
            <c:symbol val="none"/>
          </c:marker>
          <c:cat>
            <c:numRef>
              <c:f>'2000-2024'!$P$3:$P$27</c:f>
              <c:numCache>
                <c:formatCode>General</c:formatCod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numCache>
            </c:numRef>
          </c:cat>
          <c:val>
            <c:numRef>
              <c:f>'2000-2024'!$U$3:$U$27</c:f>
              <c:numCache>
                <c:formatCode>0.00</c:formatCode>
                <c:ptCount val="25"/>
                <c:pt idx="0">
                  <c:v>0.5855555555555555</c:v>
                </c:pt>
                <c:pt idx="1">
                  <c:v>0.59222222222222209</c:v>
                </c:pt>
                <c:pt idx="2">
                  <c:v>0.59222222222222221</c:v>
                </c:pt>
                <c:pt idx="3">
                  <c:v>0.58277777777777784</c:v>
                </c:pt>
                <c:pt idx="4">
                  <c:v>0.5755555555555556</c:v>
                </c:pt>
                <c:pt idx="5">
                  <c:v>0.57833333333333337</c:v>
                </c:pt>
                <c:pt idx="6">
                  <c:v>0.57611111111111113</c:v>
                </c:pt>
                <c:pt idx="7">
                  <c:v>0.57333333333333336</c:v>
                </c:pt>
                <c:pt idx="8">
                  <c:v>0.57499999999999996</c:v>
                </c:pt>
                <c:pt idx="9">
                  <c:v>0.58277777777777784</c:v>
                </c:pt>
                <c:pt idx="10">
                  <c:v>0.58500000000000008</c:v>
                </c:pt>
                <c:pt idx="11">
                  <c:v>0.58666666666666678</c:v>
                </c:pt>
                <c:pt idx="12">
                  <c:v>0.58777777777777773</c:v>
                </c:pt>
                <c:pt idx="13">
                  <c:v>0.59166666666666667</c:v>
                </c:pt>
                <c:pt idx="14">
                  <c:v>0.59166666666666656</c:v>
                </c:pt>
                <c:pt idx="15">
                  <c:v>0.5988888888888888</c:v>
                </c:pt>
                <c:pt idx="16">
                  <c:v>0.59111111111111103</c:v>
                </c:pt>
                <c:pt idx="17">
                  <c:v>0.59166666666666656</c:v>
                </c:pt>
                <c:pt idx="18">
                  <c:v>0.58833333333333326</c:v>
                </c:pt>
                <c:pt idx="19">
                  <c:v>0.58277777777777773</c:v>
                </c:pt>
                <c:pt idx="20">
                  <c:v>0.59000000000000008</c:v>
                </c:pt>
                <c:pt idx="21">
                  <c:v>0.57111111111111112</c:v>
                </c:pt>
                <c:pt idx="22">
                  <c:v>0.56000000000000005</c:v>
                </c:pt>
                <c:pt idx="23">
                  <c:v>0.56499999999999995</c:v>
                </c:pt>
                <c:pt idx="24">
                  <c:v>0.56888888888888889</c:v>
                </c:pt>
              </c:numCache>
            </c:numRef>
          </c:val>
          <c:smooth val="0"/>
          <c:extLst>
            <c:ext xmlns:c16="http://schemas.microsoft.com/office/drawing/2014/chart" uri="{C3380CC4-5D6E-409C-BE32-E72D297353CC}">
              <c16:uniqueId val="{00000004-ED19-4DDB-8539-450D52F51701}"/>
            </c:ext>
          </c:extLst>
        </c:ser>
        <c:dLbls>
          <c:showLegendKey val="0"/>
          <c:showVal val="0"/>
          <c:showCatName val="0"/>
          <c:showSerName val="0"/>
          <c:showPercent val="0"/>
          <c:showBubbleSize val="0"/>
        </c:dLbls>
        <c:smooth val="0"/>
        <c:axId val="1350738320"/>
        <c:axId val="1350738736"/>
      </c:lineChart>
      <c:catAx>
        <c:axId val="1350738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1350738736"/>
        <c:crosses val="autoZero"/>
        <c:auto val="1"/>
        <c:lblAlgn val="ctr"/>
        <c:lblOffset val="100"/>
        <c:noMultiLvlLbl val="0"/>
      </c:catAx>
      <c:valAx>
        <c:axId val="13507387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13507383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sv-SE"/>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'2000-2024'!$Q$31</c:f>
              <c:strCache>
                <c:ptCount val="1"/>
                <c:pt idx="0">
                  <c:v>Danmark</c:v>
                </c:pt>
              </c:strCache>
            </c:strRef>
          </c:tx>
          <c:spPr>
            <a:ln w="28575" cap="rnd">
              <a:solidFill>
                <a:schemeClr val="accent1"/>
              </a:solidFill>
              <a:round/>
            </a:ln>
            <a:effectLst/>
          </c:spPr>
          <c:marker>
            <c:symbol val="none"/>
          </c:marker>
          <c:cat>
            <c:numRef>
              <c:f>'2000-2024'!$P$32:$P$56</c:f>
              <c:numCache>
                <c:formatCode>General</c:formatCod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numCache>
            </c:numRef>
          </c:cat>
          <c:val>
            <c:numRef>
              <c:f>'2000-2024'!$Q$32:$Q$56</c:f>
              <c:numCache>
                <c:formatCode>General</c:formatCode>
                <c:ptCount val="25"/>
                <c:pt idx="0">
                  <c:v>0.56000000000000005</c:v>
                </c:pt>
                <c:pt idx="1">
                  <c:v>0.56999999999999995</c:v>
                </c:pt>
                <c:pt idx="2">
                  <c:v>0.56000000000000005</c:v>
                </c:pt>
                <c:pt idx="3">
                  <c:v>0.56999999999999995</c:v>
                </c:pt>
                <c:pt idx="4">
                  <c:v>0.56000000000000005</c:v>
                </c:pt>
                <c:pt idx="5">
                  <c:v>0.56000000000000005</c:v>
                </c:pt>
                <c:pt idx="6">
                  <c:v>0.55000000000000004</c:v>
                </c:pt>
                <c:pt idx="7">
                  <c:v>0.54</c:v>
                </c:pt>
                <c:pt idx="8">
                  <c:v>0.55000000000000004</c:v>
                </c:pt>
                <c:pt idx="9">
                  <c:v>0.54</c:v>
                </c:pt>
                <c:pt idx="10">
                  <c:v>0.55000000000000004</c:v>
                </c:pt>
                <c:pt idx="11">
                  <c:v>0.55000000000000004</c:v>
                </c:pt>
                <c:pt idx="12">
                  <c:v>0.56000000000000005</c:v>
                </c:pt>
                <c:pt idx="13">
                  <c:v>0.56000000000000005</c:v>
                </c:pt>
                <c:pt idx="14">
                  <c:v>0.56000000000000005</c:v>
                </c:pt>
                <c:pt idx="15">
                  <c:v>0.55000000000000004</c:v>
                </c:pt>
                <c:pt idx="16">
                  <c:v>0.54</c:v>
                </c:pt>
                <c:pt idx="17">
                  <c:v>0.54</c:v>
                </c:pt>
                <c:pt idx="18">
                  <c:v>0.54</c:v>
                </c:pt>
                <c:pt idx="19">
                  <c:v>0.5</c:v>
                </c:pt>
                <c:pt idx="20">
                  <c:v>0.49</c:v>
                </c:pt>
                <c:pt idx="21">
                  <c:v>0.48</c:v>
                </c:pt>
                <c:pt idx="22">
                  <c:v>0.47</c:v>
                </c:pt>
                <c:pt idx="23">
                  <c:v>0.48</c:v>
                </c:pt>
                <c:pt idx="24">
                  <c:v>0.48</c:v>
                </c:pt>
              </c:numCache>
            </c:numRef>
          </c:val>
          <c:smooth val="0"/>
          <c:extLst>
            <c:ext xmlns:c16="http://schemas.microsoft.com/office/drawing/2014/chart" uri="{C3380CC4-5D6E-409C-BE32-E72D297353CC}">
              <c16:uniqueId val="{00000000-9901-4F82-B220-479FD327E0F5}"/>
            </c:ext>
          </c:extLst>
        </c:ser>
        <c:ser>
          <c:idx val="1"/>
          <c:order val="1"/>
          <c:tx>
            <c:strRef>
              <c:f>'2000-2024'!$R$31</c:f>
              <c:strCache>
                <c:ptCount val="1"/>
                <c:pt idx="0">
                  <c:v>Finland</c:v>
                </c:pt>
              </c:strCache>
            </c:strRef>
          </c:tx>
          <c:spPr>
            <a:ln w="28575" cap="rnd">
              <a:solidFill>
                <a:schemeClr val="accent2"/>
              </a:solidFill>
              <a:round/>
            </a:ln>
            <a:effectLst/>
          </c:spPr>
          <c:marker>
            <c:symbol val="none"/>
          </c:marker>
          <c:cat>
            <c:numRef>
              <c:f>'2000-2024'!$P$32:$P$56</c:f>
              <c:numCache>
                <c:formatCode>General</c:formatCod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numCache>
            </c:numRef>
          </c:cat>
          <c:val>
            <c:numRef>
              <c:f>'2000-2024'!$R$32:$R$56</c:f>
              <c:numCache>
                <c:formatCode>General</c:formatCode>
                <c:ptCount val="25"/>
                <c:pt idx="0">
                  <c:v>0.57999999999999996</c:v>
                </c:pt>
                <c:pt idx="1">
                  <c:v>0.57999999999999996</c:v>
                </c:pt>
                <c:pt idx="2">
                  <c:v>0.59</c:v>
                </c:pt>
                <c:pt idx="3">
                  <c:v>0.62</c:v>
                </c:pt>
                <c:pt idx="4">
                  <c:v>0.61</c:v>
                </c:pt>
                <c:pt idx="5">
                  <c:v>0.6</c:v>
                </c:pt>
                <c:pt idx="6">
                  <c:v>0.6</c:v>
                </c:pt>
                <c:pt idx="7">
                  <c:v>0.6</c:v>
                </c:pt>
                <c:pt idx="8">
                  <c:v>0.59</c:v>
                </c:pt>
                <c:pt idx="9">
                  <c:v>0.59</c:v>
                </c:pt>
                <c:pt idx="10">
                  <c:v>0.62</c:v>
                </c:pt>
                <c:pt idx="11">
                  <c:v>0.62</c:v>
                </c:pt>
                <c:pt idx="12">
                  <c:v>0.64</c:v>
                </c:pt>
                <c:pt idx="13">
                  <c:v>0.64</c:v>
                </c:pt>
                <c:pt idx="14">
                  <c:v>0.64</c:v>
                </c:pt>
                <c:pt idx="15">
                  <c:v>0.65</c:v>
                </c:pt>
                <c:pt idx="16">
                  <c:v>0.65</c:v>
                </c:pt>
                <c:pt idx="17">
                  <c:v>0.65</c:v>
                </c:pt>
                <c:pt idx="18">
                  <c:v>0.65</c:v>
                </c:pt>
                <c:pt idx="19">
                  <c:v>0.64</c:v>
                </c:pt>
                <c:pt idx="20">
                  <c:v>0.65</c:v>
                </c:pt>
                <c:pt idx="21">
                  <c:v>0.64</c:v>
                </c:pt>
                <c:pt idx="22">
                  <c:v>0.63</c:v>
                </c:pt>
                <c:pt idx="23">
                  <c:v>0.62</c:v>
                </c:pt>
                <c:pt idx="24">
                  <c:v>0.59</c:v>
                </c:pt>
              </c:numCache>
            </c:numRef>
          </c:val>
          <c:smooth val="0"/>
          <c:extLst>
            <c:ext xmlns:c16="http://schemas.microsoft.com/office/drawing/2014/chart" uri="{C3380CC4-5D6E-409C-BE32-E72D297353CC}">
              <c16:uniqueId val="{00000001-9901-4F82-B220-479FD327E0F5}"/>
            </c:ext>
          </c:extLst>
        </c:ser>
        <c:ser>
          <c:idx val="2"/>
          <c:order val="2"/>
          <c:tx>
            <c:strRef>
              <c:f>'2000-2024'!$S$31</c:f>
              <c:strCache>
                <c:ptCount val="1"/>
                <c:pt idx="0">
                  <c:v>Norge</c:v>
                </c:pt>
              </c:strCache>
            </c:strRef>
          </c:tx>
          <c:spPr>
            <a:ln w="28575" cap="rnd">
              <a:solidFill>
                <a:schemeClr val="accent3"/>
              </a:solidFill>
              <a:round/>
            </a:ln>
            <a:effectLst/>
          </c:spPr>
          <c:marker>
            <c:symbol val="none"/>
          </c:marker>
          <c:cat>
            <c:numRef>
              <c:f>'2000-2024'!$P$32:$P$56</c:f>
              <c:numCache>
                <c:formatCode>General</c:formatCod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numCache>
            </c:numRef>
          </c:cat>
          <c:val>
            <c:numRef>
              <c:f>'2000-2024'!$S$32:$S$56</c:f>
              <c:numCache>
                <c:formatCode>General</c:formatCode>
                <c:ptCount val="25"/>
                <c:pt idx="0">
                  <c:v>0.62</c:v>
                </c:pt>
                <c:pt idx="1">
                  <c:v>0.62</c:v>
                </c:pt>
                <c:pt idx="2">
                  <c:v>0.62</c:v>
                </c:pt>
                <c:pt idx="3">
                  <c:v>0.63</c:v>
                </c:pt>
                <c:pt idx="4">
                  <c:v>0.61</c:v>
                </c:pt>
                <c:pt idx="5">
                  <c:v>0.63</c:v>
                </c:pt>
                <c:pt idx="6">
                  <c:v>0.6</c:v>
                </c:pt>
                <c:pt idx="7">
                  <c:v>0.6</c:v>
                </c:pt>
                <c:pt idx="8">
                  <c:v>0.61</c:v>
                </c:pt>
                <c:pt idx="9">
                  <c:v>0.61</c:v>
                </c:pt>
                <c:pt idx="10">
                  <c:v>0.61</c:v>
                </c:pt>
                <c:pt idx="11">
                  <c:v>0.61</c:v>
                </c:pt>
                <c:pt idx="12">
                  <c:v>0.61</c:v>
                </c:pt>
                <c:pt idx="13">
                  <c:v>0.61</c:v>
                </c:pt>
                <c:pt idx="14">
                  <c:v>0.62</c:v>
                </c:pt>
                <c:pt idx="15">
                  <c:v>0.62</c:v>
                </c:pt>
                <c:pt idx="16">
                  <c:v>0.63</c:v>
                </c:pt>
                <c:pt idx="17">
                  <c:v>0.62</c:v>
                </c:pt>
                <c:pt idx="18">
                  <c:v>0.61</c:v>
                </c:pt>
                <c:pt idx="19">
                  <c:v>0.61</c:v>
                </c:pt>
                <c:pt idx="20">
                  <c:v>0.62</c:v>
                </c:pt>
                <c:pt idx="21">
                  <c:v>0.61</c:v>
                </c:pt>
                <c:pt idx="22">
                  <c:v>0.61</c:v>
                </c:pt>
                <c:pt idx="23">
                  <c:v>0.62</c:v>
                </c:pt>
                <c:pt idx="24">
                  <c:v>0.62</c:v>
                </c:pt>
              </c:numCache>
            </c:numRef>
          </c:val>
          <c:smooth val="0"/>
          <c:extLst>
            <c:ext xmlns:c16="http://schemas.microsoft.com/office/drawing/2014/chart" uri="{C3380CC4-5D6E-409C-BE32-E72D297353CC}">
              <c16:uniqueId val="{00000002-9901-4F82-B220-479FD327E0F5}"/>
            </c:ext>
          </c:extLst>
        </c:ser>
        <c:ser>
          <c:idx val="3"/>
          <c:order val="3"/>
          <c:tx>
            <c:strRef>
              <c:f>'2000-2024'!$T$31</c:f>
              <c:strCache>
                <c:ptCount val="1"/>
                <c:pt idx="0">
                  <c:v>Sverige</c:v>
                </c:pt>
              </c:strCache>
            </c:strRef>
          </c:tx>
          <c:spPr>
            <a:ln w="28575" cap="rnd">
              <a:solidFill>
                <a:schemeClr val="accent4"/>
              </a:solidFill>
              <a:round/>
            </a:ln>
            <a:effectLst/>
          </c:spPr>
          <c:marker>
            <c:symbol val="none"/>
          </c:marker>
          <c:cat>
            <c:numRef>
              <c:f>'2000-2024'!$P$32:$P$56</c:f>
              <c:numCache>
                <c:formatCode>General</c:formatCod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numCache>
            </c:numRef>
          </c:cat>
          <c:val>
            <c:numRef>
              <c:f>'2000-2024'!$T$32:$T$56</c:f>
              <c:numCache>
                <c:formatCode>General</c:formatCode>
                <c:ptCount val="25"/>
                <c:pt idx="0">
                  <c:v>0.64</c:v>
                </c:pt>
                <c:pt idx="1">
                  <c:v>0.72</c:v>
                </c:pt>
                <c:pt idx="2">
                  <c:v>0.75</c:v>
                </c:pt>
                <c:pt idx="3">
                  <c:v>0.74</c:v>
                </c:pt>
                <c:pt idx="4">
                  <c:v>0.72</c:v>
                </c:pt>
                <c:pt idx="5">
                  <c:v>0.7</c:v>
                </c:pt>
                <c:pt idx="6">
                  <c:v>0.67</c:v>
                </c:pt>
                <c:pt idx="7">
                  <c:v>0.61</c:v>
                </c:pt>
                <c:pt idx="8">
                  <c:v>0.59</c:v>
                </c:pt>
                <c:pt idx="9">
                  <c:v>0.56999999999999995</c:v>
                </c:pt>
                <c:pt idx="10">
                  <c:v>0.55000000000000004</c:v>
                </c:pt>
                <c:pt idx="11">
                  <c:v>0.54</c:v>
                </c:pt>
                <c:pt idx="12">
                  <c:v>0.52</c:v>
                </c:pt>
                <c:pt idx="13">
                  <c:v>0.51</c:v>
                </c:pt>
                <c:pt idx="14">
                  <c:v>0.5</c:v>
                </c:pt>
                <c:pt idx="15">
                  <c:v>0.48</c:v>
                </c:pt>
                <c:pt idx="16">
                  <c:v>0.62</c:v>
                </c:pt>
                <c:pt idx="17">
                  <c:v>0.61</c:v>
                </c:pt>
                <c:pt idx="18">
                  <c:v>0.59</c:v>
                </c:pt>
                <c:pt idx="19">
                  <c:v>0.57999999999999996</c:v>
                </c:pt>
                <c:pt idx="20">
                  <c:v>0.56999999999999995</c:v>
                </c:pt>
                <c:pt idx="21">
                  <c:v>0.73</c:v>
                </c:pt>
                <c:pt idx="22">
                  <c:v>0.72</c:v>
                </c:pt>
                <c:pt idx="23">
                  <c:v>0.69</c:v>
                </c:pt>
                <c:pt idx="24">
                  <c:v>0.65</c:v>
                </c:pt>
              </c:numCache>
            </c:numRef>
          </c:val>
          <c:smooth val="0"/>
          <c:extLst>
            <c:ext xmlns:c16="http://schemas.microsoft.com/office/drawing/2014/chart" uri="{C3380CC4-5D6E-409C-BE32-E72D297353CC}">
              <c16:uniqueId val="{00000003-9901-4F82-B220-479FD327E0F5}"/>
            </c:ext>
          </c:extLst>
        </c:ser>
        <c:ser>
          <c:idx val="4"/>
          <c:order val="4"/>
          <c:tx>
            <c:strRef>
              <c:f>'2000-2024'!$U$31</c:f>
              <c:strCache>
                <c:ptCount val="1"/>
                <c:pt idx="0">
                  <c:v>OECD-18</c:v>
                </c:pt>
              </c:strCache>
            </c:strRef>
          </c:tx>
          <c:spPr>
            <a:ln w="28575" cap="rnd">
              <a:solidFill>
                <a:sysClr val="windowText" lastClr="000000"/>
              </a:solidFill>
              <a:prstDash val="sysDash"/>
              <a:round/>
            </a:ln>
            <a:effectLst/>
          </c:spPr>
          <c:marker>
            <c:symbol val="none"/>
          </c:marker>
          <c:cat>
            <c:numRef>
              <c:f>'2000-2024'!$P$32:$P$56</c:f>
              <c:numCache>
                <c:formatCode>General</c:formatCod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numCache>
            </c:numRef>
          </c:cat>
          <c:val>
            <c:numRef>
              <c:f>'2000-2024'!$U$32:$U$56</c:f>
              <c:numCache>
                <c:formatCode>0.00</c:formatCode>
                <c:ptCount val="25"/>
                <c:pt idx="0">
                  <c:v>0.51777777777777789</c:v>
                </c:pt>
                <c:pt idx="1">
                  <c:v>0.51888888888888884</c:v>
                </c:pt>
                <c:pt idx="2">
                  <c:v>0.52277777777777767</c:v>
                </c:pt>
                <c:pt idx="3">
                  <c:v>0.52277777777777779</c:v>
                </c:pt>
                <c:pt idx="4">
                  <c:v>0.51444444444444437</c:v>
                </c:pt>
                <c:pt idx="5">
                  <c:v>0.51555555555555566</c:v>
                </c:pt>
                <c:pt idx="6">
                  <c:v>0.51555555555555543</c:v>
                </c:pt>
                <c:pt idx="7">
                  <c:v>0.51666666666666661</c:v>
                </c:pt>
                <c:pt idx="8">
                  <c:v>0.51555555555555554</c:v>
                </c:pt>
                <c:pt idx="9">
                  <c:v>0.51722222222222225</c:v>
                </c:pt>
                <c:pt idx="10">
                  <c:v>0.52111111111111108</c:v>
                </c:pt>
                <c:pt idx="11">
                  <c:v>0.51833333333333331</c:v>
                </c:pt>
                <c:pt idx="12">
                  <c:v>0.51611111111111108</c:v>
                </c:pt>
                <c:pt idx="13">
                  <c:v>0.51555555555555554</c:v>
                </c:pt>
                <c:pt idx="14">
                  <c:v>0.51500000000000012</c:v>
                </c:pt>
                <c:pt idx="15">
                  <c:v>0.52</c:v>
                </c:pt>
                <c:pt idx="16">
                  <c:v>0.52388888888888885</c:v>
                </c:pt>
                <c:pt idx="17">
                  <c:v>0.52333333333333343</c:v>
                </c:pt>
                <c:pt idx="18">
                  <c:v>0.52</c:v>
                </c:pt>
                <c:pt idx="19">
                  <c:v>0.51166666666666671</c:v>
                </c:pt>
                <c:pt idx="20">
                  <c:v>0.51666666666666672</c:v>
                </c:pt>
                <c:pt idx="21">
                  <c:v>0.51500000000000012</c:v>
                </c:pt>
                <c:pt idx="22">
                  <c:v>0.50388888888888905</c:v>
                </c:pt>
                <c:pt idx="23">
                  <c:v>0.50388888888888894</c:v>
                </c:pt>
                <c:pt idx="24">
                  <c:v>0.50611111111111118</c:v>
                </c:pt>
              </c:numCache>
            </c:numRef>
          </c:val>
          <c:smooth val="0"/>
          <c:extLst>
            <c:ext xmlns:c16="http://schemas.microsoft.com/office/drawing/2014/chart" uri="{C3380CC4-5D6E-409C-BE32-E72D297353CC}">
              <c16:uniqueId val="{00000004-9901-4F82-B220-479FD327E0F5}"/>
            </c:ext>
          </c:extLst>
        </c:ser>
        <c:dLbls>
          <c:showLegendKey val="0"/>
          <c:showVal val="0"/>
          <c:showCatName val="0"/>
          <c:showSerName val="0"/>
          <c:showPercent val="0"/>
          <c:showBubbleSize val="0"/>
        </c:dLbls>
        <c:smooth val="0"/>
        <c:axId val="1350738320"/>
        <c:axId val="1350738736"/>
      </c:lineChart>
      <c:catAx>
        <c:axId val="1350738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1350738736"/>
        <c:crosses val="autoZero"/>
        <c:auto val="1"/>
        <c:lblAlgn val="ctr"/>
        <c:lblOffset val="100"/>
        <c:noMultiLvlLbl val="0"/>
      </c:catAx>
      <c:valAx>
        <c:axId val="135073873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13507383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sv-SE"/>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'2000-2024'!$Q$31</c:f>
              <c:strCache>
                <c:ptCount val="1"/>
                <c:pt idx="0">
                  <c:v>Danmark</c:v>
                </c:pt>
              </c:strCache>
            </c:strRef>
          </c:tx>
          <c:spPr>
            <a:ln w="28575" cap="rnd">
              <a:solidFill>
                <a:schemeClr val="accent1"/>
              </a:solidFill>
              <a:round/>
            </a:ln>
            <a:effectLst/>
          </c:spPr>
          <c:marker>
            <c:symbol val="none"/>
          </c:marker>
          <c:cat>
            <c:numRef>
              <c:f>'2000-2024'!$P$61:$P$85</c:f>
              <c:numCache>
                <c:formatCode>General</c:formatCod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numCache>
            </c:numRef>
          </c:cat>
          <c:val>
            <c:numRef>
              <c:f>'2000-2024'!$Q$61:$Q$85</c:f>
              <c:numCache>
                <c:formatCode>General</c:formatCode>
                <c:ptCount val="25"/>
                <c:pt idx="0">
                  <c:v>0.55000000000000004</c:v>
                </c:pt>
                <c:pt idx="1">
                  <c:v>0.56000000000000005</c:v>
                </c:pt>
                <c:pt idx="2">
                  <c:v>0.55000000000000004</c:v>
                </c:pt>
                <c:pt idx="3">
                  <c:v>0.56000000000000005</c:v>
                </c:pt>
                <c:pt idx="4">
                  <c:v>0.55000000000000004</c:v>
                </c:pt>
                <c:pt idx="5">
                  <c:v>0.55000000000000004</c:v>
                </c:pt>
                <c:pt idx="6">
                  <c:v>0.55000000000000004</c:v>
                </c:pt>
                <c:pt idx="7">
                  <c:v>0.54</c:v>
                </c:pt>
                <c:pt idx="8">
                  <c:v>0.54</c:v>
                </c:pt>
                <c:pt idx="9">
                  <c:v>0.53</c:v>
                </c:pt>
                <c:pt idx="10">
                  <c:v>0.54</c:v>
                </c:pt>
                <c:pt idx="11">
                  <c:v>0.54</c:v>
                </c:pt>
                <c:pt idx="12">
                  <c:v>0.52</c:v>
                </c:pt>
                <c:pt idx="13">
                  <c:v>0.52</c:v>
                </c:pt>
                <c:pt idx="14">
                  <c:v>0.48</c:v>
                </c:pt>
                <c:pt idx="15">
                  <c:v>0.48</c:v>
                </c:pt>
                <c:pt idx="16">
                  <c:v>0.48</c:v>
                </c:pt>
                <c:pt idx="17">
                  <c:v>0.48</c:v>
                </c:pt>
                <c:pt idx="18">
                  <c:v>0.47</c:v>
                </c:pt>
                <c:pt idx="19">
                  <c:v>0.47</c:v>
                </c:pt>
                <c:pt idx="20">
                  <c:v>0.46</c:v>
                </c:pt>
                <c:pt idx="21">
                  <c:v>0.46</c:v>
                </c:pt>
                <c:pt idx="22">
                  <c:v>0.44</c:v>
                </c:pt>
                <c:pt idx="23">
                  <c:v>0.45</c:v>
                </c:pt>
                <c:pt idx="24">
                  <c:v>0.46</c:v>
                </c:pt>
              </c:numCache>
            </c:numRef>
          </c:val>
          <c:smooth val="0"/>
          <c:extLst>
            <c:ext xmlns:c16="http://schemas.microsoft.com/office/drawing/2014/chart" uri="{C3380CC4-5D6E-409C-BE32-E72D297353CC}">
              <c16:uniqueId val="{00000000-4770-454D-A759-D88D02A06062}"/>
            </c:ext>
          </c:extLst>
        </c:ser>
        <c:ser>
          <c:idx val="1"/>
          <c:order val="1"/>
          <c:tx>
            <c:strRef>
              <c:f>'2000-2024'!$R$31</c:f>
              <c:strCache>
                <c:ptCount val="1"/>
                <c:pt idx="0">
                  <c:v>Finland</c:v>
                </c:pt>
              </c:strCache>
            </c:strRef>
          </c:tx>
          <c:spPr>
            <a:ln w="28575" cap="rnd">
              <a:solidFill>
                <a:schemeClr val="accent2"/>
              </a:solidFill>
              <a:round/>
            </a:ln>
            <a:effectLst/>
          </c:spPr>
          <c:marker>
            <c:symbol val="none"/>
          </c:marker>
          <c:cat>
            <c:numRef>
              <c:f>'2000-2024'!$P$61:$P$85</c:f>
              <c:numCache>
                <c:formatCode>General</c:formatCod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numCache>
            </c:numRef>
          </c:cat>
          <c:val>
            <c:numRef>
              <c:f>'2000-2024'!$R$61:$R$85</c:f>
              <c:numCache>
                <c:formatCode>General</c:formatCode>
                <c:ptCount val="25"/>
                <c:pt idx="0">
                  <c:v>0.9</c:v>
                </c:pt>
                <c:pt idx="1">
                  <c:v>0.9</c:v>
                </c:pt>
                <c:pt idx="2">
                  <c:v>0.9</c:v>
                </c:pt>
                <c:pt idx="3">
                  <c:v>0.9</c:v>
                </c:pt>
                <c:pt idx="4">
                  <c:v>0.9</c:v>
                </c:pt>
                <c:pt idx="5">
                  <c:v>0.88</c:v>
                </c:pt>
                <c:pt idx="6">
                  <c:v>0.9</c:v>
                </c:pt>
                <c:pt idx="7">
                  <c:v>0.89</c:v>
                </c:pt>
                <c:pt idx="8">
                  <c:v>0.88</c:v>
                </c:pt>
                <c:pt idx="9">
                  <c:v>0.9</c:v>
                </c:pt>
                <c:pt idx="10">
                  <c:v>0.89</c:v>
                </c:pt>
                <c:pt idx="11">
                  <c:v>0.89</c:v>
                </c:pt>
                <c:pt idx="12">
                  <c:v>0.89</c:v>
                </c:pt>
                <c:pt idx="13">
                  <c:v>0.89</c:v>
                </c:pt>
                <c:pt idx="14">
                  <c:v>0.89</c:v>
                </c:pt>
                <c:pt idx="15">
                  <c:v>0.9</c:v>
                </c:pt>
                <c:pt idx="16">
                  <c:v>0.88</c:v>
                </c:pt>
                <c:pt idx="17">
                  <c:v>0.88</c:v>
                </c:pt>
                <c:pt idx="18">
                  <c:v>0.88</c:v>
                </c:pt>
                <c:pt idx="19">
                  <c:v>0.88</c:v>
                </c:pt>
                <c:pt idx="20">
                  <c:v>0.88</c:v>
                </c:pt>
                <c:pt idx="21">
                  <c:v>0.87</c:v>
                </c:pt>
                <c:pt idx="22">
                  <c:v>0.87</c:v>
                </c:pt>
                <c:pt idx="23">
                  <c:v>0.89</c:v>
                </c:pt>
                <c:pt idx="24">
                  <c:v>0.89</c:v>
                </c:pt>
              </c:numCache>
            </c:numRef>
          </c:val>
          <c:smooth val="0"/>
          <c:extLst>
            <c:ext xmlns:c16="http://schemas.microsoft.com/office/drawing/2014/chart" uri="{C3380CC4-5D6E-409C-BE32-E72D297353CC}">
              <c16:uniqueId val="{00000001-4770-454D-A759-D88D02A06062}"/>
            </c:ext>
          </c:extLst>
        </c:ser>
        <c:ser>
          <c:idx val="2"/>
          <c:order val="2"/>
          <c:tx>
            <c:strRef>
              <c:f>'2000-2024'!$S$31</c:f>
              <c:strCache>
                <c:ptCount val="1"/>
                <c:pt idx="0">
                  <c:v>Norge</c:v>
                </c:pt>
              </c:strCache>
            </c:strRef>
          </c:tx>
          <c:spPr>
            <a:ln w="28575" cap="rnd">
              <a:solidFill>
                <a:schemeClr val="accent3"/>
              </a:solidFill>
              <a:round/>
            </a:ln>
            <a:effectLst/>
          </c:spPr>
          <c:marker>
            <c:symbol val="none"/>
          </c:marker>
          <c:cat>
            <c:numRef>
              <c:f>'2000-2024'!$P$61:$P$85</c:f>
              <c:numCache>
                <c:formatCode>General</c:formatCod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numCache>
            </c:numRef>
          </c:cat>
          <c:val>
            <c:numRef>
              <c:f>'2000-2024'!$S$61:$S$85</c:f>
              <c:numCache>
                <c:formatCode>General</c:formatCode>
                <c:ptCount val="25"/>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numCache>
            </c:numRef>
          </c:val>
          <c:smooth val="0"/>
          <c:extLst>
            <c:ext xmlns:c16="http://schemas.microsoft.com/office/drawing/2014/chart" uri="{C3380CC4-5D6E-409C-BE32-E72D297353CC}">
              <c16:uniqueId val="{00000002-4770-454D-A759-D88D02A06062}"/>
            </c:ext>
          </c:extLst>
        </c:ser>
        <c:ser>
          <c:idx val="3"/>
          <c:order val="3"/>
          <c:tx>
            <c:strRef>
              <c:f>'2000-2024'!$T$31</c:f>
              <c:strCache>
                <c:ptCount val="1"/>
                <c:pt idx="0">
                  <c:v>Sverige</c:v>
                </c:pt>
              </c:strCache>
            </c:strRef>
          </c:tx>
          <c:spPr>
            <a:ln w="28575" cap="rnd">
              <a:solidFill>
                <a:schemeClr val="accent4"/>
              </a:solidFill>
              <a:round/>
            </a:ln>
            <a:effectLst/>
          </c:spPr>
          <c:marker>
            <c:symbol val="none"/>
          </c:marker>
          <c:cat>
            <c:numRef>
              <c:f>'2000-2024'!$P$61:$P$85</c:f>
              <c:numCache>
                <c:formatCode>General</c:formatCod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numCache>
            </c:numRef>
          </c:cat>
          <c:val>
            <c:numRef>
              <c:f>'2000-2024'!$T$61:$T$85</c:f>
              <c:numCache>
                <c:formatCode>General</c:formatCode>
                <c:ptCount val="25"/>
                <c:pt idx="0">
                  <c:v>0.8</c:v>
                </c:pt>
                <c:pt idx="1">
                  <c:v>0.81</c:v>
                </c:pt>
                <c:pt idx="2">
                  <c:v>0.8</c:v>
                </c:pt>
                <c:pt idx="3">
                  <c:v>0.79</c:v>
                </c:pt>
                <c:pt idx="4">
                  <c:v>0.79</c:v>
                </c:pt>
                <c:pt idx="5">
                  <c:v>0.81</c:v>
                </c:pt>
                <c:pt idx="6">
                  <c:v>0.78</c:v>
                </c:pt>
                <c:pt idx="7">
                  <c:v>0.78</c:v>
                </c:pt>
                <c:pt idx="8">
                  <c:v>0.78</c:v>
                </c:pt>
                <c:pt idx="9">
                  <c:v>0.77</c:v>
                </c:pt>
                <c:pt idx="10">
                  <c:v>0.77</c:v>
                </c:pt>
                <c:pt idx="11">
                  <c:v>0.76</c:v>
                </c:pt>
                <c:pt idx="12">
                  <c:v>0.75</c:v>
                </c:pt>
                <c:pt idx="13">
                  <c:v>0.75</c:v>
                </c:pt>
                <c:pt idx="14">
                  <c:v>0.72</c:v>
                </c:pt>
                <c:pt idx="15">
                  <c:v>0.71</c:v>
                </c:pt>
                <c:pt idx="16">
                  <c:v>0.69</c:v>
                </c:pt>
                <c:pt idx="17">
                  <c:v>0.69</c:v>
                </c:pt>
                <c:pt idx="18">
                  <c:v>0.69</c:v>
                </c:pt>
                <c:pt idx="19">
                  <c:v>0.64</c:v>
                </c:pt>
                <c:pt idx="20">
                  <c:v>0.65</c:v>
                </c:pt>
                <c:pt idx="21">
                  <c:v>0.63</c:v>
                </c:pt>
                <c:pt idx="22">
                  <c:v>0.62</c:v>
                </c:pt>
                <c:pt idx="23">
                  <c:v>0.65</c:v>
                </c:pt>
                <c:pt idx="24">
                  <c:v>0.64</c:v>
                </c:pt>
              </c:numCache>
            </c:numRef>
          </c:val>
          <c:smooth val="0"/>
          <c:extLst>
            <c:ext xmlns:c16="http://schemas.microsoft.com/office/drawing/2014/chart" uri="{C3380CC4-5D6E-409C-BE32-E72D297353CC}">
              <c16:uniqueId val="{00000003-4770-454D-A759-D88D02A06062}"/>
            </c:ext>
          </c:extLst>
        </c:ser>
        <c:ser>
          <c:idx val="4"/>
          <c:order val="4"/>
          <c:tx>
            <c:strRef>
              <c:f>'2000-2024'!$U$31</c:f>
              <c:strCache>
                <c:ptCount val="1"/>
                <c:pt idx="0">
                  <c:v>OECD-18</c:v>
                </c:pt>
              </c:strCache>
            </c:strRef>
          </c:tx>
          <c:spPr>
            <a:ln w="28575" cap="rnd">
              <a:solidFill>
                <a:sysClr val="windowText" lastClr="000000"/>
              </a:solidFill>
              <a:prstDash val="sysDash"/>
              <a:round/>
            </a:ln>
            <a:effectLst/>
          </c:spPr>
          <c:marker>
            <c:symbol val="none"/>
          </c:marker>
          <c:cat>
            <c:numRef>
              <c:f>'2000-2024'!$P$61:$P$85</c:f>
              <c:numCache>
                <c:formatCode>General</c:formatCod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numCache>
            </c:numRef>
          </c:cat>
          <c:val>
            <c:numRef>
              <c:f>'2000-2024'!$U$61:$U$85</c:f>
              <c:numCache>
                <c:formatCode>0.00</c:formatCode>
                <c:ptCount val="25"/>
                <c:pt idx="0">
                  <c:v>0.60055555555555573</c:v>
                </c:pt>
                <c:pt idx="1">
                  <c:v>0.60333333333333339</c:v>
                </c:pt>
                <c:pt idx="2">
                  <c:v>0.60500000000000009</c:v>
                </c:pt>
                <c:pt idx="3">
                  <c:v>0.60333333333333328</c:v>
                </c:pt>
                <c:pt idx="4">
                  <c:v>0.60166666666666657</c:v>
                </c:pt>
                <c:pt idx="5">
                  <c:v>0.59777777777777774</c:v>
                </c:pt>
                <c:pt idx="6">
                  <c:v>0.59611111111111104</c:v>
                </c:pt>
                <c:pt idx="7">
                  <c:v>0.59833333333333327</c:v>
                </c:pt>
                <c:pt idx="8">
                  <c:v>0.60166666666666657</c:v>
                </c:pt>
                <c:pt idx="9">
                  <c:v>0.60388888888888881</c:v>
                </c:pt>
                <c:pt idx="10">
                  <c:v>0.60055555555555562</c:v>
                </c:pt>
                <c:pt idx="11">
                  <c:v>0.59888888888888892</c:v>
                </c:pt>
                <c:pt idx="12">
                  <c:v>0.59333333333333327</c:v>
                </c:pt>
                <c:pt idx="13">
                  <c:v>0.59222222222222221</c:v>
                </c:pt>
                <c:pt idx="14">
                  <c:v>0.58944444444444455</c:v>
                </c:pt>
                <c:pt idx="15">
                  <c:v>0.59277777777777763</c:v>
                </c:pt>
                <c:pt idx="16">
                  <c:v>0.58611111111111114</c:v>
                </c:pt>
                <c:pt idx="17">
                  <c:v>0.58666666666666656</c:v>
                </c:pt>
                <c:pt idx="18">
                  <c:v>0.58611111111111114</c:v>
                </c:pt>
                <c:pt idx="19">
                  <c:v>0.5838888888888889</c:v>
                </c:pt>
                <c:pt idx="20">
                  <c:v>0.58444444444444443</c:v>
                </c:pt>
                <c:pt idx="21">
                  <c:v>0.57333333333333336</c:v>
                </c:pt>
                <c:pt idx="22">
                  <c:v>0.57222222222222219</c:v>
                </c:pt>
                <c:pt idx="23">
                  <c:v>0.57500000000000007</c:v>
                </c:pt>
                <c:pt idx="24">
                  <c:v>0.58333333333333337</c:v>
                </c:pt>
              </c:numCache>
            </c:numRef>
          </c:val>
          <c:smooth val="0"/>
          <c:extLst>
            <c:ext xmlns:c16="http://schemas.microsoft.com/office/drawing/2014/chart" uri="{C3380CC4-5D6E-409C-BE32-E72D297353CC}">
              <c16:uniqueId val="{00000004-4770-454D-A759-D88D02A06062}"/>
            </c:ext>
          </c:extLst>
        </c:ser>
        <c:dLbls>
          <c:showLegendKey val="0"/>
          <c:showVal val="0"/>
          <c:showCatName val="0"/>
          <c:showSerName val="0"/>
          <c:showPercent val="0"/>
          <c:showBubbleSize val="0"/>
        </c:dLbls>
        <c:smooth val="0"/>
        <c:axId val="1350738320"/>
        <c:axId val="1350738736"/>
      </c:lineChart>
      <c:catAx>
        <c:axId val="1350738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1350738736"/>
        <c:crosses val="autoZero"/>
        <c:auto val="1"/>
        <c:lblAlgn val="ctr"/>
        <c:lblOffset val="100"/>
        <c:noMultiLvlLbl val="0"/>
      </c:catAx>
      <c:valAx>
        <c:axId val="135073873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13507383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sv-SE"/>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Sheet2!$AB$22</c:f>
              <c:strCache>
                <c:ptCount val="1"/>
                <c:pt idx="0">
                  <c:v>px2indst 2020</c:v>
                </c:pt>
              </c:strCache>
            </c:strRef>
          </c:tx>
          <c:spPr>
            <a:solidFill>
              <a:schemeClr val="accent2"/>
            </a:solidFill>
            <a:ln>
              <a:noFill/>
            </a:ln>
            <a:effectLst/>
          </c:spPr>
          <c:invertIfNegative val="0"/>
          <c:dPt>
            <c:idx val="0"/>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6-5DD1-4C02-992C-ED238C28EF5C}"/>
              </c:ext>
            </c:extLst>
          </c:dPt>
          <c:dPt>
            <c:idx val="2"/>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7-5DD1-4C02-992C-ED238C28EF5C}"/>
              </c:ext>
            </c:extLst>
          </c:dPt>
          <c:dPt>
            <c:idx val="7"/>
            <c:invertIfNegative val="0"/>
            <c:bubble3D val="0"/>
            <c:spPr>
              <a:solidFill>
                <a:schemeClr val="tx1"/>
              </a:solidFill>
              <a:ln>
                <a:noFill/>
              </a:ln>
              <a:effectLst/>
            </c:spPr>
            <c:extLst>
              <c:ext xmlns:c16="http://schemas.microsoft.com/office/drawing/2014/chart" uri="{C3380CC4-5D6E-409C-BE32-E72D297353CC}">
                <c16:uniqueId val="{00000001-5DD1-4C02-992C-ED238C28EF5C}"/>
              </c:ext>
            </c:extLst>
          </c:dPt>
          <c:dPt>
            <c:idx val="10"/>
            <c:invertIfNegative val="0"/>
            <c:bubble3D val="0"/>
            <c:spPr>
              <a:solidFill>
                <a:srgbClr val="C00000"/>
              </a:solidFill>
              <a:ln>
                <a:noFill/>
              </a:ln>
              <a:effectLst/>
            </c:spPr>
            <c:extLst>
              <c:ext xmlns:c16="http://schemas.microsoft.com/office/drawing/2014/chart" uri="{C3380CC4-5D6E-409C-BE32-E72D297353CC}">
                <c16:uniqueId val="{00000003-5DD1-4C02-992C-ED238C28EF5C}"/>
              </c:ext>
            </c:extLst>
          </c:dPt>
          <c:dPt>
            <c:idx val="11"/>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5-5DD1-4C02-992C-ED238C28EF5C}"/>
              </c:ext>
            </c:extLst>
          </c:dPt>
          <c:cat>
            <c:strRef>
              <c:f>Sheet2!$AA$23:$AA$41</c:f>
              <c:strCache>
                <c:ptCount val="19"/>
                <c:pt idx="0">
                  <c:v>Finland</c:v>
                </c:pt>
                <c:pt idx="1">
                  <c:v>österrike</c:v>
                </c:pt>
                <c:pt idx="2">
                  <c:v>Norge</c:v>
                </c:pt>
                <c:pt idx="3">
                  <c:v>Italien</c:v>
                </c:pt>
                <c:pt idx="4">
                  <c:v>Belgien</c:v>
                </c:pt>
                <c:pt idx="5">
                  <c:v>Kanada</c:v>
                </c:pt>
                <c:pt idx="6">
                  <c:v>USA</c:v>
                </c:pt>
                <c:pt idx="7">
                  <c:v>OECD (18)</c:v>
                </c:pt>
                <c:pt idx="8">
                  <c:v>Irland</c:v>
                </c:pt>
                <c:pt idx="9">
                  <c:v>Japan</c:v>
                </c:pt>
                <c:pt idx="10">
                  <c:v>Sverige</c:v>
                </c:pt>
                <c:pt idx="11">
                  <c:v>Danmark</c:v>
                </c:pt>
                <c:pt idx="12">
                  <c:v>Frankrike</c:v>
                </c:pt>
                <c:pt idx="13">
                  <c:v>Nederländerna</c:v>
                </c:pt>
                <c:pt idx="14">
                  <c:v>Storbritannien</c:v>
                </c:pt>
                <c:pt idx="15">
                  <c:v>Nya Zeeland</c:v>
                </c:pt>
                <c:pt idx="16">
                  <c:v>Australien</c:v>
                </c:pt>
                <c:pt idx="17">
                  <c:v>Schweiz</c:v>
                </c:pt>
                <c:pt idx="18">
                  <c:v>Tyskland</c:v>
                </c:pt>
              </c:strCache>
            </c:strRef>
          </c:cat>
          <c:val>
            <c:numRef>
              <c:f>Sheet2!$AB$23:$AB$41</c:f>
              <c:numCache>
                <c:formatCode>0</c:formatCode>
                <c:ptCount val="19"/>
                <c:pt idx="0">
                  <c:v>85</c:v>
                </c:pt>
                <c:pt idx="1">
                  <c:v>75</c:v>
                </c:pt>
                <c:pt idx="2">
                  <c:v>75</c:v>
                </c:pt>
                <c:pt idx="3">
                  <c:v>72</c:v>
                </c:pt>
                <c:pt idx="4">
                  <c:v>69</c:v>
                </c:pt>
                <c:pt idx="5">
                  <c:v>67</c:v>
                </c:pt>
                <c:pt idx="6">
                  <c:v>65</c:v>
                </c:pt>
                <c:pt idx="7">
                  <c:v>60</c:v>
                </c:pt>
                <c:pt idx="8">
                  <c:v>56.000000000000007</c:v>
                </c:pt>
                <c:pt idx="9">
                  <c:v>56.000000000000007</c:v>
                </c:pt>
                <c:pt idx="10">
                  <c:v>56.000000000000007</c:v>
                </c:pt>
                <c:pt idx="11">
                  <c:v>54</c:v>
                </c:pt>
                <c:pt idx="12">
                  <c:v>54</c:v>
                </c:pt>
                <c:pt idx="13">
                  <c:v>54</c:v>
                </c:pt>
                <c:pt idx="14">
                  <c:v>54</c:v>
                </c:pt>
                <c:pt idx="15">
                  <c:v>51</c:v>
                </c:pt>
                <c:pt idx="16">
                  <c:v>48</c:v>
                </c:pt>
                <c:pt idx="17">
                  <c:v>46</c:v>
                </c:pt>
                <c:pt idx="18">
                  <c:v>43</c:v>
                </c:pt>
              </c:numCache>
            </c:numRef>
          </c:val>
          <c:extLst>
            <c:ext xmlns:c16="http://schemas.microsoft.com/office/drawing/2014/chart" uri="{C3380CC4-5D6E-409C-BE32-E72D297353CC}">
              <c16:uniqueId val="{00000004-5DD1-4C02-992C-ED238C28EF5C}"/>
            </c:ext>
          </c:extLst>
        </c:ser>
        <c:dLbls>
          <c:showLegendKey val="0"/>
          <c:showVal val="0"/>
          <c:showCatName val="0"/>
          <c:showSerName val="0"/>
          <c:showPercent val="0"/>
          <c:showBubbleSize val="0"/>
        </c:dLbls>
        <c:gapWidth val="219"/>
        <c:overlap val="-27"/>
        <c:axId val="963902752"/>
        <c:axId val="1068712072"/>
      </c:barChart>
      <c:catAx>
        <c:axId val="963902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crossAx val="1068712072"/>
        <c:crosses val="autoZero"/>
        <c:auto val="1"/>
        <c:lblAlgn val="ctr"/>
        <c:lblOffset val="100"/>
        <c:noMultiLvlLbl val="0"/>
      </c:catAx>
      <c:valAx>
        <c:axId val="10687120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crossAx val="963902752"/>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200"/>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0.10403</cdr:x>
      <cdr:y>0.34184</cdr:y>
    </cdr:from>
    <cdr:to>
      <cdr:x>0.9507</cdr:x>
      <cdr:y>0.34184</cdr:y>
    </cdr:to>
    <cdr:cxnSp macro="">
      <cdr:nvCxnSpPr>
        <cdr:cNvPr id="3" name="Rak koppling 2">
          <a:extLst xmlns:a="http://schemas.openxmlformats.org/drawingml/2006/main">
            <a:ext uri="{FF2B5EF4-FFF2-40B4-BE49-F238E27FC236}">
              <a16:creationId xmlns:a16="http://schemas.microsoft.com/office/drawing/2014/main" id="{98BABEA9-20BB-40E2-8F72-948338D8BCE1}"/>
            </a:ext>
          </a:extLst>
        </cdr:cNvPr>
        <cdr:cNvCxnSpPr/>
      </cdr:nvCxnSpPr>
      <cdr:spPr>
        <a:xfrm xmlns:a="http://schemas.openxmlformats.org/drawingml/2006/main">
          <a:off x="449423" y="1575448"/>
          <a:ext cx="3657600" cy="0"/>
        </a:xfrm>
        <a:prstGeom xmlns:a="http://schemas.openxmlformats.org/drawingml/2006/main" prst="line">
          <a:avLst/>
        </a:prstGeom>
        <a:ln xmlns:a="http://schemas.openxmlformats.org/drawingml/2006/main" w="28575">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E67863-098D-7443-8C24-5FBC4AB783A3}" type="datetimeFigureOut">
              <a:t>2026-05-06</a:t>
            </a:fld>
            <a:endParaRPr lang="en-GB"/>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D31592-3C66-914C-8F2B-350F777116DA}" type="slidenum">
              <a:t>‹#›</a:t>
            </a:fld>
            <a:endParaRPr lang="en-GB"/>
          </a:p>
        </p:txBody>
      </p:sp>
    </p:spTree>
    <p:extLst>
      <p:ext uri="{BB962C8B-B14F-4D97-AF65-F5344CB8AC3E}">
        <p14:creationId xmlns:p14="http://schemas.microsoft.com/office/powerpoint/2010/main" val="3567713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
    <p:bg>
      <p:bgPr>
        <a:solidFill>
          <a:srgbClr val="EDEDED"/>
        </a:solidFill>
        <a:effectLst/>
      </p:bgPr>
    </p:bg>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B8C1BEF0-CC6B-5D80-AC3F-DCD9982497A0}"/>
              </a:ext>
            </a:extLst>
          </p:cNvPr>
          <p:cNvSpPr>
            <a:spLocks noGrp="1"/>
          </p:cNvSpPr>
          <p:nvPr>
            <p:ph type="ctrTitle" hasCustomPrompt="1"/>
          </p:nvPr>
        </p:nvSpPr>
        <p:spPr>
          <a:xfrm>
            <a:off x="1695853" y="3571875"/>
            <a:ext cx="8798701" cy="1654175"/>
          </a:xfrm>
        </p:spPr>
        <p:txBody>
          <a:bodyPr anchor="ctr">
            <a:noAutofit/>
          </a:bodyPr>
          <a:lstStyle>
            <a:lvl1pPr algn="ctr">
              <a:defRPr sz="4800">
                <a:solidFill>
                  <a:schemeClr val="bg1"/>
                </a:solidFill>
              </a:defRPr>
            </a:lvl1pPr>
          </a:lstStyle>
          <a:p>
            <a:r>
              <a:rPr lang="sv-SE" dirty="0"/>
              <a:t>Presentation </a:t>
            </a:r>
            <a:r>
              <a:rPr lang="sv-SE" dirty="0" err="1"/>
              <a:t>title</a:t>
            </a:r>
            <a:endParaRPr lang="sv-SE" dirty="0"/>
          </a:p>
        </p:txBody>
      </p:sp>
      <p:sp>
        <p:nvSpPr>
          <p:cNvPr id="6" name="Underrubrik 2">
            <a:extLst>
              <a:ext uri="{FF2B5EF4-FFF2-40B4-BE49-F238E27FC236}">
                <a16:creationId xmlns:a16="http://schemas.microsoft.com/office/drawing/2014/main" id="{C3841BD3-5439-F0D1-9827-775AB47EAB5C}"/>
              </a:ext>
            </a:extLst>
          </p:cNvPr>
          <p:cNvSpPr>
            <a:spLocks noGrp="1"/>
          </p:cNvSpPr>
          <p:nvPr>
            <p:ph type="subTitle" idx="1" hasCustomPrompt="1"/>
          </p:nvPr>
        </p:nvSpPr>
        <p:spPr>
          <a:xfrm>
            <a:off x="2132013" y="5388994"/>
            <a:ext cx="7926387" cy="461962"/>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Subtitle</a:t>
            </a:r>
            <a:r>
              <a:rPr lang="sv-SE" dirty="0"/>
              <a:t> </a:t>
            </a:r>
            <a:r>
              <a:rPr lang="sv-SE" dirty="0" err="1"/>
              <a:t>here</a:t>
            </a:r>
            <a:endParaRPr lang="sv-SE" dirty="0"/>
          </a:p>
        </p:txBody>
      </p:sp>
      <p:pic>
        <p:nvPicPr>
          <p:cNvPr id="2" name="Bildobjekt 1">
            <a:extLst>
              <a:ext uri="{FF2B5EF4-FFF2-40B4-BE49-F238E27FC236}">
                <a16:creationId xmlns:a16="http://schemas.microsoft.com/office/drawing/2014/main" id="{F231D883-7B16-7C82-305D-01DE34B4639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5244" y="1007044"/>
            <a:ext cx="1739917" cy="1654175"/>
          </a:xfrm>
          <a:prstGeom prst="rect">
            <a:avLst/>
          </a:prstGeom>
        </p:spPr>
      </p:pic>
    </p:spTree>
    <p:extLst>
      <p:ext uri="{BB962C8B-B14F-4D97-AF65-F5344CB8AC3E}">
        <p14:creationId xmlns:p14="http://schemas.microsoft.com/office/powerpoint/2010/main" val="32888542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och 3 bilder, text">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sv-SE" smtClean="0"/>
              <a:pPr/>
              <a:t>2026-05-06</a:t>
            </a:fld>
            <a:endParaRPr lang="sv-SE" dirty="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sv-SE" smtClean="0"/>
              <a:pPr/>
              <a:t>‹#›</a:t>
            </a:fld>
            <a:endParaRPr lang="sv-SE" dirty="0"/>
          </a:p>
        </p:txBody>
      </p:sp>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sv-SE"/>
              <a:t>Klicka här för att ändra mall för rubrikformat</a:t>
            </a:r>
            <a:endParaRPr lang="sv-SE" dirty="0"/>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p:nvPr>
        </p:nvSpPr>
        <p:spPr>
          <a:xfrm>
            <a:off x="947739" y="1687633"/>
            <a:ext cx="2822004" cy="3325692"/>
          </a:xfrm>
        </p:spPr>
        <p:txBody>
          <a:bodyPr/>
          <a:lstStyle/>
          <a:p>
            <a:r>
              <a:rPr lang="sv-SE"/>
              <a:t>Klicka på ikonen för att lägga till en bild</a:t>
            </a:r>
            <a:endParaRPr lang="en-GB"/>
          </a:p>
        </p:txBody>
      </p:sp>
      <p:sp>
        <p:nvSpPr>
          <p:cNvPr id="9" name="Platshållare för bild 12">
            <a:extLst>
              <a:ext uri="{FF2B5EF4-FFF2-40B4-BE49-F238E27FC236}">
                <a16:creationId xmlns:a16="http://schemas.microsoft.com/office/drawing/2014/main" id="{A1B32E41-89F9-9ED1-454D-E09D343B8235}"/>
              </a:ext>
            </a:extLst>
          </p:cNvPr>
          <p:cNvSpPr>
            <a:spLocks noGrp="1"/>
          </p:cNvSpPr>
          <p:nvPr>
            <p:ph type="pic" sz="quarter" idx="19"/>
          </p:nvPr>
        </p:nvSpPr>
        <p:spPr>
          <a:xfrm>
            <a:off x="4096380" y="1687633"/>
            <a:ext cx="2822004" cy="3325692"/>
          </a:xfrm>
        </p:spPr>
        <p:txBody>
          <a:bodyPr/>
          <a:lstStyle/>
          <a:p>
            <a:r>
              <a:rPr lang="sv-SE"/>
              <a:t>Klicka på ikonen för att lägga till en bild</a:t>
            </a:r>
            <a:endParaRPr lang="en-GB"/>
          </a:p>
        </p:txBody>
      </p:sp>
      <p:sp>
        <p:nvSpPr>
          <p:cNvPr id="10" name="Platshållare för bild 12">
            <a:extLst>
              <a:ext uri="{FF2B5EF4-FFF2-40B4-BE49-F238E27FC236}">
                <a16:creationId xmlns:a16="http://schemas.microsoft.com/office/drawing/2014/main" id="{BC3C8CFC-2399-786C-A053-51FD97723AC6}"/>
              </a:ext>
            </a:extLst>
          </p:cNvPr>
          <p:cNvSpPr>
            <a:spLocks noGrp="1"/>
          </p:cNvSpPr>
          <p:nvPr>
            <p:ph type="pic" sz="quarter" idx="20"/>
          </p:nvPr>
        </p:nvSpPr>
        <p:spPr>
          <a:xfrm>
            <a:off x="7245021" y="1687633"/>
            <a:ext cx="2822004" cy="3325692"/>
          </a:xfrm>
        </p:spPr>
        <p:txBody>
          <a:bodyPr/>
          <a:lstStyle/>
          <a:p>
            <a:r>
              <a:rPr lang="sv-SE"/>
              <a:t>Klicka på ikonen för att lägga till en bild</a:t>
            </a:r>
            <a:endParaRPr lang="en-GB"/>
          </a:p>
        </p:txBody>
      </p:sp>
      <p:sp>
        <p:nvSpPr>
          <p:cNvPr id="2" name="Platshållare för text 14">
            <a:extLst>
              <a:ext uri="{FF2B5EF4-FFF2-40B4-BE49-F238E27FC236}">
                <a16:creationId xmlns:a16="http://schemas.microsoft.com/office/drawing/2014/main" id="{590AE671-F2B6-FABF-A578-926E5EABFF30}"/>
              </a:ext>
            </a:extLst>
          </p:cNvPr>
          <p:cNvSpPr>
            <a:spLocks noGrp="1"/>
          </p:cNvSpPr>
          <p:nvPr>
            <p:ph type="body" sz="quarter" idx="21"/>
          </p:nvPr>
        </p:nvSpPr>
        <p:spPr>
          <a:xfrm>
            <a:off x="947738" y="5192713"/>
            <a:ext cx="2822004" cy="9064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7" name="Platshållare för text 14">
            <a:extLst>
              <a:ext uri="{FF2B5EF4-FFF2-40B4-BE49-F238E27FC236}">
                <a16:creationId xmlns:a16="http://schemas.microsoft.com/office/drawing/2014/main" id="{66BB79A9-07F3-3923-86C2-83C52FDEA60B}"/>
              </a:ext>
            </a:extLst>
          </p:cNvPr>
          <p:cNvSpPr>
            <a:spLocks noGrp="1"/>
          </p:cNvSpPr>
          <p:nvPr>
            <p:ph type="body" sz="quarter" idx="22"/>
          </p:nvPr>
        </p:nvSpPr>
        <p:spPr>
          <a:xfrm>
            <a:off x="4096379" y="5192713"/>
            <a:ext cx="2822004" cy="9064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8" name="Platshållare för text 14">
            <a:extLst>
              <a:ext uri="{FF2B5EF4-FFF2-40B4-BE49-F238E27FC236}">
                <a16:creationId xmlns:a16="http://schemas.microsoft.com/office/drawing/2014/main" id="{3BC5D95A-77B0-95FD-F967-BDB03FDE710D}"/>
              </a:ext>
            </a:extLst>
          </p:cNvPr>
          <p:cNvSpPr>
            <a:spLocks noGrp="1"/>
          </p:cNvSpPr>
          <p:nvPr>
            <p:ph type="body" sz="quarter" idx="23"/>
          </p:nvPr>
        </p:nvSpPr>
        <p:spPr>
          <a:xfrm>
            <a:off x="7245021" y="5192713"/>
            <a:ext cx="2822004" cy="9064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22925681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1BEAE4BB-8616-AD66-D017-A34248E7376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9006" y="1272750"/>
            <a:ext cx="4556257" cy="4331726"/>
          </a:xfrm>
          <a:prstGeom prst="rect">
            <a:avLst/>
          </a:prstGeom>
        </p:spPr>
      </p:pic>
    </p:spTree>
    <p:extLst>
      <p:ext uri="{BB962C8B-B14F-4D97-AF65-F5344CB8AC3E}">
        <p14:creationId xmlns:p14="http://schemas.microsoft.com/office/powerpoint/2010/main" val="1215728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är du gör din presentation">
    <p:spTree>
      <p:nvGrpSpPr>
        <p:cNvPr id="1" name=""/>
        <p:cNvGrpSpPr/>
        <p:nvPr/>
      </p:nvGrpSpPr>
      <p:grpSpPr>
        <a:xfrm>
          <a:off x="0" y="0"/>
          <a:ext cx="0" cy="0"/>
          <a:chOff x="0" y="0"/>
          <a:chExt cx="0" cy="0"/>
        </a:xfrm>
      </p:grpSpPr>
      <p:sp>
        <p:nvSpPr>
          <p:cNvPr id="6" name="textruta 5">
            <a:extLst>
              <a:ext uri="{FF2B5EF4-FFF2-40B4-BE49-F238E27FC236}">
                <a16:creationId xmlns:a16="http://schemas.microsoft.com/office/drawing/2014/main" id="{55B0D64B-2452-F207-A336-0815C2DF0741}"/>
              </a:ext>
            </a:extLst>
          </p:cNvPr>
          <p:cNvSpPr txBox="1"/>
          <p:nvPr userDrawn="1"/>
        </p:nvSpPr>
        <p:spPr>
          <a:xfrm>
            <a:off x="947738" y="2544623"/>
            <a:ext cx="4559299" cy="1768754"/>
          </a:xfrm>
          <a:prstGeom prst="rect">
            <a:avLst/>
          </a:prstGeom>
          <a:noFill/>
        </p:spPr>
        <p:txBody>
          <a:bodyPr wrap="square" rtlCol="0">
            <a:spAutoFit/>
          </a:bodyPr>
          <a:lstStyle/>
          <a:p>
            <a:pPr marL="230400" lvl="0" indent="-230400">
              <a:lnSpc>
                <a:spcPts val="2120"/>
              </a:lnSpc>
              <a:spcBef>
                <a:spcPts val="300"/>
              </a:spcBef>
              <a:buFont typeface="Arial" panose="020B0604020202020204" pitchFamily="34" charset="0"/>
              <a:buChar char="•"/>
            </a:pPr>
            <a:r>
              <a:rPr lang="sv-SE" sz="1600" kern="100">
                <a:solidFill>
                  <a:schemeClr val="tx1">
                    <a:lumMod val="65000"/>
                    <a:lumOff val="35000"/>
                  </a:schemeClr>
                </a:solidFill>
                <a:effectLst/>
                <a:latin typeface="Work Sans" pitchFamily="2" charset="77"/>
                <a:ea typeface="Calibri" panose="020F0502020204030204" pitchFamily="34" charset="0"/>
                <a:cs typeface="Times New Roman" panose="02020603050405020304" pitchFamily="18" charset="0"/>
              </a:rPr>
              <a:t>Presentationen ska vara ett stöd och blir bättre om den skrivna informationen är kort och kärnfull.</a:t>
            </a:r>
          </a:p>
          <a:p>
            <a:pPr marL="230400" lvl="0" indent="-230400">
              <a:lnSpc>
                <a:spcPts val="2120"/>
              </a:lnSpc>
              <a:spcBef>
                <a:spcPts val="300"/>
              </a:spcBef>
              <a:buFont typeface="Arial" panose="020B0604020202020204" pitchFamily="34" charset="0"/>
              <a:buChar char="•"/>
            </a:pPr>
            <a:r>
              <a:rPr lang="en-GB" sz="1600" kern="100">
                <a:solidFill>
                  <a:schemeClr val="tx1">
                    <a:lumMod val="65000"/>
                    <a:lumOff val="35000"/>
                  </a:schemeClr>
                </a:solidFill>
                <a:effectLst/>
                <a:latin typeface="Work Sans" pitchFamily="2" charset="77"/>
                <a:ea typeface="Calibri" panose="020F0502020204030204" pitchFamily="34" charset="0"/>
                <a:cs typeface="Times New Roman" panose="02020603050405020304" pitchFamily="18" charset="0"/>
              </a:rPr>
              <a:t>Låt presentationen illustrera ditt budskap – genom diagram, citat.</a:t>
            </a:r>
            <a:endParaRPr lang="sv-SE" sz="1600" kern="100">
              <a:solidFill>
                <a:schemeClr val="tx1">
                  <a:lumMod val="65000"/>
                  <a:lumOff val="35000"/>
                </a:schemeClr>
              </a:solidFill>
              <a:effectLst/>
              <a:latin typeface="Work Sans" pitchFamily="2" charset="77"/>
              <a:ea typeface="Calibri" panose="020F0502020204030204" pitchFamily="34" charset="0"/>
              <a:cs typeface="Times New Roman" panose="02020603050405020304" pitchFamily="18" charset="0"/>
            </a:endParaRPr>
          </a:p>
          <a:p>
            <a:pPr marL="230400" lvl="0" indent="-230400">
              <a:lnSpc>
                <a:spcPts val="2120"/>
              </a:lnSpc>
              <a:spcBef>
                <a:spcPts val="300"/>
              </a:spcBef>
              <a:buFont typeface="Arial" panose="020B0604020202020204" pitchFamily="34" charset="0"/>
              <a:buChar char="•"/>
            </a:pPr>
            <a:r>
              <a:rPr lang="en-GB" sz="1600" kern="100">
                <a:solidFill>
                  <a:schemeClr val="tx1">
                    <a:lumMod val="65000"/>
                    <a:lumOff val="35000"/>
                  </a:schemeClr>
                </a:solidFill>
                <a:effectLst/>
                <a:latin typeface="Work Sans" pitchFamily="2" charset="77"/>
                <a:ea typeface="Calibri" panose="020F0502020204030204" pitchFamily="34" charset="0"/>
                <a:cs typeface="Times New Roman" panose="02020603050405020304" pitchFamily="18" charset="0"/>
              </a:rPr>
              <a:t>Använd gärna stödord och punktlista.</a:t>
            </a:r>
            <a:endParaRPr lang="sv-SE" sz="1600" kern="100">
              <a:solidFill>
                <a:schemeClr val="tx1">
                  <a:lumMod val="65000"/>
                  <a:lumOff val="35000"/>
                </a:schemeClr>
              </a:solidFill>
              <a:effectLst/>
              <a:latin typeface="Work Sans" pitchFamily="2" charset="77"/>
              <a:ea typeface="Calibri" panose="020F0502020204030204" pitchFamily="34" charset="0"/>
              <a:cs typeface="Times New Roman" panose="02020603050405020304" pitchFamily="18" charset="0"/>
            </a:endParaRPr>
          </a:p>
        </p:txBody>
      </p:sp>
      <p:sp>
        <p:nvSpPr>
          <p:cNvPr id="7" name="textruta 6">
            <a:extLst>
              <a:ext uri="{FF2B5EF4-FFF2-40B4-BE49-F238E27FC236}">
                <a16:creationId xmlns:a16="http://schemas.microsoft.com/office/drawing/2014/main" id="{73F45F60-45E7-066A-33B4-0E8E6F121EC0}"/>
              </a:ext>
            </a:extLst>
          </p:cNvPr>
          <p:cNvSpPr txBox="1"/>
          <p:nvPr userDrawn="1"/>
        </p:nvSpPr>
        <p:spPr>
          <a:xfrm>
            <a:off x="6084515" y="2544623"/>
            <a:ext cx="4712794" cy="1768754"/>
          </a:xfrm>
          <a:prstGeom prst="rect">
            <a:avLst/>
          </a:prstGeom>
          <a:noFill/>
        </p:spPr>
        <p:txBody>
          <a:bodyPr wrap="square" rtlCol="0">
            <a:spAutoFit/>
          </a:bodyPr>
          <a:lstStyle/>
          <a:p>
            <a:pPr marL="230400" lvl="0" indent="-230400">
              <a:lnSpc>
                <a:spcPts val="2120"/>
              </a:lnSpc>
              <a:spcBef>
                <a:spcPts val="300"/>
              </a:spcBef>
              <a:buFont typeface="Arial" panose="020B0604020202020204" pitchFamily="34" charset="0"/>
              <a:buChar char="•"/>
            </a:pPr>
            <a:r>
              <a:rPr lang="sv-SE" sz="1600" kern="100">
                <a:solidFill>
                  <a:schemeClr val="tx1">
                    <a:lumMod val="65000"/>
                    <a:lumOff val="35000"/>
                  </a:schemeClr>
                </a:solidFill>
                <a:effectLst/>
                <a:latin typeface="Work Sans" pitchFamily="2" charset="77"/>
                <a:ea typeface="Calibri" panose="020F0502020204030204" pitchFamily="34" charset="0"/>
                <a:cs typeface="Times New Roman" panose="02020603050405020304" pitchFamily="18" charset="0"/>
              </a:rPr>
              <a:t>Välj bilder/fotografier med omsorg – rätt foto förstärker, fel förstör.</a:t>
            </a:r>
          </a:p>
          <a:p>
            <a:pPr marL="230400" lvl="0" indent="-230400">
              <a:lnSpc>
                <a:spcPts val="2120"/>
              </a:lnSpc>
              <a:spcBef>
                <a:spcPts val="300"/>
              </a:spcBef>
              <a:buFont typeface="Arial" panose="020B0604020202020204" pitchFamily="34" charset="0"/>
              <a:buChar char="•"/>
            </a:pPr>
            <a:r>
              <a:rPr lang="sv-SE" sz="1600" kern="100">
                <a:solidFill>
                  <a:schemeClr val="tx1">
                    <a:lumMod val="65000"/>
                    <a:lumOff val="35000"/>
                  </a:schemeClr>
                </a:solidFill>
                <a:effectLst/>
                <a:latin typeface="Work Sans" pitchFamily="2" charset="77"/>
                <a:ea typeface="Calibri" panose="020F0502020204030204" pitchFamily="34" charset="0"/>
                <a:cs typeface="Times New Roman" panose="02020603050405020304" pitchFamily="18" charset="0"/>
              </a:rPr>
              <a:t>Kan du inte göra en tydlig presentationsbild, gör ingen alls – förklara med egna ord istället.</a:t>
            </a:r>
          </a:p>
          <a:p>
            <a:pPr marL="230400" lvl="0" indent="-230400">
              <a:lnSpc>
                <a:spcPts val="2120"/>
              </a:lnSpc>
              <a:spcBef>
                <a:spcPts val="300"/>
              </a:spcBef>
              <a:buFont typeface="Arial" panose="020B0604020202020204" pitchFamily="34" charset="0"/>
              <a:buChar char="•"/>
            </a:pPr>
            <a:r>
              <a:rPr lang="en-GB" sz="1600" kern="100">
                <a:solidFill>
                  <a:schemeClr val="tx1">
                    <a:lumMod val="65000"/>
                    <a:lumOff val="35000"/>
                  </a:schemeClr>
                </a:solidFill>
                <a:effectLst/>
                <a:latin typeface="Work Sans" pitchFamily="2" charset="77"/>
                <a:ea typeface="Calibri" panose="020F0502020204030204" pitchFamily="34" charset="0"/>
                <a:cs typeface="Times New Roman" panose="02020603050405020304" pitchFamily="18" charset="0"/>
              </a:rPr>
              <a:t>Håll presentationen kort. Prata hellre själv.</a:t>
            </a:r>
            <a:endParaRPr lang="sv-SE" sz="1600" kern="100">
              <a:solidFill>
                <a:schemeClr val="tx1">
                  <a:lumMod val="65000"/>
                  <a:lumOff val="35000"/>
                </a:schemeClr>
              </a:solidFill>
              <a:effectLst/>
              <a:latin typeface="Work Sans" pitchFamily="2" charset="77"/>
              <a:ea typeface="Calibri" panose="020F0502020204030204" pitchFamily="34" charset="0"/>
              <a:cs typeface="Times New Roman" panose="02020603050405020304" pitchFamily="18" charset="0"/>
            </a:endParaRPr>
          </a:p>
        </p:txBody>
      </p:sp>
      <p:sp>
        <p:nvSpPr>
          <p:cNvPr id="8" name="textruta 7">
            <a:extLst>
              <a:ext uri="{FF2B5EF4-FFF2-40B4-BE49-F238E27FC236}">
                <a16:creationId xmlns:a16="http://schemas.microsoft.com/office/drawing/2014/main" id="{67D7A5C2-C92A-600F-0BB8-1E9FDC99BAEF}"/>
              </a:ext>
            </a:extLst>
          </p:cNvPr>
          <p:cNvSpPr txBox="1"/>
          <p:nvPr userDrawn="1"/>
        </p:nvSpPr>
        <p:spPr>
          <a:xfrm>
            <a:off x="947738" y="1890199"/>
            <a:ext cx="4559299" cy="361637"/>
          </a:xfrm>
          <a:prstGeom prst="rect">
            <a:avLst/>
          </a:prstGeom>
          <a:noFill/>
        </p:spPr>
        <p:txBody>
          <a:bodyPr wrap="square" rtlCol="0">
            <a:spAutoFit/>
          </a:bodyPr>
          <a:lstStyle/>
          <a:p>
            <a:pPr lvl="0">
              <a:lnSpc>
                <a:spcPts val="2120"/>
              </a:lnSpc>
              <a:spcBef>
                <a:spcPts val="300"/>
              </a:spcBef>
            </a:pPr>
            <a:r>
              <a:rPr lang="sv-SE" kern="100">
                <a:effectLst/>
                <a:latin typeface="Work Sans" pitchFamily="2" charset="77"/>
                <a:ea typeface="Calibri" panose="020F0502020204030204" pitchFamily="34" charset="0"/>
                <a:cs typeface="Times New Roman" panose="02020603050405020304" pitchFamily="18" charset="0"/>
              </a:rPr>
              <a:t>Tänk på att:</a:t>
            </a:r>
          </a:p>
        </p:txBody>
      </p:sp>
      <p:sp>
        <p:nvSpPr>
          <p:cNvPr id="9" name="textruta 8">
            <a:extLst>
              <a:ext uri="{FF2B5EF4-FFF2-40B4-BE49-F238E27FC236}">
                <a16:creationId xmlns:a16="http://schemas.microsoft.com/office/drawing/2014/main" id="{2717BDED-5AD5-2E63-7694-5DF8A093795C}"/>
              </a:ext>
            </a:extLst>
          </p:cNvPr>
          <p:cNvSpPr txBox="1"/>
          <p:nvPr userDrawn="1"/>
        </p:nvSpPr>
        <p:spPr>
          <a:xfrm>
            <a:off x="947738" y="899447"/>
            <a:ext cx="7774921" cy="579646"/>
          </a:xfrm>
          <a:prstGeom prst="rect">
            <a:avLst/>
          </a:prstGeom>
          <a:noFill/>
        </p:spPr>
        <p:txBody>
          <a:bodyPr wrap="square" rtlCol="0">
            <a:spAutoFit/>
          </a:bodyPr>
          <a:lstStyle/>
          <a:p>
            <a:pPr lvl="0">
              <a:lnSpc>
                <a:spcPts val="3840"/>
              </a:lnSpc>
            </a:pPr>
            <a:r>
              <a:rPr lang="sv-SE" sz="3200" kern="100">
                <a:effectLst/>
                <a:latin typeface="Work Sans" pitchFamily="2" charset="77"/>
                <a:ea typeface="Calibri" panose="020F0502020204030204" pitchFamily="34" charset="0"/>
                <a:cs typeface="Times New Roman" panose="02020603050405020304" pitchFamily="18" charset="0"/>
              </a:rPr>
              <a:t>När du gör din presentation</a:t>
            </a:r>
          </a:p>
        </p:txBody>
      </p:sp>
    </p:spTree>
    <p:extLst>
      <p:ext uri="{BB962C8B-B14F-4D97-AF65-F5344CB8AC3E}">
        <p14:creationId xmlns:p14="http://schemas.microsoft.com/office/powerpoint/2010/main" val="2206973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llgänglighetsanpassa din presentation">
    <p:spTree>
      <p:nvGrpSpPr>
        <p:cNvPr id="1" name=""/>
        <p:cNvGrpSpPr/>
        <p:nvPr/>
      </p:nvGrpSpPr>
      <p:grpSpPr>
        <a:xfrm>
          <a:off x="0" y="0"/>
          <a:ext cx="0" cy="0"/>
          <a:chOff x="0" y="0"/>
          <a:chExt cx="0" cy="0"/>
        </a:xfrm>
      </p:grpSpPr>
      <p:sp>
        <p:nvSpPr>
          <p:cNvPr id="6" name="textruta 5">
            <a:extLst>
              <a:ext uri="{FF2B5EF4-FFF2-40B4-BE49-F238E27FC236}">
                <a16:creationId xmlns:a16="http://schemas.microsoft.com/office/drawing/2014/main" id="{8EB50238-E622-CC4D-E865-CA7D7EF35C9E}"/>
              </a:ext>
            </a:extLst>
          </p:cNvPr>
          <p:cNvSpPr txBox="1"/>
          <p:nvPr userDrawn="1"/>
        </p:nvSpPr>
        <p:spPr>
          <a:xfrm>
            <a:off x="957358" y="821623"/>
            <a:ext cx="9054859" cy="584775"/>
          </a:xfrm>
          <a:prstGeom prst="rect">
            <a:avLst/>
          </a:prstGeom>
          <a:noFill/>
        </p:spPr>
        <p:txBody>
          <a:bodyPr wrap="square" rtlCol="0">
            <a:spAutoFit/>
          </a:bodyPr>
          <a:lstStyle/>
          <a:p>
            <a:r>
              <a:rPr lang="en-GB" sz="3200">
                <a:latin typeface="Work Sans" pitchFamily="2" charset="77"/>
              </a:rPr>
              <a:t>Tillgänglighetsanpassa din presentation</a:t>
            </a:r>
          </a:p>
        </p:txBody>
      </p:sp>
      <p:sp>
        <p:nvSpPr>
          <p:cNvPr id="7" name="textruta 6">
            <a:extLst>
              <a:ext uri="{FF2B5EF4-FFF2-40B4-BE49-F238E27FC236}">
                <a16:creationId xmlns:a16="http://schemas.microsoft.com/office/drawing/2014/main" id="{46DB352F-69A9-1E92-AAD7-901A1A1F9054}"/>
              </a:ext>
            </a:extLst>
          </p:cNvPr>
          <p:cNvSpPr txBox="1"/>
          <p:nvPr userDrawn="1"/>
        </p:nvSpPr>
        <p:spPr>
          <a:xfrm>
            <a:off x="957359" y="1528186"/>
            <a:ext cx="93234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t>Mallen är inställd för att vara så tillgänglighetsanpassad som möjligt men det är två saker du behöver göra själv allt eftersom du adderar innehåll. </a:t>
            </a:r>
            <a:r>
              <a:rPr lang="en-US" sz="1400" b="1" noProof="0" dirty="0">
                <a:latin typeface="Work Sans SemiBold" pitchFamily="2" charset="77"/>
              </a:rPr>
              <a:t>Instruktionerna nedan är för Office 2013/2016.</a:t>
            </a:r>
          </a:p>
        </p:txBody>
      </p:sp>
      <p:sp>
        <p:nvSpPr>
          <p:cNvPr id="8" name="textruta 7">
            <a:extLst>
              <a:ext uri="{FF2B5EF4-FFF2-40B4-BE49-F238E27FC236}">
                <a16:creationId xmlns:a16="http://schemas.microsoft.com/office/drawing/2014/main" id="{DA13882F-AF79-0DD9-0229-90F3341A13E5}"/>
              </a:ext>
            </a:extLst>
          </p:cNvPr>
          <p:cNvSpPr txBox="1"/>
          <p:nvPr userDrawn="1"/>
        </p:nvSpPr>
        <p:spPr>
          <a:xfrm>
            <a:off x="947738" y="2600794"/>
            <a:ext cx="4234721" cy="1579920"/>
          </a:xfrm>
          <a:prstGeom prst="rect">
            <a:avLst/>
          </a:prstGeom>
          <a:noFill/>
        </p:spPr>
        <p:txBody>
          <a:bodyPr wrap="square" rtlCol="0">
            <a:spAutoFit/>
          </a:bodyPr>
          <a:lstStyle/>
          <a:p>
            <a:pPr marL="0" indent="0">
              <a:spcAft>
                <a:spcPts val="1000"/>
              </a:spcAft>
              <a:buNone/>
            </a:pPr>
            <a:r>
              <a:rPr lang="en-US" sz="1000" dirty="0">
                <a:latin typeface="Work Sans" pitchFamily="2" charset="77"/>
              </a:rPr>
              <a:t>Högerklicka på en bild/figur och välj alternativet </a:t>
            </a:r>
            <a:r>
              <a:rPr lang="en-US" sz="1000" i="1" dirty="0">
                <a:latin typeface="Work Sans" pitchFamily="2" charset="77"/>
              </a:rPr>
              <a:t>Formatera bild. </a:t>
            </a:r>
            <a:r>
              <a:rPr lang="en-US" sz="1000" dirty="0">
                <a:latin typeface="Work Sans" pitchFamily="2" charset="77"/>
              </a:rPr>
              <a:t>Då öppnas en flik till höger i fönstret. Välj figuren </a:t>
            </a:r>
            <a:r>
              <a:rPr lang="en-US" sz="1000" i="1" dirty="0">
                <a:latin typeface="Work Sans" pitchFamily="2" charset="77"/>
              </a:rPr>
              <a:t>Storlek och egenskaper… </a:t>
            </a:r>
            <a:r>
              <a:rPr lang="en-US" sz="1000" dirty="0">
                <a:latin typeface="Work Sans" pitchFamily="2" charset="77"/>
              </a:rPr>
              <a:t>välj sedan </a:t>
            </a:r>
            <a:r>
              <a:rPr lang="en-US" sz="1000" i="1" dirty="0">
                <a:latin typeface="Work Sans" pitchFamily="2" charset="77"/>
              </a:rPr>
              <a:t>alternativ text. </a:t>
            </a:r>
            <a:r>
              <a:rPr lang="en-US" sz="1000" dirty="0">
                <a:latin typeface="Work Sans" pitchFamily="2" charset="77"/>
              </a:rPr>
              <a:t>Beskriv din bild/figur med 1-2 meningar som läses upp av uppläsningsprogram för de som har nedsatt syn.</a:t>
            </a:r>
          </a:p>
          <a:p>
            <a:pPr marL="0" indent="0">
              <a:spcAft>
                <a:spcPts val="1000"/>
              </a:spcAft>
              <a:buNone/>
            </a:pPr>
            <a:r>
              <a:rPr lang="en-US" sz="1000" dirty="0">
                <a:latin typeface="Work Sans" pitchFamily="2" charset="77"/>
              </a:rPr>
              <a:t>Har bilden/figuren inget informativt syfte och du vill exkludera den kan du bara lämna rubrik och beskrivning tom.</a:t>
            </a:r>
          </a:p>
          <a:p>
            <a:endParaRPr lang="en-GB" sz="1000">
              <a:latin typeface="Work Sans" pitchFamily="2" charset="77"/>
            </a:endParaRPr>
          </a:p>
        </p:txBody>
      </p:sp>
      <p:sp>
        <p:nvSpPr>
          <p:cNvPr id="9" name="textruta 8">
            <a:extLst>
              <a:ext uri="{FF2B5EF4-FFF2-40B4-BE49-F238E27FC236}">
                <a16:creationId xmlns:a16="http://schemas.microsoft.com/office/drawing/2014/main" id="{4DBAB48A-0207-EBBB-5144-24A47388C7DA}"/>
              </a:ext>
            </a:extLst>
          </p:cNvPr>
          <p:cNvSpPr txBox="1"/>
          <p:nvPr userDrawn="1"/>
        </p:nvSpPr>
        <p:spPr>
          <a:xfrm>
            <a:off x="5549719" y="2600794"/>
            <a:ext cx="4234721" cy="2554545"/>
          </a:xfrm>
          <a:prstGeom prst="rect">
            <a:avLst/>
          </a:prstGeom>
          <a:noFill/>
        </p:spPr>
        <p:txBody>
          <a:bodyPr wrap="square" rtlCol="0">
            <a:spAutoFit/>
          </a:bodyPr>
          <a:lstStyle/>
          <a:p>
            <a:pPr>
              <a:spcAft>
                <a:spcPts val="600"/>
              </a:spcAft>
            </a:pPr>
            <a:r>
              <a:rPr lang="en-US" sz="1000" dirty="0">
                <a:latin typeface="Work Sans" pitchFamily="2" charset="77"/>
              </a:rPr>
              <a:t>Mallarna förinlagda fält har en uppsatt läsordning men adderar du ytterligare/egna textrutor, bilder, smart art eller annat innehåll som inte finns i mallen bör du kontrollera att läsordningen blir logisk, annars läses objekten in i ordningen de lagts till på sidan.</a:t>
            </a:r>
          </a:p>
          <a:p>
            <a:pPr marL="0" indent="0">
              <a:spcAft>
                <a:spcPts val="600"/>
              </a:spcAft>
              <a:buNone/>
            </a:pPr>
            <a:r>
              <a:rPr lang="en-US" sz="1000" b="1" dirty="0">
                <a:latin typeface="Work Sans" pitchFamily="2" charset="77"/>
              </a:rPr>
              <a:t>Läsordningen styr du genom:</a:t>
            </a:r>
          </a:p>
          <a:p>
            <a:pPr marL="228600" indent="-228600">
              <a:spcAft>
                <a:spcPts val="600"/>
              </a:spcAft>
              <a:buClr>
                <a:schemeClr val="tx1">
                  <a:lumMod val="65000"/>
                  <a:lumOff val="35000"/>
                </a:schemeClr>
              </a:buClr>
              <a:buFont typeface="+mj-lt"/>
              <a:buAutoNum type="arabicPeriod"/>
            </a:pPr>
            <a:r>
              <a:rPr lang="en-US" sz="1000" dirty="0">
                <a:latin typeface="Work Sans" pitchFamily="2" charset="77"/>
              </a:rPr>
              <a:t>Markera ett objekt i filen. Välj fliken </a:t>
            </a:r>
            <a:r>
              <a:rPr lang="en-US" sz="1000" b="0" i="1" baseline="0" dirty="0">
                <a:latin typeface="Work Sans" pitchFamily="2" charset="77"/>
              </a:rPr>
              <a:t>format </a:t>
            </a:r>
            <a:r>
              <a:rPr lang="en-US" sz="1000" dirty="0">
                <a:latin typeface="Work Sans" pitchFamily="2" charset="77"/>
              </a:rPr>
              <a:t>som visas till höger i menyfliksområdet och välj sedan </a:t>
            </a:r>
            <a:r>
              <a:rPr lang="en-US" sz="1000" b="0" i="1" baseline="0" dirty="0">
                <a:latin typeface="Work Sans" pitchFamily="2" charset="77"/>
              </a:rPr>
              <a:t>markeringsfönster </a:t>
            </a:r>
            <a:r>
              <a:rPr lang="en-US" sz="1000" dirty="0">
                <a:latin typeface="Work Sans" pitchFamily="2" charset="77"/>
              </a:rPr>
              <a:t>i gruppen</a:t>
            </a:r>
            <a:r>
              <a:rPr lang="en-US" sz="1000" b="0" i="1" baseline="0" dirty="0">
                <a:latin typeface="Work Sans" pitchFamily="2" charset="77"/>
              </a:rPr>
              <a:t> ordna.</a:t>
            </a:r>
            <a:endParaRPr lang="en-US" sz="1000" dirty="0">
              <a:latin typeface="Work Sans" pitchFamily="2" charset="77"/>
            </a:endParaRPr>
          </a:p>
          <a:p>
            <a:pPr marL="228600" indent="-228600">
              <a:spcAft>
                <a:spcPts val="600"/>
              </a:spcAft>
              <a:buClr>
                <a:schemeClr val="tx1">
                  <a:lumMod val="65000"/>
                  <a:lumOff val="35000"/>
                </a:schemeClr>
              </a:buClr>
              <a:buFont typeface="+mj-lt"/>
              <a:buAutoNum type="arabicPeriod"/>
            </a:pPr>
            <a:r>
              <a:rPr lang="en-US" sz="1000" dirty="0">
                <a:latin typeface="Work Sans" pitchFamily="2" charset="77"/>
              </a:rPr>
              <a:t>Markera ett eller flera objekt i listan. Dra markeringen uppåt eller nedåt, eller klicka på knappen uppåt.</a:t>
            </a:r>
          </a:p>
          <a:p>
            <a:pPr marL="0" indent="0">
              <a:spcAft>
                <a:spcPts val="600"/>
              </a:spcAft>
              <a:buClr>
                <a:schemeClr val="tx1">
                  <a:lumMod val="65000"/>
                  <a:lumOff val="35000"/>
                </a:schemeClr>
              </a:buClr>
              <a:buFont typeface="+mj-lt"/>
              <a:buNone/>
            </a:pPr>
            <a:r>
              <a:rPr lang="en-US" sz="1000" dirty="0">
                <a:latin typeface="Work Sans" pitchFamily="2" charset="77"/>
              </a:rPr>
              <a:t>Dra objekten till de har den ordning du vill. Detta påverkar inte layouten på sidan utan bara vilken ordning de läses in maskinellt. </a:t>
            </a:r>
            <a:endParaRPr lang="en-GB" sz="1000">
              <a:latin typeface="Work Sans" pitchFamily="2" charset="77"/>
            </a:endParaRPr>
          </a:p>
        </p:txBody>
      </p:sp>
      <p:sp>
        <p:nvSpPr>
          <p:cNvPr id="10" name="textruta 9">
            <a:extLst>
              <a:ext uri="{FF2B5EF4-FFF2-40B4-BE49-F238E27FC236}">
                <a16:creationId xmlns:a16="http://schemas.microsoft.com/office/drawing/2014/main" id="{32D64C20-E0EC-50ED-8276-1342580DEAE9}"/>
              </a:ext>
            </a:extLst>
          </p:cNvPr>
          <p:cNvSpPr txBox="1"/>
          <p:nvPr userDrawn="1"/>
        </p:nvSpPr>
        <p:spPr>
          <a:xfrm>
            <a:off x="934309" y="2231036"/>
            <a:ext cx="4248150" cy="307777"/>
          </a:xfrm>
          <a:prstGeom prst="rect">
            <a:avLst/>
          </a:prstGeom>
          <a:noFill/>
        </p:spPr>
        <p:txBody>
          <a:bodyPr wrap="square" rtlCol="0">
            <a:spAutoFit/>
          </a:bodyPr>
          <a:lstStyle/>
          <a:p>
            <a:r>
              <a:rPr lang="en-GB" sz="1400">
                <a:latin typeface="Work Sans Medium" pitchFamily="2" charset="77"/>
              </a:rPr>
              <a:t>Lägg till alternativ text för bilder/figurer</a:t>
            </a:r>
          </a:p>
        </p:txBody>
      </p:sp>
      <p:sp>
        <p:nvSpPr>
          <p:cNvPr id="11" name="textruta 10">
            <a:extLst>
              <a:ext uri="{FF2B5EF4-FFF2-40B4-BE49-F238E27FC236}">
                <a16:creationId xmlns:a16="http://schemas.microsoft.com/office/drawing/2014/main" id="{E6A6CDBB-9355-D585-CAEB-E68FDC04C402}"/>
              </a:ext>
            </a:extLst>
          </p:cNvPr>
          <p:cNvSpPr txBox="1"/>
          <p:nvPr userDrawn="1"/>
        </p:nvSpPr>
        <p:spPr>
          <a:xfrm>
            <a:off x="5543785" y="2231036"/>
            <a:ext cx="4248150" cy="307777"/>
          </a:xfrm>
          <a:prstGeom prst="rect">
            <a:avLst/>
          </a:prstGeom>
          <a:noFill/>
        </p:spPr>
        <p:txBody>
          <a:bodyPr wrap="square" rtlCol="0">
            <a:spAutoFit/>
          </a:bodyPr>
          <a:lstStyle/>
          <a:p>
            <a:r>
              <a:rPr lang="en-GB" sz="1400">
                <a:latin typeface="Work Sans Medium" pitchFamily="2" charset="77"/>
              </a:rPr>
              <a:t>Dubbelkolla läsordningen</a:t>
            </a:r>
          </a:p>
        </p:txBody>
      </p:sp>
    </p:spTree>
    <p:extLst>
      <p:ext uri="{BB962C8B-B14F-4D97-AF65-F5344CB8AC3E}">
        <p14:creationId xmlns:p14="http://schemas.microsoft.com/office/powerpoint/2010/main" val="3503481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llgänglighet Office 365/2019">
    <p:spTree>
      <p:nvGrpSpPr>
        <p:cNvPr id="1" name=""/>
        <p:cNvGrpSpPr/>
        <p:nvPr/>
      </p:nvGrpSpPr>
      <p:grpSpPr>
        <a:xfrm>
          <a:off x="0" y="0"/>
          <a:ext cx="0" cy="0"/>
          <a:chOff x="0" y="0"/>
          <a:chExt cx="0" cy="0"/>
        </a:xfrm>
      </p:grpSpPr>
      <p:sp>
        <p:nvSpPr>
          <p:cNvPr id="6" name="textruta 5">
            <a:extLst>
              <a:ext uri="{FF2B5EF4-FFF2-40B4-BE49-F238E27FC236}">
                <a16:creationId xmlns:a16="http://schemas.microsoft.com/office/drawing/2014/main" id="{0A51E754-9C7A-11C0-D983-A8276233FD20}"/>
              </a:ext>
            </a:extLst>
          </p:cNvPr>
          <p:cNvSpPr txBox="1"/>
          <p:nvPr userDrawn="1"/>
        </p:nvSpPr>
        <p:spPr>
          <a:xfrm>
            <a:off x="957359" y="821623"/>
            <a:ext cx="9535150" cy="584775"/>
          </a:xfrm>
          <a:prstGeom prst="rect">
            <a:avLst/>
          </a:prstGeom>
          <a:noFill/>
        </p:spPr>
        <p:txBody>
          <a:bodyPr wrap="square" rtlCol="0">
            <a:spAutoFit/>
          </a:bodyPr>
          <a:lstStyle/>
          <a:p>
            <a:r>
              <a:rPr lang="en-GB" sz="3200">
                <a:latin typeface="Work Sans" pitchFamily="2" charset="77"/>
              </a:rPr>
              <a:t>Tillgänglighetsanpassa din presentation</a:t>
            </a:r>
          </a:p>
        </p:txBody>
      </p:sp>
      <p:sp>
        <p:nvSpPr>
          <p:cNvPr id="7" name="textruta 6">
            <a:extLst>
              <a:ext uri="{FF2B5EF4-FFF2-40B4-BE49-F238E27FC236}">
                <a16:creationId xmlns:a16="http://schemas.microsoft.com/office/drawing/2014/main" id="{9AB3E6E3-4894-429E-071D-F50345A149E8}"/>
              </a:ext>
            </a:extLst>
          </p:cNvPr>
          <p:cNvSpPr txBox="1"/>
          <p:nvPr userDrawn="1"/>
        </p:nvSpPr>
        <p:spPr>
          <a:xfrm>
            <a:off x="957359" y="1528186"/>
            <a:ext cx="93234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t>Mallen är inställd för att vara så tillgänglighetsanpassad som möjligt men det är två saker du behöver göra själv allt eftersom du adderar innehåll. </a:t>
            </a:r>
            <a:r>
              <a:rPr lang="en-US" sz="1400" b="1" noProof="0" dirty="0">
                <a:latin typeface="Work Sans SemiBold" pitchFamily="2" charset="77"/>
              </a:rPr>
              <a:t>Instruktionerna nedan är för Office 365 eller Office 2019.</a:t>
            </a:r>
          </a:p>
        </p:txBody>
      </p:sp>
      <p:sp>
        <p:nvSpPr>
          <p:cNvPr id="5" name="textruta 4">
            <a:extLst>
              <a:ext uri="{FF2B5EF4-FFF2-40B4-BE49-F238E27FC236}">
                <a16:creationId xmlns:a16="http://schemas.microsoft.com/office/drawing/2014/main" id="{A0EE485A-2ED1-48AD-EA7A-54C938436EF9}"/>
              </a:ext>
            </a:extLst>
          </p:cNvPr>
          <p:cNvSpPr txBox="1"/>
          <p:nvPr userDrawn="1"/>
        </p:nvSpPr>
        <p:spPr>
          <a:xfrm>
            <a:off x="947738" y="2600794"/>
            <a:ext cx="4234721" cy="1579920"/>
          </a:xfrm>
          <a:prstGeom prst="rect">
            <a:avLst/>
          </a:prstGeom>
          <a:noFill/>
        </p:spPr>
        <p:txBody>
          <a:bodyPr wrap="square" rtlCol="0">
            <a:spAutoFit/>
          </a:bodyPr>
          <a:lstStyle/>
          <a:p>
            <a:pPr marL="0" indent="0">
              <a:spcAft>
                <a:spcPts val="1000"/>
              </a:spcAft>
              <a:buNone/>
            </a:pPr>
            <a:r>
              <a:rPr lang="en-US" sz="1000" dirty="0">
                <a:latin typeface="Work Sans" pitchFamily="2" charset="77"/>
              </a:rPr>
              <a:t>Högerklicka på en bild/figur och välj alternativet </a:t>
            </a:r>
            <a:r>
              <a:rPr lang="en-US" sz="1000" i="1" dirty="0">
                <a:latin typeface="Work Sans" pitchFamily="2" charset="77"/>
              </a:rPr>
              <a:t>Redigera alternativtext. </a:t>
            </a:r>
            <a:r>
              <a:rPr lang="en-US" sz="1000" dirty="0">
                <a:latin typeface="Work Sans" pitchFamily="2" charset="77"/>
              </a:rPr>
              <a:t>Då öppnas en flik till höger i fönstret. Beskriv din bild/figur med 1-2 meningar som läses upp av uppläsningsprogram för de som har nedsatt syn.</a:t>
            </a:r>
          </a:p>
          <a:p>
            <a:pPr marL="0" indent="0">
              <a:spcAft>
                <a:spcPts val="1000"/>
              </a:spcAft>
              <a:buNone/>
            </a:pPr>
            <a:r>
              <a:rPr lang="en-US" sz="1000" dirty="0">
                <a:latin typeface="Work Sans" pitchFamily="2" charset="77"/>
              </a:rPr>
              <a:t>Har bilden/figuren inget informativt syfte och du vill exkludera den kan du istället klicka I checkrutan </a:t>
            </a:r>
            <a:r>
              <a:rPr lang="en-US" sz="1000" i="1" dirty="0">
                <a:latin typeface="Work Sans" pitchFamily="2" charset="77"/>
              </a:rPr>
              <a:t>Markera som dekorativt</a:t>
            </a:r>
            <a:r>
              <a:rPr lang="en-US" sz="1000" dirty="0">
                <a:latin typeface="Work Sans" pitchFamily="2" charset="77"/>
              </a:rPr>
              <a:t> under textrutan för alternativ text.</a:t>
            </a:r>
          </a:p>
          <a:p>
            <a:endParaRPr lang="en-GB" sz="1000">
              <a:latin typeface="Work Sans" pitchFamily="2" charset="77"/>
            </a:endParaRPr>
          </a:p>
        </p:txBody>
      </p:sp>
      <p:sp>
        <p:nvSpPr>
          <p:cNvPr id="12" name="textruta 11">
            <a:extLst>
              <a:ext uri="{FF2B5EF4-FFF2-40B4-BE49-F238E27FC236}">
                <a16:creationId xmlns:a16="http://schemas.microsoft.com/office/drawing/2014/main" id="{B14C1B1E-9EFF-D9D7-277A-BFBAECBE27ED}"/>
              </a:ext>
            </a:extLst>
          </p:cNvPr>
          <p:cNvSpPr txBox="1"/>
          <p:nvPr userDrawn="1"/>
        </p:nvSpPr>
        <p:spPr>
          <a:xfrm>
            <a:off x="5549719" y="2600794"/>
            <a:ext cx="4234721" cy="2092881"/>
          </a:xfrm>
          <a:prstGeom prst="rect">
            <a:avLst/>
          </a:prstGeom>
          <a:noFill/>
        </p:spPr>
        <p:txBody>
          <a:bodyPr wrap="square" rtlCol="0">
            <a:spAutoFit/>
          </a:bodyPr>
          <a:lstStyle/>
          <a:p>
            <a:pPr>
              <a:spcAft>
                <a:spcPts val="600"/>
              </a:spcAft>
            </a:pPr>
            <a:r>
              <a:rPr lang="en-US" sz="1000" dirty="0">
                <a:latin typeface="Work Sans" pitchFamily="2" charset="77"/>
              </a:rPr>
              <a:t>Mallarna förinlagda fält har en uppsatt läsordning men adderar du ytterligare/egna textrutor, bilder, smart art eller annat innehåll som inte finns i mallen bör du kontrollera att läsordningen blir logisk, annars läses objekten in i ordningen de lagts till på sidan.</a:t>
            </a:r>
          </a:p>
          <a:p>
            <a:pPr marL="0" indent="0">
              <a:spcAft>
                <a:spcPts val="600"/>
              </a:spcAft>
              <a:buNone/>
            </a:pPr>
            <a:r>
              <a:rPr lang="en-US" sz="1000" b="1" dirty="0">
                <a:latin typeface="Work Sans" pitchFamily="2" charset="77"/>
              </a:rPr>
              <a:t>Läsordningen styr du genom:</a:t>
            </a:r>
          </a:p>
          <a:p>
            <a:pPr marL="228600" indent="-228600">
              <a:spcAft>
                <a:spcPts val="600"/>
              </a:spcAft>
              <a:buClr>
                <a:schemeClr val="tx1">
                  <a:lumMod val="65000"/>
                  <a:lumOff val="35000"/>
                </a:schemeClr>
              </a:buClr>
              <a:buFont typeface="+mj-lt"/>
              <a:buAutoNum type="arabicPeriod"/>
            </a:pPr>
            <a:r>
              <a:rPr lang="en-US" sz="1000" dirty="0">
                <a:latin typeface="Work Sans" pitchFamily="2" charset="77"/>
              </a:rPr>
              <a:t>På fliken </a:t>
            </a:r>
            <a:r>
              <a:rPr lang="en-US" sz="1000" b="0" i="1" baseline="0" dirty="0">
                <a:latin typeface="Work Sans" pitchFamily="2" charset="77"/>
              </a:rPr>
              <a:t>Start </a:t>
            </a:r>
            <a:r>
              <a:rPr lang="en-US" sz="1000" dirty="0">
                <a:latin typeface="Work Sans" pitchFamily="2" charset="77"/>
              </a:rPr>
              <a:t>väljer du</a:t>
            </a:r>
            <a:r>
              <a:rPr lang="en-US" sz="1000" b="0" i="1" baseline="0" dirty="0">
                <a:latin typeface="Work Sans" pitchFamily="2" charset="77"/>
              </a:rPr>
              <a:t> Ordna.</a:t>
            </a:r>
            <a:endParaRPr lang="en-US" sz="1000" dirty="0">
              <a:latin typeface="Work Sans" pitchFamily="2" charset="77"/>
            </a:endParaRPr>
          </a:p>
          <a:p>
            <a:pPr marL="228600" indent="-228600">
              <a:spcAft>
                <a:spcPts val="600"/>
              </a:spcAft>
              <a:buClr>
                <a:schemeClr val="tx1">
                  <a:lumMod val="65000"/>
                  <a:lumOff val="35000"/>
                </a:schemeClr>
              </a:buClr>
              <a:buFont typeface="+mj-lt"/>
              <a:buAutoNum type="arabicPeriod"/>
            </a:pPr>
            <a:r>
              <a:rPr lang="en-US" sz="1000" dirty="0">
                <a:latin typeface="Work Sans" pitchFamily="2" charset="77"/>
              </a:rPr>
              <a:t>På menyn </a:t>
            </a:r>
            <a:r>
              <a:rPr lang="en-US" sz="1000" b="0" i="1" baseline="0" dirty="0">
                <a:latin typeface="Work Sans" pitchFamily="2" charset="77"/>
              </a:rPr>
              <a:t>Ordna </a:t>
            </a:r>
            <a:r>
              <a:rPr lang="en-US" sz="1000" dirty="0">
                <a:latin typeface="Work Sans" pitchFamily="2" charset="77"/>
              </a:rPr>
              <a:t>väljer du</a:t>
            </a:r>
            <a:r>
              <a:rPr lang="en-US" sz="1000" b="0" i="1" baseline="0" dirty="0">
                <a:latin typeface="Work Sans" pitchFamily="2" charset="77"/>
              </a:rPr>
              <a:t> Markeringsfönster.</a:t>
            </a:r>
            <a:endParaRPr lang="en-US" sz="1000" dirty="0">
              <a:latin typeface="Work Sans" pitchFamily="2" charset="77"/>
            </a:endParaRPr>
          </a:p>
          <a:p>
            <a:pPr marL="0" indent="0">
              <a:spcAft>
                <a:spcPts val="600"/>
              </a:spcAft>
              <a:buClr>
                <a:schemeClr val="tx1">
                  <a:lumMod val="65000"/>
                  <a:lumOff val="35000"/>
                </a:schemeClr>
              </a:buClr>
              <a:buFont typeface="+mj-lt"/>
              <a:buNone/>
            </a:pPr>
            <a:r>
              <a:rPr lang="en-US" sz="1000" dirty="0">
                <a:latin typeface="Work Sans" pitchFamily="2" charset="77"/>
              </a:rPr>
              <a:t>Då öppnas en flik till höger I fönstret. Dra objekten tills de har den ordning du vill. Detta påverkar inte layouten på sidan utan bara vilken ordning de läses in maskinellt. </a:t>
            </a:r>
            <a:endParaRPr lang="en-GB" sz="1000">
              <a:latin typeface="Work Sans" pitchFamily="2" charset="77"/>
            </a:endParaRPr>
          </a:p>
        </p:txBody>
      </p:sp>
      <p:sp>
        <p:nvSpPr>
          <p:cNvPr id="13" name="textruta 12">
            <a:extLst>
              <a:ext uri="{FF2B5EF4-FFF2-40B4-BE49-F238E27FC236}">
                <a16:creationId xmlns:a16="http://schemas.microsoft.com/office/drawing/2014/main" id="{5C80CE63-C4AE-38F4-9AAB-26B856C6A2AA}"/>
              </a:ext>
            </a:extLst>
          </p:cNvPr>
          <p:cNvSpPr txBox="1"/>
          <p:nvPr userDrawn="1"/>
        </p:nvSpPr>
        <p:spPr>
          <a:xfrm>
            <a:off x="934309" y="2231036"/>
            <a:ext cx="4248150" cy="307777"/>
          </a:xfrm>
          <a:prstGeom prst="rect">
            <a:avLst/>
          </a:prstGeom>
          <a:noFill/>
        </p:spPr>
        <p:txBody>
          <a:bodyPr wrap="square" rtlCol="0">
            <a:spAutoFit/>
          </a:bodyPr>
          <a:lstStyle/>
          <a:p>
            <a:r>
              <a:rPr lang="en-GB" sz="1400">
                <a:latin typeface="Work Sans Medium" pitchFamily="2" charset="77"/>
              </a:rPr>
              <a:t>Lägg till alternativ text för bilder/figurer</a:t>
            </a:r>
          </a:p>
        </p:txBody>
      </p:sp>
      <p:sp>
        <p:nvSpPr>
          <p:cNvPr id="14" name="textruta 13">
            <a:extLst>
              <a:ext uri="{FF2B5EF4-FFF2-40B4-BE49-F238E27FC236}">
                <a16:creationId xmlns:a16="http://schemas.microsoft.com/office/drawing/2014/main" id="{7FE0EBDC-2402-1F53-DC48-ACFDF104DF39}"/>
              </a:ext>
            </a:extLst>
          </p:cNvPr>
          <p:cNvSpPr txBox="1"/>
          <p:nvPr userDrawn="1"/>
        </p:nvSpPr>
        <p:spPr>
          <a:xfrm>
            <a:off x="5543785" y="2231036"/>
            <a:ext cx="4248150" cy="307777"/>
          </a:xfrm>
          <a:prstGeom prst="rect">
            <a:avLst/>
          </a:prstGeom>
          <a:noFill/>
        </p:spPr>
        <p:txBody>
          <a:bodyPr wrap="square" rtlCol="0">
            <a:spAutoFit/>
          </a:bodyPr>
          <a:lstStyle/>
          <a:p>
            <a:r>
              <a:rPr lang="en-GB" sz="1400">
                <a:latin typeface="Work Sans Medium" pitchFamily="2" charset="77"/>
              </a:rPr>
              <a:t>Dubbelkolla läsordningen</a:t>
            </a:r>
          </a:p>
        </p:txBody>
      </p:sp>
    </p:spTree>
    <p:extLst>
      <p:ext uri="{BB962C8B-B14F-4D97-AF65-F5344CB8AC3E}">
        <p14:creationId xmlns:p14="http://schemas.microsoft.com/office/powerpoint/2010/main" val="15282215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Title Dept. Gov.">
    <p:bg>
      <p:bgPr>
        <a:solidFill>
          <a:schemeClr val="tx1"/>
        </a:solidFill>
        <a:effectLst/>
      </p:bgPr>
    </p:bg>
    <p:spTree>
      <p:nvGrpSpPr>
        <p:cNvPr id="1" name=""/>
        <p:cNvGrpSpPr/>
        <p:nvPr/>
      </p:nvGrpSpPr>
      <p:grpSpPr>
        <a:xfrm>
          <a:off x="0" y="0"/>
          <a:ext cx="0" cy="0"/>
          <a:chOff x="0" y="0"/>
          <a:chExt cx="0" cy="0"/>
        </a:xfrm>
      </p:grpSpPr>
      <p:sp>
        <p:nvSpPr>
          <p:cNvPr id="12" name="textruta 11" descr="Department of Government Uppsala University">
            <a:extLst>
              <a:ext uri="{FF2B5EF4-FFF2-40B4-BE49-F238E27FC236}">
                <a16:creationId xmlns:a16="http://schemas.microsoft.com/office/drawing/2014/main" id="{84C1188E-AB57-49AD-B3CF-57BD7190B863}"/>
              </a:ext>
            </a:extLst>
          </p:cNvPr>
          <p:cNvSpPr txBox="1"/>
          <p:nvPr userDrawn="1"/>
        </p:nvSpPr>
        <p:spPr>
          <a:xfrm rot="10800000" flipV="1">
            <a:off x="576000" y="288000"/>
            <a:ext cx="2885390" cy="763286"/>
          </a:xfrm>
          <a:prstGeom prst="rect">
            <a:avLst/>
          </a:prstGeom>
          <a:noFill/>
        </p:spPr>
        <p:txBody>
          <a:bodyPr wrap="square">
            <a:spAutoFit/>
          </a:bodyPr>
          <a:lstStyle/>
          <a:p>
            <a:pPr marL="0" marR="0" indent="0" algn="l" rtl="0">
              <a:lnSpc>
                <a:spcPts val="1750"/>
              </a:lnSpc>
            </a:pPr>
            <a:r>
              <a:rPr lang="en-GB" sz="1700" b="0" i="0" u="none" strike="noStrike" kern="1200" cap="small" spc="600" baseline="30000" noProof="1">
                <a:solidFill>
                  <a:schemeClr val="accent1">
                    <a:lumMod val="50000"/>
                  </a:schemeClr>
                </a:solidFill>
                <a:latin typeface="Work Sans" pitchFamily="2" charset="0"/>
              </a:rPr>
              <a:t>DepartmenT</a:t>
            </a:r>
            <a:br>
              <a:rPr lang="en-GB" sz="1700" b="0" i="0" u="none" strike="noStrike" kern="1200" cap="small" spc="600" baseline="30000" noProof="0" dirty="0">
                <a:solidFill>
                  <a:schemeClr val="accent1">
                    <a:lumMod val="50000"/>
                  </a:schemeClr>
                </a:solidFill>
                <a:latin typeface="Work Sans" pitchFamily="2" charset="0"/>
              </a:rPr>
            </a:br>
            <a:r>
              <a:rPr lang="en-GB" sz="1700" b="0" i="0" u="none" strike="noStrike" kern="1200" cap="small" spc="600" baseline="30000" noProof="0" dirty="0">
                <a:solidFill>
                  <a:schemeClr val="accent1">
                    <a:lumMod val="50000"/>
                  </a:schemeClr>
                </a:solidFill>
                <a:latin typeface="Work Sans" pitchFamily="2" charset="0"/>
              </a:rPr>
              <a:t>of government </a:t>
            </a:r>
          </a:p>
          <a:p>
            <a:pPr marR="0" algn="l" rtl="0">
              <a:lnSpc>
                <a:spcPts val="1750"/>
              </a:lnSpc>
            </a:pPr>
            <a:r>
              <a:rPr lang="en-GB" sz="1700" b="0" i="0" u="none" strike="noStrike" kern="1200" cap="small" spc="600" baseline="30000" noProof="0" dirty="0">
                <a:solidFill>
                  <a:schemeClr val="accent1">
                    <a:lumMod val="50000"/>
                  </a:schemeClr>
                </a:solidFill>
                <a:latin typeface="Work Sans" pitchFamily="2" charset="0"/>
              </a:rPr>
              <a:t>Uppsala university</a:t>
            </a:r>
          </a:p>
        </p:txBody>
      </p:sp>
      <p:sp>
        <p:nvSpPr>
          <p:cNvPr id="5" name="Rubrik 1">
            <a:extLst>
              <a:ext uri="{FF2B5EF4-FFF2-40B4-BE49-F238E27FC236}">
                <a16:creationId xmlns:a16="http://schemas.microsoft.com/office/drawing/2014/main" id="{B8C1BEF0-CC6B-5D80-AC3F-DCD9982497A0}"/>
              </a:ext>
            </a:extLst>
          </p:cNvPr>
          <p:cNvSpPr>
            <a:spLocks noGrp="1"/>
          </p:cNvSpPr>
          <p:nvPr>
            <p:ph type="ctrTitle" hasCustomPrompt="1"/>
          </p:nvPr>
        </p:nvSpPr>
        <p:spPr>
          <a:xfrm>
            <a:off x="576000" y="1774825"/>
            <a:ext cx="8798700" cy="1654175"/>
          </a:xfrm>
        </p:spPr>
        <p:txBody>
          <a:bodyPr anchor="ctr">
            <a:noAutofit/>
          </a:bodyPr>
          <a:lstStyle>
            <a:lvl1pPr algn="l">
              <a:lnSpc>
                <a:spcPct val="100000"/>
              </a:lnSpc>
              <a:spcBef>
                <a:spcPts val="1200"/>
              </a:spcBef>
              <a:spcAft>
                <a:spcPts val="1200"/>
              </a:spcAft>
              <a:defRPr sz="4800">
                <a:solidFill>
                  <a:schemeClr val="bg1"/>
                </a:solidFill>
              </a:defRPr>
            </a:lvl1pPr>
          </a:lstStyle>
          <a:p>
            <a:r>
              <a:rPr lang="en-GB" noProof="0" dirty="0"/>
              <a:t>Presentation title</a:t>
            </a:r>
          </a:p>
        </p:txBody>
      </p:sp>
      <p:sp>
        <p:nvSpPr>
          <p:cNvPr id="6" name="Underrubrik 2">
            <a:extLst>
              <a:ext uri="{FF2B5EF4-FFF2-40B4-BE49-F238E27FC236}">
                <a16:creationId xmlns:a16="http://schemas.microsoft.com/office/drawing/2014/main" id="{C3841BD3-5439-F0D1-9827-775AB47EAB5C}"/>
              </a:ext>
            </a:extLst>
          </p:cNvPr>
          <p:cNvSpPr>
            <a:spLocks noGrp="1"/>
          </p:cNvSpPr>
          <p:nvPr>
            <p:ph type="subTitle" idx="1" hasCustomPrompt="1"/>
          </p:nvPr>
        </p:nvSpPr>
        <p:spPr>
          <a:xfrm>
            <a:off x="576000" y="3629795"/>
            <a:ext cx="8798700" cy="46196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Subtitle here</a:t>
            </a:r>
          </a:p>
        </p:txBody>
      </p:sp>
      <p:pic>
        <p:nvPicPr>
          <p:cNvPr id="7" name="Bildobjekt 6" descr="Stamp">
            <a:extLst>
              <a:ext uri="{FF2B5EF4-FFF2-40B4-BE49-F238E27FC236}">
                <a16:creationId xmlns:a16="http://schemas.microsoft.com/office/drawing/2014/main" id="{1DAE9A20-1FE6-48A6-A64A-97B67C42052E}"/>
              </a:ext>
            </a:extLst>
          </p:cNvPr>
          <p:cNvPicPr>
            <a:picLocks noChangeAspect="1"/>
          </p:cNvPicPr>
          <p:nvPr userDrawn="1"/>
        </p:nvPicPr>
        <p:blipFill>
          <a:blip r:embed="rId2">
            <a:alphaModFix amt="50000"/>
          </a:blip>
          <a:stretch>
            <a:fillRect/>
          </a:stretch>
        </p:blipFill>
        <p:spPr>
          <a:xfrm rot="1072191">
            <a:off x="7200416" y="-129491"/>
            <a:ext cx="5106683" cy="5106683"/>
          </a:xfrm>
          <a:prstGeom prst="rect">
            <a:avLst/>
          </a:prstGeom>
        </p:spPr>
      </p:pic>
      <p:pic>
        <p:nvPicPr>
          <p:cNvPr id="8" name="Bild 7" descr="UU Logotype">
            <a:extLst>
              <a:ext uri="{FF2B5EF4-FFF2-40B4-BE49-F238E27FC236}">
                <a16:creationId xmlns:a16="http://schemas.microsoft.com/office/drawing/2014/main" id="{6A3D4A89-6A7D-40E9-A30B-5E8CA5164C47}"/>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37742" t="36041" r="37146" b="39253"/>
          <a:stretch/>
        </p:blipFill>
        <p:spPr>
          <a:xfrm>
            <a:off x="10463753" y="5303819"/>
            <a:ext cx="1329179" cy="1231445"/>
          </a:xfrm>
          <a:prstGeom prst="rect">
            <a:avLst/>
          </a:prstGeom>
        </p:spPr>
      </p:pic>
    </p:spTree>
    <p:extLst>
      <p:ext uri="{BB962C8B-B14F-4D97-AF65-F5344CB8AC3E}">
        <p14:creationId xmlns:p14="http://schemas.microsoft.com/office/powerpoint/2010/main" val="393499377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Dept. Gov.">
    <p:bg>
      <p:bgPr>
        <a:solidFill>
          <a:schemeClr val="tx1"/>
        </a:solidFill>
        <a:effectLst/>
      </p:bgPr>
    </p:bg>
    <p:spTree>
      <p:nvGrpSpPr>
        <p:cNvPr id="1" name=""/>
        <p:cNvGrpSpPr/>
        <p:nvPr/>
      </p:nvGrpSpPr>
      <p:grpSpPr>
        <a:xfrm>
          <a:off x="0" y="0"/>
          <a:ext cx="0" cy="0"/>
          <a:chOff x="0" y="0"/>
          <a:chExt cx="0" cy="0"/>
        </a:xfrm>
      </p:grpSpPr>
      <p:sp>
        <p:nvSpPr>
          <p:cNvPr id="12" name="textruta 11" descr="Department of Government Uppsala University">
            <a:extLst>
              <a:ext uri="{FF2B5EF4-FFF2-40B4-BE49-F238E27FC236}">
                <a16:creationId xmlns:a16="http://schemas.microsoft.com/office/drawing/2014/main" id="{84C1188E-AB57-49AD-B3CF-57BD7190B863}"/>
              </a:ext>
            </a:extLst>
          </p:cNvPr>
          <p:cNvSpPr txBox="1"/>
          <p:nvPr userDrawn="1"/>
        </p:nvSpPr>
        <p:spPr>
          <a:xfrm rot="10800000" flipV="1">
            <a:off x="576000" y="288000"/>
            <a:ext cx="2885390" cy="763286"/>
          </a:xfrm>
          <a:prstGeom prst="rect">
            <a:avLst/>
          </a:prstGeom>
          <a:noFill/>
        </p:spPr>
        <p:txBody>
          <a:bodyPr wrap="square">
            <a:spAutoFit/>
          </a:bodyPr>
          <a:lstStyle/>
          <a:p>
            <a:pPr marL="0" marR="0" indent="0" algn="l" rtl="0">
              <a:lnSpc>
                <a:spcPts val="1750"/>
              </a:lnSpc>
            </a:pPr>
            <a:r>
              <a:rPr lang="en-GB" sz="1700" b="0" i="0" u="none" strike="noStrike" kern="1200" cap="small" spc="600" baseline="30000" noProof="1">
                <a:solidFill>
                  <a:schemeClr val="accent1">
                    <a:lumMod val="50000"/>
                  </a:schemeClr>
                </a:solidFill>
                <a:latin typeface="Work Sans" pitchFamily="2" charset="0"/>
              </a:rPr>
              <a:t>DepartmenT</a:t>
            </a:r>
            <a:br>
              <a:rPr lang="en-GB" sz="1700" b="0" i="0" u="none" strike="noStrike" kern="1200" cap="small" spc="600" baseline="30000" noProof="0" dirty="0">
                <a:solidFill>
                  <a:schemeClr val="accent1">
                    <a:lumMod val="50000"/>
                  </a:schemeClr>
                </a:solidFill>
                <a:latin typeface="Work Sans" pitchFamily="2" charset="0"/>
              </a:rPr>
            </a:br>
            <a:r>
              <a:rPr lang="en-GB" sz="1700" b="0" i="0" u="none" strike="noStrike" kern="1200" cap="small" spc="600" baseline="30000" noProof="0" dirty="0">
                <a:solidFill>
                  <a:schemeClr val="accent1">
                    <a:lumMod val="50000"/>
                  </a:schemeClr>
                </a:solidFill>
                <a:latin typeface="Work Sans" pitchFamily="2" charset="0"/>
              </a:rPr>
              <a:t>of government </a:t>
            </a:r>
          </a:p>
          <a:p>
            <a:pPr marR="0" algn="l" rtl="0">
              <a:lnSpc>
                <a:spcPts val="1750"/>
              </a:lnSpc>
            </a:pPr>
            <a:r>
              <a:rPr lang="en-GB" sz="1700" b="0" i="0" u="none" strike="noStrike" kern="1200" cap="small" spc="600" baseline="30000" noProof="0" dirty="0">
                <a:solidFill>
                  <a:schemeClr val="accent1">
                    <a:lumMod val="50000"/>
                  </a:schemeClr>
                </a:solidFill>
                <a:latin typeface="Work Sans" pitchFamily="2" charset="0"/>
              </a:rPr>
              <a:t>Uppsala university</a:t>
            </a:r>
          </a:p>
        </p:txBody>
      </p:sp>
      <p:sp>
        <p:nvSpPr>
          <p:cNvPr id="5" name="Rubrik 1">
            <a:extLst>
              <a:ext uri="{FF2B5EF4-FFF2-40B4-BE49-F238E27FC236}">
                <a16:creationId xmlns:a16="http://schemas.microsoft.com/office/drawing/2014/main" id="{B8C1BEF0-CC6B-5D80-AC3F-DCD9982497A0}"/>
              </a:ext>
            </a:extLst>
          </p:cNvPr>
          <p:cNvSpPr>
            <a:spLocks noGrp="1"/>
          </p:cNvSpPr>
          <p:nvPr>
            <p:ph type="ctrTitle" hasCustomPrompt="1"/>
          </p:nvPr>
        </p:nvSpPr>
        <p:spPr>
          <a:xfrm>
            <a:off x="576000" y="1774825"/>
            <a:ext cx="8798700" cy="1654175"/>
          </a:xfrm>
        </p:spPr>
        <p:txBody>
          <a:bodyPr anchor="ctr">
            <a:noAutofit/>
          </a:bodyPr>
          <a:lstStyle>
            <a:lvl1pPr algn="l">
              <a:lnSpc>
                <a:spcPct val="100000"/>
              </a:lnSpc>
              <a:spcBef>
                <a:spcPts val="1200"/>
              </a:spcBef>
              <a:spcAft>
                <a:spcPts val="1200"/>
              </a:spcAft>
              <a:defRPr sz="4800">
                <a:solidFill>
                  <a:schemeClr val="bg1"/>
                </a:solidFill>
              </a:defRPr>
            </a:lvl1pPr>
          </a:lstStyle>
          <a:p>
            <a:r>
              <a:rPr lang="en-GB" noProof="0" dirty="0"/>
              <a:t>Presentation title</a:t>
            </a:r>
          </a:p>
        </p:txBody>
      </p:sp>
      <p:sp>
        <p:nvSpPr>
          <p:cNvPr id="6" name="Underrubrik 2">
            <a:extLst>
              <a:ext uri="{FF2B5EF4-FFF2-40B4-BE49-F238E27FC236}">
                <a16:creationId xmlns:a16="http://schemas.microsoft.com/office/drawing/2014/main" id="{C3841BD3-5439-F0D1-9827-775AB47EAB5C}"/>
              </a:ext>
            </a:extLst>
          </p:cNvPr>
          <p:cNvSpPr>
            <a:spLocks noGrp="1"/>
          </p:cNvSpPr>
          <p:nvPr>
            <p:ph type="subTitle" idx="1" hasCustomPrompt="1"/>
          </p:nvPr>
        </p:nvSpPr>
        <p:spPr>
          <a:xfrm>
            <a:off x="576000" y="3629795"/>
            <a:ext cx="8798700" cy="46196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Subtitle here</a:t>
            </a:r>
          </a:p>
        </p:txBody>
      </p:sp>
      <p:pic>
        <p:nvPicPr>
          <p:cNvPr id="7" name="Bildobjekt 6" descr="Stamp">
            <a:extLst>
              <a:ext uri="{FF2B5EF4-FFF2-40B4-BE49-F238E27FC236}">
                <a16:creationId xmlns:a16="http://schemas.microsoft.com/office/drawing/2014/main" id="{1DAE9A20-1FE6-48A6-A64A-97B67C42052E}"/>
              </a:ext>
            </a:extLst>
          </p:cNvPr>
          <p:cNvPicPr>
            <a:picLocks noChangeAspect="1"/>
          </p:cNvPicPr>
          <p:nvPr userDrawn="1"/>
        </p:nvPicPr>
        <p:blipFill>
          <a:blip r:embed="rId2">
            <a:alphaModFix amt="50000"/>
          </a:blip>
          <a:stretch>
            <a:fillRect/>
          </a:stretch>
        </p:blipFill>
        <p:spPr>
          <a:xfrm rot="1072191">
            <a:off x="7200416" y="-129491"/>
            <a:ext cx="5106683" cy="5106683"/>
          </a:xfrm>
          <a:prstGeom prst="rect">
            <a:avLst/>
          </a:prstGeom>
        </p:spPr>
      </p:pic>
      <p:pic>
        <p:nvPicPr>
          <p:cNvPr id="8" name="Bild 7" descr="UU Logotype">
            <a:extLst>
              <a:ext uri="{FF2B5EF4-FFF2-40B4-BE49-F238E27FC236}">
                <a16:creationId xmlns:a16="http://schemas.microsoft.com/office/drawing/2014/main" id="{6A3D4A89-6A7D-40E9-A30B-5E8CA5164C47}"/>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37742" t="36041" r="37146" b="39253"/>
          <a:stretch/>
        </p:blipFill>
        <p:spPr>
          <a:xfrm>
            <a:off x="10463753" y="5303819"/>
            <a:ext cx="1329179" cy="1231445"/>
          </a:xfrm>
          <a:prstGeom prst="rect">
            <a:avLst/>
          </a:prstGeom>
        </p:spPr>
      </p:pic>
    </p:spTree>
    <p:extLst>
      <p:ext uri="{BB962C8B-B14F-4D97-AF65-F5344CB8AC3E}">
        <p14:creationId xmlns:p14="http://schemas.microsoft.com/office/powerpoint/2010/main" val="110026015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line and content">
    <p:spTree>
      <p:nvGrpSpPr>
        <p:cNvPr id="1" name=""/>
        <p:cNvGrpSpPr/>
        <p:nvPr/>
      </p:nvGrpSpPr>
      <p:grpSpPr>
        <a:xfrm>
          <a:off x="0" y="0"/>
          <a:ext cx="0" cy="0"/>
          <a:chOff x="0" y="0"/>
          <a:chExt cx="0" cy="0"/>
        </a:xfrm>
      </p:grpSpPr>
      <p:sp>
        <p:nvSpPr>
          <p:cNvPr id="6" name="Platshållare för rubrik 1">
            <a:extLst>
              <a:ext uri="{FF2B5EF4-FFF2-40B4-BE49-F238E27FC236}">
                <a16:creationId xmlns:a16="http://schemas.microsoft.com/office/drawing/2014/main" id="{7A283842-21B2-F132-5C80-A0C11430002D}"/>
              </a:ext>
            </a:extLst>
          </p:cNvPr>
          <p:cNvSpPr>
            <a:spLocks noGrp="1"/>
          </p:cNvSpPr>
          <p:nvPr>
            <p:ph type="title" hasCustomPrompt="1"/>
          </p:nvPr>
        </p:nvSpPr>
        <p:spPr>
          <a:xfrm>
            <a:off x="576000" y="1080000"/>
            <a:ext cx="9576000" cy="720000"/>
          </a:xfrm>
          <a:prstGeom prst="rect">
            <a:avLst/>
          </a:prstGeom>
        </p:spPr>
        <p:txBody>
          <a:bodyPr vert="horz" lIns="91440" tIns="108000" rIns="91440" bIns="45720" rtlCol="0" anchor="t">
            <a:noAutofit/>
          </a:bodyPr>
          <a:lstStyle>
            <a:lvl1pPr>
              <a:defRPr/>
            </a:lvl1pPr>
          </a:lstStyle>
          <a:p>
            <a:r>
              <a:rPr lang="en-GB" noProof="0" dirty="0"/>
              <a:t>Write your heading here</a:t>
            </a:r>
          </a:p>
        </p:txBody>
      </p:sp>
      <p:sp>
        <p:nvSpPr>
          <p:cNvPr id="8" name="Platshållare för innehåll 7">
            <a:extLst>
              <a:ext uri="{FF2B5EF4-FFF2-40B4-BE49-F238E27FC236}">
                <a16:creationId xmlns:a16="http://schemas.microsoft.com/office/drawing/2014/main" id="{49F71313-69F3-3473-0FB7-308AC801C51B}"/>
              </a:ext>
            </a:extLst>
          </p:cNvPr>
          <p:cNvSpPr>
            <a:spLocks noGrp="1"/>
          </p:cNvSpPr>
          <p:nvPr>
            <p:ph sz="quarter" idx="13" hasCustomPrompt="1"/>
          </p:nvPr>
        </p:nvSpPr>
        <p:spPr>
          <a:xfrm>
            <a:off x="576000" y="2001274"/>
            <a:ext cx="9576000" cy="4126150"/>
          </a:xfrm>
        </p:spPr>
        <p:txBody>
          <a:bodyPr/>
          <a:lstStyle/>
          <a:p>
            <a:pPr lvl="0"/>
            <a:r>
              <a:rPr lang="en-GB" noProof="0" dirty="0"/>
              <a:t>Write your text here</a:t>
            </a:r>
          </a:p>
          <a:p>
            <a:pPr lvl="1"/>
            <a:r>
              <a:rPr lang="en-GB" noProof="0" dirty="0"/>
              <a:t>Level two</a:t>
            </a:r>
          </a:p>
          <a:p>
            <a:pPr lvl="2"/>
            <a:r>
              <a:rPr lang="en-GB" noProof="0" dirty="0"/>
              <a:t>Level three</a:t>
            </a:r>
          </a:p>
          <a:p>
            <a:pPr lvl="3"/>
            <a:r>
              <a:rPr lang="en-GB" noProof="0" dirty="0"/>
              <a:t>Level four</a:t>
            </a:r>
          </a:p>
          <a:p>
            <a:pPr lvl="4"/>
            <a:r>
              <a:rPr lang="en-GB" noProof="0" dirty="0"/>
              <a:t>Level five</a:t>
            </a:r>
          </a:p>
        </p:txBody>
      </p:sp>
      <p:sp>
        <p:nvSpPr>
          <p:cNvPr id="3" name="Platshållare för datum 2">
            <a:extLst>
              <a:ext uri="{FF2B5EF4-FFF2-40B4-BE49-F238E27FC236}">
                <a16:creationId xmlns:a16="http://schemas.microsoft.com/office/drawing/2014/main" id="{00ADBFD3-494F-0006-CF49-3526BB979BEE}"/>
              </a:ext>
            </a:extLst>
          </p:cNvPr>
          <p:cNvSpPr>
            <a:spLocks noGrp="1"/>
          </p:cNvSpPr>
          <p:nvPr>
            <p:ph type="dt" sz="half" idx="10"/>
          </p:nvPr>
        </p:nvSpPr>
        <p:spPr/>
        <p:txBody>
          <a:bodyPr/>
          <a:lstStyle/>
          <a:p>
            <a:fld id="{888E4D63-BE2C-4D4B-BBD2-256262659A9F}" type="datetime1">
              <a:rPr lang="en-GB" noProof="0" smtClean="0"/>
              <a:pPr/>
              <a:t>06/05/2026</a:t>
            </a:fld>
            <a:endParaRPr lang="en-GB" noProof="0"/>
          </a:p>
        </p:txBody>
      </p:sp>
      <p:sp>
        <p:nvSpPr>
          <p:cNvPr id="4" name="Platshållare för sidfot 3">
            <a:extLst>
              <a:ext uri="{FF2B5EF4-FFF2-40B4-BE49-F238E27FC236}">
                <a16:creationId xmlns:a16="http://schemas.microsoft.com/office/drawing/2014/main" id="{E609E1BD-AA5D-00B1-E039-47660A7F4059}"/>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94A18E1F-D479-AB8E-0971-6711BBC8DC22}"/>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Tree>
    <p:extLst>
      <p:ext uri="{BB962C8B-B14F-4D97-AF65-F5344CB8AC3E}">
        <p14:creationId xmlns:p14="http://schemas.microsoft.com/office/powerpoint/2010/main" val="618798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text">
    <p:spTree>
      <p:nvGrpSpPr>
        <p:cNvPr id="1" name=""/>
        <p:cNvGrpSpPr/>
        <p:nvPr/>
      </p:nvGrpSpPr>
      <p:grpSpPr>
        <a:xfrm>
          <a:off x="0" y="0"/>
          <a:ext cx="0" cy="0"/>
          <a:chOff x="0" y="0"/>
          <a:chExt cx="0" cy="0"/>
        </a:xfrm>
      </p:grpSpPr>
      <p:sp>
        <p:nvSpPr>
          <p:cNvPr id="17" name="Platshållare för rubrik 1">
            <a:extLst>
              <a:ext uri="{FF2B5EF4-FFF2-40B4-BE49-F238E27FC236}">
                <a16:creationId xmlns:a16="http://schemas.microsoft.com/office/drawing/2014/main" id="{31F0A250-9FA8-F7E1-916A-3CC75EC2F36D}"/>
              </a:ext>
            </a:extLst>
          </p:cNvPr>
          <p:cNvSpPr>
            <a:spLocks noGrp="1"/>
          </p:cNvSpPr>
          <p:nvPr>
            <p:ph type="title" hasCustomPrompt="1"/>
          </p:nvPr>
        </p:nvSpPr>
        <p:spPr>
          <a:xfrm>
            <a:off x="6743700" y="836614"/>
            <a:ext cx="4320000" cy="1224000"/>
          </a:xfrm>
          <a:prstGeom prst="rect">
            <a:avLst/>
          </a:prstGeom>
        </p:spPr>
        <p:txBody>
          <a:bodyPr vert="horz" lIns="91440" tIns="108000" rIns="91440" bIns="45720" rtlCol="0" anchor="t">
            <a:noAutofit/>
          </a:bodyPr>
          <a:lstStyle>
            <a:lvl1pPr>
              <a:spcAft>
                <a:spcPts val="0"/>
              </a:spcAft>
              <a:defRPr/>
            </a:lvl1pPr>
          </a:lstStyle>
          <a:p>
            <a:r>
              <a:rPr lang="en-GB" noProof="0" dirty="0"/>
              <a:t>Write your heading here</a:t>
            </a:r>
          </a:p>
        </p:txBody>
      </p:sp>
      <p:sp>
        <p:nvSpPr>
          <p:cNvPr id="21" name="Platshållare för text 9">
            <a:extLst>
              <a:ext uri="{FF2B5EF4-FFF2-40B4-BE49-F238E27FC236}">
                <a16:creationId xmlns:a16="http://schemas.microsoft.com/office/drawing/2014/main" id="{B292B661-7CCD-4000-08D7-733BB70F4D9D}"/>
              </a:ext>
            </a:extLst>
          </p:cNvPr>
          <p:cNvSpPr>
            <a:spLocks noGrp="1"/>
          </p:cNvSpPr>
          <p:nvPr>
            <p:ph type="body" sz="quarter" idx="14" hasCustomPrompt="1"/>
          </p:nvPr>
        </p:nvSpPr>
        <p:spPr>
          <a:xfrm>
            <a:off x="6743700" y="2173936"/>
            <a:ext cx="4320000" cy="1910751"/>
          </a:xfrm>
        </p:spPr>
        <p:txBody>
          <a:bodyPr/>
          <a:lstStyle>
            <a:lvl1pPr marL="0" indent="0">
              <a:lnSpc>
                <a:spcPct val="100000"/>
              </a:lnSpc>
              <a:spcBef>
                <a:spcPts val="1200"/>
              </a:spcBef>
              <a:buFontTx/>
              <a:buNone/>
              <a:defRPr sz="2400" baseline="0">
                <a:solidFill>
                  <a:schemeClr val="tx1"/>
                </a:solidFill>
              </a:defRPr>
            </a:lvl1pPr>
            <a:lvl2pPr marL="457200" indent="0">
              <a:lnSpc>
                <a:spcPct val="100000"/>
              </a:lnSpc>
              <a:spcBef>
                <a:spcPts val="600"/>
              </a:spcBef>
              <a:buFontTx/>
              <a:buNone/>
              <a:defRPr sz="2400" baseline="0">
                <a:solidFill>
                  <a:schemeClr val="tx1"/>
                </a:solidFill>
              </a:defRPr>
            </a:lvl2pPr>
            <a:lvl3pPr marL="914400" indent="0">
              <a:lnSpc>
                <a:spcPct val="100000"/>
              </a:lnSpc>
              <a:spcBef>
                <a:spcPts val="600"/>
              </a:spcBef>
              <a:buFontTx/>
              <a:buNone/>
              <a:defRPr sz="2400" baseline="0">
                <a:solidFill>
                  <a:schemeClr val="tx1"/>
                </a:solidFill>
              </a:defRPr>
            </a:lvl3pPr>
            <a:lvl4pPr marL="1371600" indent="0">
              <a:lnSpc>
                <a:spcPct val="100000"/>
              </a:lnSpc>
              <a:spcBef>
                <a:spcPts val="600"/>
              </a:spcBef>
              <a:buFontTx/>
              <a:buNone/>
              <a:defRPr sz="2400" baseline="0">
                <a:solidFill>
                  <a:schemeClr val="tx1"/>
                </a:solidFill>
              </a:defRPr>
            </a:lvl4pPr>
            <a:lvl5pPr marL="1828800" indent="0">
              <a:lnSpc>
                <a:spcPct val="100000"/>
              </a:lnSpc>
              <a:spcBef>
                <a:spcPts val="600"/>
              </a:spcBef>
              <a:buFontTx/>
              <a:buNone/>
              <a:defRPr sz="2400" baseline="0">
                <a:solidFill>
                  <a:schemeClr val="tx1"/>
                </a:solidFill>
              </a:defRPr>
            </a:lvl5pPr>
          </a:lstStyle>
          <a:p>
            <a:pPr lvl="0"/>
            <a:r>
              <a:rPr lang="en-GB" noProof="0" dirty="0"/>
              <a:t>Write your text here</a:t>
            </a:r>
          </a:p>
          <a:p>
            <a:pPr lvl="1"/>
            <a:r>
              <a:rPr lang="en-GB" noProof="0" dirty="0"/>
              <a:t>Level two</a:t>
            </a:r>
          </a:p>
          <a:p>
            <a:pPr lvl="2"/>
            <a:r>
              <a:rPr lang="en-GB" noProof="0" dirty="0"/>
              <a:t>Level three</a:t>
            </a:r>
          </a:p>
          <a:p>
            <a:pPr lvl="3"/>
            <a:r>
              <a:rPr lang="en-GB" noProof="0" dirty="0"/>
              <a:t>Level four</a:t>
            </a:r>
          </a:p>
          <a:p>
            <a:pPr lvl="4"/>
            <a:r>
              <a:rPr lang="en-GB" noProof="0" dirty="0"/>
              <a:t>Level five</a:t>
            </a:r>
          </a:p>
        </p:txBody>
      </p:sp>
      <p:sp>
        <p:nvSpPr>
          <p:cNvPr id="8" name="Platshållare för bild 2">
            <a:extLst>
              <a:ext uri="{FF2B5EF4-FFF2-40B4-BE49-F238E27FC236}">
                <a16:creationId xmlns:a16="http://schemas.microsoft.com/office/drawing/2014/main" id="{82EBE0E1-BE11-020E-84EC-67233813B7CE}"/>
              </a:ext>
            </a:extLst>
          </p:cNvPr>
          <p:cNvSpPr>
            <a:spLocks noGrp="1"/>
          </p:cNvSpPr>
          <p:nvPr>
            <p:ph type="pic" sz="quarter" idx="13" hasCustomPrompt="1"/>
          </p:nvPr>
        </p:nvSpPr>
        <p:spPr>
          <a:xfrm>
            <a:off x="-795" y="0"/>
            <a:ext cx="6096000" cy="6858000"/>
          </a:xfrm>
        </p:spPr>
        <p:txBody>
          <a:bodyPr bIns="1044000" anchor="ctr"/>
          <a:lstStyle>
            <a:lvl1pPr marL="0" indent="0" algn="ctr">
              <a:buNone/>
              <a:defRPr/>
            </a:lvl1pPr>
          </a:lstStyle>
          <a:p>
            <a:r>
              <a:rPr lang="en-GB" noProof="0" dirty="0"/>
              <a:t>Click on the icon</a:t>
            </a:r>
            <a:br>
              <a:rPr lang="en-GB" noProof="0" dirty="0"/>
            </a:br>
            <a:r>
              <a:rPr lang="en-GB" noProof="0" dirty="0"/>
              <a:t>to insert an image</a:t>
            </a:r>
          </a:p>
        </p:txBody>
      </p:sp>
      <p:sp>
        <p:nvSpPr>
          <p:cNvPr id="3" name="Platshållare för datum 2">
            <a:extLst>
              <a:ext uri="{FF2B5EF4-FFF2-40B4-BE49-F238E27FC236}">
                <a16:creationId xmlns:a16="http://schemas.microsoft.com/office/drawing/2014/main" id="{CC32F3E5-D4FB-6CAF-7271-81A8E70744CD}"/>
              </a:ext>
            </a:extLst>
          </p:cNvPr>
          <p:cNvSpPr>
            <a:spLocks noGrp="1"/>
          </p:cNvSpPr>
          <p:nvPr>
            <p:ph type="dt" sz="half" idx="10"/>
          </p:nvPr>
        </p:nvSpPr>
        <p:spPr/>
        <p:txBody>
          <a:bodyPr/>
          <a:lstStyle/>
          <a:p>
            <a:fld id="{888E4D63-BE2C-4D4B-BBD2-256262659A9F}" type="datetime1">
              <a:rPr lang="en-GB" noProof="0" smtClean="0"/>
              <a:pPr/>
              <a:t>06/05/2026</a:t>
            </a:fld>
            <a:endParaRPr lang="en-GB" noProof="0"/>
          </a:p>
        </p:txBody>
      </p:sp>
      <p:sp>
        <p:nvSpPr>
          <p:cNvPr id="4" name="Platshållare för sidfot 3">
            <a:extLst>
              <a:ext uri="{FF2B5EF4-FFF2-40B4-BE49-F238E27FC236}">
                <a16:creationId xmlns:a16="http://schemas.microsoft.com/office/drawing/2014/main" id="{6E6D920F-9B89-6CE6-44CC-CA866A2473CF}"/>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FF1D8D47-4CF2-999B-CC89-CCC79A3C52B2}"/>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Tree>
    <p:extLst>
      <p:ext uri="{BB962C8B-B14F-4D97-AF65-F5344CB8AC3E}">
        <p14:creationId xmlns:p14="http://schemas.microsoft.com/office/powerpoint/2010/main" val="4239990901"/>
      </p:ext>
    </p:extLst>
  </p:cSld>
  <p:clrMapOvr>
    <a:masterClrMapping/>
  </p:clrMapOvr>
  <p:extLst>
    <p:ext uri="{DCECCB84-F9BA-43D5-87BE-67443E8EF086}">
      <p15:sldGuideLst xmlns:p15="http://schemas.microsoft.com/office/powerpoint/2012/main">
        <p15:guide id="1" orient="horz" pos="1275">
          <p15:clr>
            <a:srgbClr val="FBAE40"/>
          </p15:clr>
        </p15:guide>
        <p15:guide id="2" pos="3840">
          <p15:clr>
            <a:srgbClr val="FBAE40"/>
          </p15:clr>
        </p15:guide>
        <p15:guide id="3" orient="horz" pos="527">
          <p15:clr>
            <a:srgbClr val="FBAE40"/>
          </p15:clr>
        </p15:guide>
        <p15:guide id="4" pos="4248">
          <p15:clr>
            <a:srgbClr val="FBAE40"/>
          </p15:clr>
        </p15:guide>
        <p15:guide id="5" pos="683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text 2">
    <p:spTree>
      <p:nvGrpSpPr>
        <p:cNvPr id="1" name=""/>
        <p:cNvGrpSpPr/>
        <p:nvPr/>
      </p:nvGrpSpPr>
      <p:grpSpPr>
        <a:xfrm>
          <a:off x="0" y="0"/>
          <a:ext cx="0" cy="0"/>
          <a:chOff x="0" y="0"/>
          <a:chExt cx="0" cy="0"/>
        </a:xfrm>
      </p:grpSpPr>
      <p:sp>
        <p:nvSpPr>
          <p:cNvPr id="7" name="Platshållare för rubrik 1">
            <a:extLst>
              <a:ext uri="{FF2B5EF4-FFF2-40B4-BE49-F238E27FC236}">
                <a16:creationId xmlns:a16="http://schemas.microsoft.com/office/drawing/2014/main" id="{72E0C1A0-A9BD-243C-0ED6-127A99F43D70}"/>
              </a:ext>
            </a:extLst>
          </p:cNvPr>
          <p:cNvSpPr>
            <a:spLocks noGrp="1"/>
          </p:cNvSpPr>
          <p:nvPr>
            <p:ph type="title" hasCustomPrompt="1"/>
          </p:nvPr>
        </p:nvSpPr>
        <p:spPr>
          <a:xfrm>
            <a:off x="6743700" y="1844674"/>
            <a:ext cx="4320000" cy="1224000"/>
          </a:xfrm>
          <a:prstGeom prst="rect">
            <a:avLst/>
          </a:prstGeom>
        </p:spPr>
        <p:txBody>
          <a:bodyPr vert="horz" lIns="91440" tIns="108000" rIns="91440" bIns="45720" rtlCol="0" anchor="t">
            <a:noAutofit/>
          </a:bodyPr>
          <a:lstStyle/>
          <a:p>
            <a:r>
              <a:rPr lang="en-GB" noProof="0" dirty="0"/>
              <a:t>Write your heading here</a:t>
            </a:r>
          </a:p>
        </p:txBody>
      </p:sp>
      <p:sp>
        <p:nvSpPr>
          <p:cNvPr id="8" name="Platshållare för text 9">
            <a:extLst>
              <a:ext uri="{FF2B5EF4-FFF2-40B4-BE49-F238E27FC236}">
                <a16:creationId xmlns:a16="http://schemas.microsoft.com/office/drawing/2014/main" id="{6A8C23D9-7BD3-7E9D-6E90-B458B8D27045}"/>
              </a:ext>
            </a:extLst>
          </p:cNvPr>
          <p:cNvSpPr>
            <a:spLocks noGrp="1"/>
          </p:cNvSpPr>
          <p:nvPr>
            <p:ph type="body" sz="quarter" idx="14" hasCustomPrompt="1"/>
          </p:nvPr>
        </p:nvSpPr>
        <p:spPr>
          <a:xfrm>
            <a:off x="6743700" y="3199196"/>
            <a:ext cx="4320000" cy="1995366"/>
          </a:xfrm>
        </p:spPr>
        <p:txBody>
          <a:bodyPr/>
          <a:lstStyle>
            <a:lvl1pPr marL="0" indent="0">
              <a:lnSpc>
                <a:spcPct val="100000"/>
              </a:lnSpc>
              <a:spcBef>
                <a:spcPts val="1200"/>
              </a:spcBef>
              <a:buFontTx/>
              <a:buNone/>
              <a:defRPr sz="2400" baseline="0">
                <a:solidFill>
                  <a:schemeClr val="tx1"/>
                </a:solidFill>
              </a:defRPr>
            </a:lvl1pPr>
            <a:lvl2pPr marL="457200" indent="0">
              <a:buFontTx/>
              <a:buNone/>
              <a:defRPr sz="2400" baseline="0">
                <a:solidFill>
                  <a:schemeClr val="tx1"/>
                </a:solidFill>
              </a:defRPr>
            </a:lvl2pPr>
            <a:lvl3pPr marL="914400" indent="0">
              <a:buFontTx/>
              <a:buNone/>
              <a:defRPr sz="2400" baseline="0">
                <a:solidFill>
                  <a:schemeClr val="tx1"/>
                </a:solidFill>
              </a:defRPr>
            </a:lvl3pPr>
            <a:lvl4pPr marL="1371600" indent="0">
              <a:buFontTx/>
              <a:buNone/>
              <a:defRPr sz="2400" baseline="0">
                <a:solidFill>
                  <a:schemeClr val="tx1"/>
                </a:solidFill>
              </a:defRPr>
            </a:lvl4pPr>
            <a:lvl5pPr marL="1828800" indent="0">
              <a:buFontTx/>
              <a:buNone/>
              <a:defRPr sz="2400" baseline="0">
                <a:solidFill>
                  <a:schemeClr val="tx1"/>
                </a:solidFill>
              </a:defRPr>
            </a:lvl5pPr>
          </a:lstStyle>
          <a:p>
            <a:pPr lvl="0"/>
            <a:r>
              <a:rPr lang="en-GB" noProof="0" dirty="0"/>
              <a:t>Write your text here</a:t>
            </a:r>
          </a:p>
          <a:p>
            <a:pPr lvl="1"/>
            <a:r>
              <a:rPr lang="en-GB" noProof="0" dirty="0"/>
              <a:t>Level two</a:t>
            </a:r>
          </a:p>
          <a:p>
            <a:pPr lvl="2"/>
            <a:r>
              <a:rPr lang="en-GB" noProof="0" dirty="0"/>
              <a:t>Level three</a:t>
            </a:r>
          </a:p>
          <a:p>
            <a:pPr lvl="3"/>
            <a:r>
              <a:rPr lang="en-GB" noProof="0" dirty="0"/>
              <a:t>Level four</a:t>
            </a:r>
          </a:p>
          <a:p>
            <a:pPr lvl="4"/>
            <a:r>
              <a:rPr lang="en-GB" noProof="0" dirty="0"/>
              <a:t>Level five</a:t>
            </a:r>
          </a:p>
        </p:txBody>
      </p:sp>
      <p:sp>
        <p:nvSpPr>
          <p:cNvPr id="6" name="Platshållare för bild 2">
            <a:extLst>
              <a:ext uri="{FF2B5EF4-FFF2-40B4-BE49-F238E27FC236}">
                <a16:creationId xmlns:a16="http://schemas.microsoft.com/office/drawing/2014/main" id="{3038389D-D197-86D6-9D3E-5A61199E6874}"/>
              </a:ext>
            </a:extLst>
          </p:cNvPr>
          <p:cNvSpPr>
            <a:spLocks noGrp="1"/>
          </p:cNvSpPr>
          <p:nvPr>
            <p:ph type="pic" sz="quarter" idx="13" hasCustomPrompt="1"/>
          </p:nvPr>
        </p:nvSpPr>
        <p:spPr>
          <a:xfrm>
            <a:off x="-795" y="0"/>
            <a:ext cx="6096000" cy="6858000"/>
          </a:xfrm>
        </p:spPr>
        <p:txBody>
          <a:bodyPr bIns="1044000" anchor="ctr"/>
          <a:lstStyle>
            <a:lvl1pPr marL="0" indent="0" algn="ctr">
              <a:buNone/>
              <a:defRPr/>
            </a:lvl1pPr>
          </a:lstStyle>
          <a:p>
            <a:r>
              <a:rPr lang="en-GB" noProof="0" dirty="0"/>
              <a:t>Click on the icon</a:t>
            </a:r>
            <a:br>
              <a:rPr lang="en-GB" noProof="0" dirty="0"/>
            </a:br>
            <a:r>
              <a:rPr lang="en-GB" noProof="0" dirty="0"/>
              <a:t>to insert an image</a:t>
            </a:r>
          </a:p>
        </p:txBody>
      </p:sp>
      <p:sp>
        <p:nvSpPr>
          <p:cNvPr id="3" name="Platshållare för datum 2">
            <a:extLst>
              <a:ext uri="{FF2B5EF4-FFF2-40B4-BE49-F238E27FC236}">
                <a16:creationId xmlns:a16="http://schemas.microsoft.com/office/drawing/2014/main" id="{D40FDF65-DDD5-E90D-E5DB-B558EDECD8E0}"/>
              </a:ext>
            </a:extLst>
          </p:cNvPr>
          <p:cNvSpPr>
            <a:spLocks noGrp="1"/>
          </p:cNvSpPr>
          <p:nvPr>
            <p:ph type="dt" sz="half" idx="10"/>
          </p:nvPr>
        </p:nvSpPr>
        <p:spPr/>
        <p:txBody>
          <a:bodyPr/>
          <a:lstStyle/>
          <a:p>
            <a:fld id="{888E4D63-BE2C-4D4B-BBD2-256262659A9F}" type="datetime1">
              <a:rPr lang="en-GB" noProof="0" smtClean="0"/>
              <a:pPr/>
              <a:t>06/05/2026</a:t>
            </a:fld>
            <a:endParaRPr lang="en-GB" noProof="0"/>
          </a:p>
        </p:txBody>
      </p:sp>
      <p:sp>
        <p:nvSpPr>
          <p:cNvPr id="4" name="Platshållare för sidfot 3">
            <a:extLst>
              <a:ext uri="{FF2B5EF4-FFF2-40B4-BE49-F238E27FC236}">
                <a16:creationId xmlns:a16="http://schemas.microsoft.com/office/drawing/2014/main" id="{8BC36520-22BB-EFA2-853F-F3E7342A23D2}"/>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9A6DF841-EA31-7BF4-9684-209279B6DCF2}"/>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Tree>
    <p:extLst>
      <p:ext uri="{BB962C8B-B14F-4D97-AF65-F5344CB8AC3E}">
        <p14:creationId xmlns:p14="http://schemas.microsoft.com/office/powerpoint/2010/main" val="42253151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86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00ADBFD3-494F-0006-CF49-3526BB979BEE}"/>
              </a:ext>
            </a:extLst>
          </p:cNvPr>
          <p:cNvSpPr>
            <a:spLocks noGrp="1"/>
          </p:cNvSpPr>
          <p:nvPr>
            <p:ph type="dt" sz="half" idx="10"/>
          </p:nvPr>
        </p:nvSpPr>
        <p:spPr/>
        <p:txBody>
          <a:bodyPr/>
          <a:lstStyle/>
          <a:p>
            <a:fld id="{888E4D63-BE2C-4D4B-BBD2-256262659A9F}" type="datetime1">
              <a:rPr lang="sv-SE" smtClean="0"/>
              <a:pPr/>
              <a:t>2026-05-06</a:t>
            </a:fld>
            <a:endParaRPr lang="sv-SE" dirty="0"/>
          </a:p>
        </p:txBody>
      </p:sp>
      <p:sp>
        <p:nvSpPr>
          <p:cNvPr id="4" name="Platshållare för sidfot 3">
            <a:extLst>
              <a:ext uri="{FF2B5EF4-FFF2-40B4-BE49-F238E27FC236}">
                <a16:creationId xmlns:a16="http://schemas.microsoft.com/office/drawing/2014/main" id="{E609E1BD-AA5D-00B1-E039-47660A7F4059}"/>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94A18E1F-D479-AB8E-0971-6711BBC8DC22}"/>
              </a:ext>
            </a:extLst>
          </p:cNvPr>
          <p:cNvSpPr>
            <a:spLocks noGrp="1"/>
          </p:cNvSpPr>
          <p:nvPr>
            <p:ph type="sldNum" sz="quarter" idx="12"/>
          </p:nvPr>
        </p:nvSpPr>
        <p:spPr/>
        <p:txBody>
          <a:bodyPr/>
          <a:lstStyle/>
          <a:p>
            <a:fld id="{B716C8F4-20CD-364A-8A8E-DE130115B178}" type="slidenum">
              <a:rPr lang="sv-SE" smtClean="0"/>
              <a:pPr/>
              <a:t>‹#›</a:t>
            </a:fld>
            <a:endParaRPr lang="sv-SE" dirty="0"/>
          </a:p>
        </p:txBody>
      </p:sp>
      <p:sp>
        <p:nvSpPr>
          <p:cNvPr id="6" name="Platshållare för rubrik 1">
            <a:extLst>
              <a:ext uri="{FF2B5EF4-FFF2-40B4-BE49-F238E27FC236}">
                <a16:creationId xmlns:a16="http://schemas.microsoft.com/office/drawing/2014/main" id="{7A283842-21B2-F132-5C80-A0C11430002D}"/>
              </a:ext>
            </a:extLst>
          </p:cNvPr>
          <p:cNvSpPr>
            <a:spLocks noGrp="1"/>
          </p:cNvSpPr>
          <p:nvPr>
            <p:ph type="title"/>
          </p:nvPr>
        </p:nvSpPr>
        <p:spPr>
          <a:xfrm>
            <a:off x="947738" y="836613"/>
            <a:ext cx="9472971" cy="716142"/>
          </a:xfrm>
          <a:prstGeom prst="rect">
            <a:avLst/>
          </a:prstGeom>
        </p:spPr>
        <p:txBody>
          <a:bodyPr vert="horz" lIns="91440" tIns="108000" rIns="91440" bIns="45720" rtlCol="0" anchor="t">
            <a:noAutofit/>
          </a:bodyPr>
          <a:lstStyle/>
          <a:p>
            <a:r>
              <a:rPr lang="sv-SE"/>
              <a:t>Klicka här för att ändra mall för rubrikformat</a:t>
            </a:r>
            <a:endParaRPr lang="sv-SE" dirty="0"/>
          </a:p>
        </p:txBody>
      </p:sp>
      <p:sp>
        <p:nvSpPr>
          <p:cNvPr id="8" name="Platshållare för innehåll 7">
            <a:extLst>
              <a:ext uri="{FF2B5EF4-FFF2-40B4-BE49-F238E27FC236}">
                <a16:creationId xmlns:a16="http://schemas.microsoft.com/office/drawing/2014/main" id="{49F71313-69F3-3473-0FB7-308AC801C51B}"/>
              </a:ext>
            </a:extLst>
          </p:cNvPr>
          <p:cNvSpPr>
            <a:spLocks noGrp="1"/>
          </p:cNvSpPr>
          <p:nvPr>
            <p:ph sz="quarter" idx="13"/>
          </p:nvPr>
        </p:nvSpPr>
        <p:spPr>
          <a:xfrm>
            <a:off x="947738" y="1776413"/>
            <a:ext cx="9472971" cy="424497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26344195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parts">
    <p:spTree>
      <p:nvGrpSpPr>
        <p:cNvPr id="1" name=""/>
        <p:cNvGrpSpPr/>
        <p:nvPr/>
      </p:nvGrpSpPr>
      <p:grpSpPr>
        <a:xfrm>
          <a:off x="0" y="0"/>
          <a:ext cx="0" cy="0"/>
          <a:chOff x="0" y="0"/>
          <a:chExt cx="0" cy="0"/>
        </a:xfrm>
      </p:grpSpPr>
      <p:sp>
        <p:nvSpPr>
          <p:cNvPr id="12" name="Platshållare för rubrik 1">
            <a:extLst>
              <a:ext uri="{FF2B5EF4-FFF2-40B4-BE49-F238E27FC236}">
                <a16:creationId xmlns:a16="http://schemas.microsoft.com/office/drawing/2014/main" id="{1DFB9773-1D7F-F3B3-C706-28A8C2D92E34}"/>
              </a:ext>
            </a:extLst>
          </p:cNvPr>
          <p:cNvSpPr>
            <a:spLocks noGrp="1"/>
          </p:cNvSpPr>
          <p:nvPr>
            <p:ph type="title" hasCustomPrompt="1"/>
          </p:nvPr>
        </p:nvSpPr>
        <p:spPr>
          <a:xfrm>
            <a:off x="575999" y="1080000"/>
            <a:ext cx="9576000" cy="720000"/>
          </a:xfrm>
          <a:prstGeom prst="rect">
            <a:avLst/>
          </a:prstGeom>
        </p:spPr>
        <p:txBody>
          <a:bodyPr vert="horz" lIns="91440" tIns="108000" rIns="91440" bIns="45720" rtlCol="0" anchor="t">
            <a:noAutofit/>
          </a:bodyPr>
          <a:lstStyle>
            <a:lvl1pPr>
              <a:defRPr/>
            </a:lvl1pPr>
          </a:lstStyle>
          <a:p>
            <a:r>
              <a:rPr lang="en-GB" noProof="0" dirty="0"/>
              <a:t>Write your heading here</a:t>
            </a:r>
          </a:p>
        </p:txBody>
      </p:sp>
      <p:sp>
        <p:nvSpPr>
          <p:cNvPr id="14" name="Platshållare för innehåll 13">
            <a:extLst>
              <a:ext uri="{FF2B5EF4-FFF2-40B4-BE49-F238E27FC236}">
                <a16:creationId xmlns:a16="http://schemas.microsoft.com/office/drawing/2014/main" id="{67484F84-26D1-126E-3D9A-EE9938F14D35}"/>
              </a:ext>
            </a:extLst>
          </p:cNvPr>
          <p:cNvSpPr>
            <a:spLocks noGrp="1"/>
          </p:cNvSpPr>
          <p:nvPr>
            <p:ph sz="quarter" idx="15" hasCustomPrompt="1"/>
          </p:nvPr>
        </p:nvSpPr>
        <p:spPr>
          <a:xfrm>
            <a:off x="575999" y="2001273"/>
            <a:ext cx="4716000" cy="4135576"/>
          </a:xfrm>
        </p:spPr>
        <p:txBody>
          <a:bodyPr/>
          <a:lstStyle>
            <a:lvl1pPr>
              <a:defRPr/>
            </a:lvl1pPr>
            <a:lvl5pPr>
              <a:defRPr/>
            </a:lvl5pPr>
          </a:lstStyle>
          <a:p>
            <a:pPr lvl="0"/>
            <a:r>
              <a:rPr lang="en-GB" noProof="0" dirty="0"/>
              <a:t>Write your text here</a:t>
            </a:r>
          </a:p>
          <a:p>
            <a:pPr lvl="1"/>
            <a:r>
              <a:rPr lang="en-GB" noProof="0" dirty="0"/>
              <a:t>Level two</a:t>
            </a:r>
          </a:p>
          <a:p>
            <a:pPr lvl="2"/>
            <a:r>
              <a:rPr lang="en-GB" noProof="0" dirty="0"/>
              <a:t>Level three</a:t>
            </a:r>
          </a:p>
          <a:p>
            <a:pPr lvl="3"/>
            <a:r>
              <a:rPr lang="en-GB" noProof="0" dirty="0"/>
              <a:t>Level four</a:t>
            </a:r>
          </a:p>
          <a:p>
            <a:pPr lvl="4"/>
            <a:r>
              <a:rPr lang="en-GB" noProof="0" dirty="0"/>
              <a:t>Level five</a:t>
            </a:r>
          </a:p>
        </p:txBody>
      </p:sp>
      <p:sp>
        <p:nvSpPr>
          <p:cNvPr id="15" name="Platshållare för innehåll 13">
            <a:extLst>
              <a:ext uri="{FF2B5EF4-FFF2-40B4-BE49-F238E27FC236}">
                <a16:creationId xmlns:a16="http://schemas.microsoft.com/office/drawing/2014/main" id="{BF275934-BA93-B26D-2430-57E339605908}"/>
              </a:ext>
            </a:extLst>
          </p:cNvPr>
          <p:cNvSpPr>
            <a:spLocks noGrp="1"/>
          </p:cNvSpPr>
          <p:nvPr>
            <p:ph sz="quarter" idx="16" hasCustomPrompt="1"/>
          </p:nvPr>
        </p:nvSpPr>
        <p:spPr>
          <a:xfrm>
            <a:off x="5435999" y="2001273"/>
            <a:ext cx="4716000" cy="4135576"/>
          </a:xfrm>
        </p:spPr>
        <p:txBody>
          <a:bodyPr/>
          <a:lstStyle>
            <a:lvl1pPr>
              <a:defRPr/>
            </a:lvl1pPr>
            <a:lvl5pPr>
              <a:defRPr/>
            </a:lvl5pPr>
          </a:lstStyle>
          <a:p>
            <a:pPr lvl="0"/>
            <a:r>
              <a:rPr lang="en-GB" noProof="0" dirty="0"/>
              <a:t>Write your text here</a:t>
            </a:r>
          </a:p>
          <a:p>
            <a:pPr lvl="1"/>
            <a:r>
              <a:rPr lang="en-GB" noProof="0" dirty="0"/>
              <a:t>Level two</a:t>
            </a:r>
          </a:p>
          <a:p>
            <a:pPr lvl="2"/>
            <a:r>
              <a:rPr lang="en-GB" noProof="0" dirty="0"/>
              <a:t>Level three</a:t>
            </a:r>
          </a:p>
          <a:p>
            <a:pPr lvl="3"/>
            <a:r>
              <a:rPr lang="en-GB" noProof="0" dirty="0"/>
              <a:t>Level four</a:t>
            </a:r>
          </a:p>
          <a:p>
            <a:pPr lvl="4"/>
            <a:r>
              <a:rPr lang="en-GB" noProof="0" dirty="0"/>
              <a:t>Level five</a:t>
            </a:r>
          </a:p>
        </p:txBody>
      </p:sp>
      <p:sp>
        <p:nvSpPr>
          <p:cNvPr id="3" name="Platshållare för datum 2">
            <a:extLst>
              <a:ext uri="{FF2B5EF4-FFF2-40B4-BE49-F238E27FC236}">
                <a16:creationId xmlns:a16="http://schemas.microsoft.com/office/drawing/2014/main" id="{83462A3D-BC6E-33F6-D482-0EDC48C6DC9E}"/>
              </a:ext>
            </a:extLst>
          </p:cNvPr>
          <p:cNvSpPr>
            <a:spLocks noGrp="1"/>
          </p:cNvSpPr>
          <p:nvPr>
            <p:ph type="dt" sz="half" idx="10"/>
          </p:nvPr>
        </p:nvSpPr>
        <p:spPr/>
        <p:txBody>
          <a:bodyPr/>
          <a:lstStyle/>
          <a:p>
            <a:fld id="{888E4D63-BE2C-4D4B-BBD2-256262659A9F}" type="datetime1">
              <a:rPr lang="en-GB" noProof="0" smtClean="0"/>
              <a:pPr/>
              <a:t>06/05/2026</a:t>
            </a:fld>
            <a:endParaRPr lang="en-GB" noProof="0"/>
          </a:p>
        </p:txBody>
      </p:sp>
      <p:sp>
        <p:nvSpPr>
          <p:cNvPr id="4" name="Platshållare för sidfot 3">
            <a:extLst>
              <a:ext uri="{FF2B5EF4-FFF2-40B4-BE49-F238E27FC236}">
                <a16:creationId xmlns:a16="http://schemas.microsoft.com/office/drawing/2014/main" id="{CB664D28-D961-D1F2-AC74-C753E5DCB3D4}"/>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FA6E489E-66C8-8766-0520-C9DA822D5EAB}"/>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Tree>
    <p:extLst>
      <p:ext uri="{BB962C8B-B14F-4D97-AF65-F5344CB8AC3E}">
        <p14:creationId xmlns:p14="http://schemas.microsoft.com/office/powerpoint/2010/main" val="956290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orient="horz" pos="527">
          <p15:clr>
            <a:srgbClr val="FBAE40"/>
          </p15:clr>
        </p15:guide>
        <p15:guide id="5" orient="horz" pos="159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parts with headers">
    <p:spTree>
      <p:nvGrpSpPr>
        <p:cNvPr id="1" name=""/>
        <p:cNvGrpSpPr/>
        <p:nvPr/>
      </p:nvGrpSpPr>
      <p:grpSpPr>
        <a:xfrm>
          <a:off x="0" y="0"/>
          <a:ext cx="0" cy="0"/>
          <a:chOff x="0" y="0"/>
          <a:chExt cx="0" cy="0"/>
        </a:xfrm>
      </p:grpSpPr>
      <p:sp>
        <p:nvSpPr>
          <p:cNvPr id="12" name="Platshållare för rubrik 1">
            <a:extLst>
              <a:ext uri="{FF2B5EF4-FFF2-40B4-BE49-F238E27FC236}">
                <a16:creationId xmlns:a16="http://schemas.microsoft.com/office/drawing/2014/main" id="{1DFB9773-1D7F-F3B3-C706-28A8C2D92E34}"/>
              </a:ext>
            </a:extLst>
          </p:cNvPr>
          <p:cNvSpPr>
            <a:spLocks noGrp="1"/>
          </p:cNvSpPr>
          <p:nvPr>
            <p:ph type="title" hasCustomPrompt="1"/>
          </p:nvPr>
        </p:nvSpPr>
        <p:spPr>
          <a:xfrm>
            <a:off x="576000" y="1080000"/>
            <a:ext cx="9576000" cy="720000"/>
          </a:xfrm>
          <a:prstGeom prst="rect">
            <a:avLst/>
          </a:prstGeom>
        </p:spPr>
        <p:txBody>
          <a:bodyPr vert="horz" lIns="91440" tIns="108000" rIns="91440" bIns="45720" rtlCol="0" anchor="t">
            <a:noAutofit/>
          </a:bodyPr>
          <a:lstStyle>
            <a:lvl1pPr>
              <a:defRPr/>
            </a:lvl1pPr>
          </a:lstStyle>
          <a:p>
            <a:r>
              <a:rPr lang="en-GB" noProof="0" dirty="0"/>
              <a:t>Write your heading here</a:t>
            </a:r>
          </a:p>
        </p:txBody>
      </p:sp>
      <p:sp>
        <p:nvSpPr>
          <p:cNvPr id="8" name="Platshållare för text 2" descr="Subheading">
            <a:extLst>
              <a:ext uri="{FF2B5EF4-FFF2-40B4-BE49-F238E27FC236}">
                <a16:creationId xmlns:a16="http://schemas.microsoft.com/office/drawing/2014/main" id="{438E0B9B-D9BD-4CB3-8646-F18FCF06F098}"/>
              </a:ext>
            </a:extLst>
          </p:cNvPr>
          <p:cNvSpPr>
            <a:spLocks noGrp="1"/>
          </p:cNvSpPr>
          <p:nvPr>
            <p:ph type="body" idx="1" hasCustomPrompt="1"/>
          </p:nvPr>
        </p:nvSpPr>
        <p:spPr>
          <a:xfrm>
            <a:off x="576000" y="2001600"/>
            <a:ext cx="4716000" cy="42617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Add a </a:t>
            </a:r>
            <a:r>
              <a:rPr lang="en-GB" noProof="0" dirty="0" err="1"/>
              <a:t>su</a:t>
            </a:r>
            <a:r>
              <a:rPr lang="sv-SE" noProof="0" dirty="0"/>
              <a:t>b</a:t>
            </a:r>
            <a:r>
              <a:rPr lang="en-GB" noProof="0" dirty="0"/>
              <a:t>heading here</a:t>
            </a:r>
          </a:p>
        </p:txBody>
      </p:sp>
      <p:sp>
        <p:nvSpPr>
          <p:cNvPr id="14" name="Platshållare för innehåll 13">
            <a:extLst>
              <a:ext uri="{FF2B5EF4-FFF2-40B4-BE49-F238E27FC236}">
                <a16:creationId xmlns:a16="http://schemas.microsoft.com/office/drawing/2014/main" id="{67484F84-26D1-126E-3D9A-EE9938F14D35}"/>
              </a:ext>
            </a:extLst>
          </p:cNvPr>
          <p:cNvSpPr>
            <a:spLocks noGrp="1"/>
          </p:cNvSpPr>
          <p:nvPr>
            <p:ph sz="quarter" idx="15" hasCustomPrompt="1"/>
          </p:nvPr>
        </p:nvSpPr>
        <p:spPr>
          <a:xfrm>
            <a:off x="576000" y="2556000"/>
            <a:ext cx="4716000" cy="3571423"/>
          </a:xfrm>
        </p:spPr>
        <p:txBody>
          <a:bodyPr/>
          <a:lstStyle/>
          <a:p>
            <a:pPr lvl="0"/>
            <a:r>
              <a:rPr lang="en-GB" noProof="0" dirty="0"/>
              <a:t>Write your text here</a:t>
            </a:r>
          </a:p>
          <a:p>
            <a:pPr lvl="1"/>
            <a:r>
              <a:rPr lang="en-GB" noProof="0" dirty="0"/>
              <a:t>Level two</a:t>
            </a:r>
          </a:p>
          <a:p>
            <a:pPr lvl="2"/>
            <a:r>
              <a:rPr lang="en-GB" noProof="0" dirty="0"/>
              <a:t>Level three</a:t>
            </a:r>
          </a:p>
          <a:p>
            <a:pPr lvl="3"/>
            <a:r>
              <a:rPr lang="en-GB" noProof="0" dirty="0"/>
              <a:t>Level four</a:t>
            </a:r>
          </a:p>
          <a:p>
            <a:pPr lvl="4"/>
            <a:r>
              <a:rPr lang="en-GB" noProof="0" dirty="0"/>
              <a:t>Level five</a:t>
            </a:r>
          </a:p>
        </p:txBody>
      </p:sp>
      <p:sp>
        <p:nvSpPr>
          <p:cNvPr id="10" name="Platshållare för text 4" descr="Subheading">
            <a:extLst>
              <a:ext uri="{FF2B5EF4-FFF2-40B4-BE49-F238E27FC236}">
                <a16:creationId xmlns:a16="http://schemas.microsoft.com/office/drawing/2014/main" id="{14636F3D-C9A3-43D7-AE75-8B55D48D652B}"/>
              </a:ext>
            </a:extLst>
          </p:cNvPr>
          <p:cNvSpPr>
            <a:spLocks noGrp="1"/>
          </p:cNvSpPr>
          <p:nvPr>
            <p:ph type="body" sz="quarter" idx="3" hasCustomPrompt="1"/>
          </p:nvPr>
        </p:nvSpPr>
        <p:spPr>
          <a:xfrm>
            <a:off x="5436000" y="2001600"/>
            <a:ext cx="4716000" cy="4261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Add a </a:t>
            </a:r>
            <a:r>
              <a:rPr lang="en-GB" noProof="0" dirty="0" err="1"/>
              <a:t>su</a:t>
            </a:r>
            <a:r>
              <a:rPr lang="sv-SE" noProof="0" dirty="0"/>
              <a:t>b</a:t>
            </a:r>
            <a:r>
              <a:rPr lang="en-GB" noProof="0" dirty="0"/>
              <a:t>heading here</a:t>
            </a:r>
          </a:p>
        </p:txBody>
      </p:sp>
      <p:sp>
        <p:nvSpPr>
          <p:cNvPr id="15" name="Platshållare för innehåll 13">
            <a:extLst>
              <a:ext uri="{FF2B5EF4-FFF2-40B4-BE49-F238E27FC236}">
                <a16:creationId xmlns:a16="http://schemas.microsoft.com/office/drawing/2014/main" id="{BF275934-BA93-B26D-2430-57E339605908}"/>
              </a:ext>
            </a:extLst>
          </p:cNvPr>
          <p:cNvSpPr>
            <a:spLocks noGrp="1"/>
          </p:cNvSpPr>
          <p:nvPr>
            <p:ph sz="quarter" idx="16" hasCustomPrompt="1"/>
          </p:nvPr>
        </p:nvSpPr>
        <p:spPr>
          <a:xfrm>
            <a:off x="5436000" y="2556000"/>
            <a:ext cx="4716000" cy="3571423"/>
          </a:xfrm>
        </p:spPr>
        <p:txBody>
          <a:bodyPr/>
          <a:lstStyle/>
          <a:p>
            <a:pPr lvl="0"/>
            <a:r>
              <a:rPr lang="en-GB" noProof="0" dirty="0"/>
              <a:t>Write your text here</a:t>
            </a:r>
          </a:p>
          <a:p>
            <a:pPr lvl="1"/>
            <a:r>
              <a:rPr lang="en-GB" noProof="0" dirty="0"/>
              <a:t>Level two</a:t>
            </a:r>
          </a:p>
          <a:p>
            <a:pPr lvl="2"/>
            <a:r>
              <a:rPr lang="en-GB" noProof="0" dirty="0"/>
              <a:t>Level three</a:t>
            </a:r>
          </a:p>
          <a:p>
            <a:pPr lvl="3"/>
            <a:r>
              <a:rPr lang="en-GB" noProof="0" dirty="0"/>
              <a:t>Level four</a:t>
            </a:r>
          </a:p>
          <a:p>
            <a:pPr lvl="4"/>
            <a:r>
              <a:rPr lang="en-GB" noProof="0" dirty="0"/>
              <a:t>Level five</a:t>
            </a:r>
          </a:p>
        </p:txBody>
      </p:sp>
      <p:sp>
        <p:nvSpPr>
          <p:cNvPr id="3" name="Platshållare för datum 2">
            <a:extLst>
              <a:ext uri="{FF2B5EF4-FFF2-40B4-BE49-F238E27FC236}">
                <a16:creationId xmlns:a16="http://schemas.microsoft.com/office/drawing/2014/main" id="{83462A3D-BC6E-33F6-D482-0EDC48C6DC9E}"/>
              </a:ext>
            </a:extLst>
          </p:cNvPr>
          <p:cNvSpPr>
            <a:spLocks noGrp="1"/>
          </p:cNvSpPr>
          <p:nvPr>
            <p:ph type="dt" sz="half" idx="10"/>
          </p:nvPr>
        </p:nvSpPr>
        <p:spPr/>
        <p:txBody>
          <a:bodyPr/>
          <a:lstStyle/>
          <a:p>
            <a:fld id="{888E4D63-BE2C-4D4B-BBD2-256262659A9F}" type="datetime1">
              <a:rPr lang="en-GB" noProof="0" smtClean="0"/>
              <a:pPr/>
              <a:t>06/05/2026</a:t>
            </a:fld>
            <a:endParaRPr lang="en-GB" noProof="0"/>
          </a:p>
        </p:txBody>
      </p:sp>
      <p:sp>
        <p:nvSpPr>
          <p:cNvPr id="4" name="Platshållare för sidfot 3">
            <a:extLst>
              <a:ext uri="{FF2B5EF4-FFF2-40B4-BE49-F238E27FC236}">
                <a16:creationId xmlns:a16="http://schemas.microsoft.com/office/drawing/2014/main" id="{CB664D28-D961-D1F2-AC74-C753E5DCB3D4}"/>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FA6E489E-66C8-8766-0520-C9DA822D5EAB}"/>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Tree>
    <p:extLst>
      <p:ext uri="{BB962C8B-B14F-4D97-AF65-F5344CB8AC3E}">
        <p14:creationId xmlns:p14="http://schemas.microsoft.com/office/powerpoint/2010/main" val="31148712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orient="horz" pos="527">
          <p15:clr>
            <a:srgbClr val="FBAE40"/>
          </p15:clr>
        </p15:guide>
        <p15:guide id="5" orient="horz" pos="159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line and 2 images, text">
    <p:spTree>
      <p:nvGrpSpPr>
        <p:cNvPr id="1" name=""/>
        <p:cNvGrpSpPr/>
        <p:nvPr/>
      </p:nvGrpSpPr>
      <p:grpSpPr>
        <a:xfrm>
          <a:off x="0" y="0"/>
          <a:ext cx="0" cy="0"/>
          <a:chOff x="0" y="0"/>
          <a:chExt cx="0" cy="0"/>
        </a:xfrm>
      </p:grpSpPr>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hasCustomPrompt="1"/>
          </p:nvPr>
        </p:nvSpPr>
        <p:spPr>
          <a:xfrm>
            <a:off x="576000" y="1080000"/>
            <a:ext cx="9576000" cy="720000"/>
          </a:xfrm>
          <a:prstGeom prst="rect">
            <a:avLst/>
          </a:prstGeom>
        </p:spPr>
        <p:txBody>
          <a:bodyPr vert="horz" lIns="91440" tIns="108000" rIns="91440" bIns="45720" rtlCol="0" anchor="t">
            <a:noAutofit/>
          </a:bodyPr>
          <a:lstStyle>
            <a:lvl1pPr>
              <a:defRPr/>
            </a:lvl1pPr>
          </a:lstStyle>
          <a:p>
            <a:r>
              <a:rPr lang="en-GB" noProof="0" dirty="0"/>
              <a:t>Write your heading here</a:t>
            </a:r>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hasCustomPrompt="1"/>
          </p:nvPr>
        </p:nvSpPr>
        <p:spPr>
          <a:xfrm>
            <a:off x="576000" y="2001600"/>
            <a:ext cx="4716000" cy="3362400"/>
          </a:xfrm>
        </p:spPr>
        <p:txBody>
          <a:bodyPr/>
          <a:lstStyle>
            <a:lvl1pPr marL="0" indent="0">
              <a:buNone/>
              <a:defRPr/>
            </a:lvl1pPr>
          </a:lstStyle>
          <a:p>
            <a:r>
              <a:rPr lang="en-GB" noProof="0" dirty="0"/>
              <a:t>Click on the icon</a:t>
            </a:r>
            <a:br>
              <a:rPr lang="en-GB" noProof="0" dirty="0"/>
            </a:br>
            <a:r>
              <a:rPr lang="en-GB" noProof="0" dirty="0"/>
              <a:t>to insert an image</a:t>
            </a:r>
          </a:p>
        </p:txBody>
      </p:sp>
      <p:sp>
        <p:nvSpPr>
          <p:cNvPr id="15" name="Platshållare för text 14">
            <a:extLst>
              <a:ext uri="{FF2B5EF4-FFF2-40B4-BE49-F238E27FC236}">
                <a16:creationId xmlns:a16="http://schemas.microsoft.com/office/drawing/2014/main" id="{7EA82616-DB96-A57E-04F3-E904D69359DD}"/>
              </a:ext>
            </a:extLst>
          </p:cNvPr>
          <p:cNvSpPr>
            <a:spLocks noGrp="1"/>
          </p:cNvSpPr>
          <p:nvPr>
            <p:ph type="body" sz="quarter" idx="19" hasCustomPrompt="1"/>
          </p:nvPr>
        </p:nvSpPr>
        <p:spPr>
          <a:xfrm>
            <a:off x="576000" y="5364000"/>
            <a:ext cx="4716000" cy="762049"/>
          </a:xfrm>
        </p:spPr>
        <p:txBody>
          <a:bodyPr/>
          <a:lstStyle>
            <a:lvl1pPr marL="0" indent="0">
              <a:buNone/>
              <a:defRPr sz="2000" baseline="0"/>
            </a:lvl1pPr>
            <a:lvl2pPr>
              <a:defRPr sz="2000" baseline="0"/>
            </a:lvl2pPr>
            <a:lvl3pPr>
              <a:defRPr sz="2000" baseline="0"/>
            </a:lvl3pPr>
            <a:lvl4pPr>
              <a:defRPr sz="2000" baseline="0"/>
            </a:lvl4pPr>
            <a:lvl5pPr>
              <a:defRPr sz="2000" baseline="0"/>
            </a:lvl5pPr>
          </a:lstStyle>
          <a:p>
            <a:pPr lvl="0"/>
            <a:r>
              <a:rPr lang="en-GB" noProof="0" dirty="0"/>
              <a:t>Write your text here</a:t>
            </a:r>
          </a:p>
        </p:txBody>
      </p:sp>
      <p:sp>
        <p:nvSpPr>
          <p:cNvPr id="11" name="Platshållare för bild 10">
            <a:extLst>
              <a:ext uri="{FF2B5EF4-FFF2-40B4-BE49-F238E27FC236}">
                <a16:creationId xmlns:a16="http://schemas.microsoft.com/office/drawing/2014/main" id="{49E648CF-56EA-9980-F69D-2AC8D23AEE07}"/>
              </a:ext>
            </a:extLst>
          </p:cNvPr>
          <p:cNvSpPr>
            <a:spLocks noGrp="1"/>
          </p:cNvSpPr>
          <p:nvPr>
            <p:ph type="pic" sz="quarter" idx="17" hasCustomPrompt="1"/>
          </p:nvPr>
        </p:nvSpPr>
        <p:spPr>
          <a:xfrm>
            <a:off x="5436000" y="2001600"/>
            <a:ext cx="4716000" cy="3362400"/>
          </a:xfrm>
        </p:spPr>
        <p:txBody>
          <a:bodyPr/>
          <a:lstStyle>
            <a:lvl1pPr marL="0" indent="0">
              <a:buNone/>
              <a:defRPr/>
            </a:lvl1pPr>
          </a:lstStyle>
          <a:p>
            <a:r>
              <a:rPr lang="en-GB" noProof="0" dirty="0"/>
              <a:t>Click on the icon</a:t>
            </a:r>
            <a:br>
              <a:rPr lang="en-GB" noProof="0" dirty="0"/>
            </a:br>
            <a:r>
              <a:rPr lang="en-GB" noProof="0" dirty="0"/>
              <a:t>to insert an image</a:t>
            </a:r>
          </a:p>
        </p:txBody>
      </p:sp>
      <p:sp>
        <p:nvSpPr>
          <p:cNvPr id="16" name="Platshållare för text 14">
            <a:extLst>
              <a:ext uri="{FF2B5EF4-FFF2-40B4-BE49-F238E27FC236}">
                <a16:creationId xmlns:a16="http://schemas.microsoft.com/office/drawing/2014/main" id="{09876A58-6661-933D-30BB-FCB61348535C}"/>
              </a:ext>
            </a:extLst>
          </p:cNvPr>
          <p:cNvSpPr>
            <a:spLocks noGrp="1"/>
          </p:cNvSpPr>
          <p:nvPr>
            <p:ph type="body" sz="quarter" idx="20" hasCustomPrompt="1"/>
          </p:nvPr>
        </p:nvSpPr>
        <p:spPr>
          <a:xfrm>
            <a:off x="5436000" y="5364000"/>
            <a:ext cx="4716000" cy="762049"/>
          </a:xfrm>
        </p:spPr>
        <p:txBody>
          <a:bodyPr/>
          <a:lstStyle>
            <a:lvl1pPr marL="0" indent="0">
              <a:buNone/>
              <a:defRPr sz="2000" baseline="0"/>
            </a:lvl1pPr>
            <a:lvl2pPr>
              <a:defRPr sz="2000" baseline="0"/>
            </a:lvl2pPr>
            <a:lvl3pPr>
              <a:defRPr sz="2000" baseline="0"/>
            </a:lvl3pPr>
            <a:lvl4pPr>
              <a:defRPr sz="2000" baseline="0"/>
            </a:lvl4pPr>
            <a:lvl5pPr>
              <a:defRPr sz="2000" baseline="0"/>
            </a:lvl5pPr>
          </a:lstStyle>
          <a:p>
            <a:pPr lvl="0"/>
            <a:r>
              <a:rPr lang="en-GB" noProof="0" dirty="0"/>
              <a:t>Write your text here</a:t>
            </a:r>
          </a:p>
        </p:txBody>
      </p:sp>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en-GB" noProof="0" smtClean="0"/>
              <a:pPr/>
              <a:t>06/05/2026</a:t>
            </a:fld>
            <a:endParaRPr lang="en-GB" noProof="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Tree>
    <p:extLst>
      <p:ext uri="{BB962C8B-B14F-4D97-AF65-F5344CB8AC3E}">
        <p14:creationId xmlns:p14="http://schemas.microsoft.com/office/powerpoint/2010/main" val="15608114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line and 3 images, text">
    <p:spTree>
      <p:nvGrpSpPr>
        <p:cNvPr id="1" name=""/>
        <p:cNvGrpSpPr/>
        <p:nvPr/>
      </p:nvGrpSpPr>
      <p:grpSpPr>
        <a:xfrm>
          <a:off x="0" y="0"/>
          <a:ext cx="0" cy="0"/>
          <a:chOff x="0" y="0"/>
          <a:chExt cx="0" cy="0"/>
        </a:xfrm>
      </p:grpSpPr>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hasCustomPrompt="1"/>
          </p:nvPr>
        </p:nvSpPr>
        <p:spPr>
          <a:xfrm>
            <a:off x="576000" y="1080000"/>
            <a:ext cx="9576000" cy="720000"/>
          </a:xfrm>
          <a:prstGeom prst="rect">
            <a:avLst/>
          </a:prstGeom>
        </p:spPr>
        <p:txBody>
          <a:bodyPr vert="horz" lIns="91440" tIns="108000" rIns="91440" bIns="45720" rtlCol="0" anchor="t">
            <a:noAutofit/>
          </a:bodyPr>
          <a:lstStyle>
            <a:lvl1pPr>
              <a:defRPr/>
            </a:lvl1pPr>
          </a:lstStyle>
          <a:p>
            <a:r>
              <a:rPr lang="en-GB" noProof="0" dirty="0"/>
              <a:t>Write your heading here</a:t>
            </a:r>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hasCustomPrompt="1"/>
          </p:nvPr>
        </p:nvSpPr>
        <p:spPr>
          <a:xfrm>
            <a:off x="576000" y="2001600"/>
            <a:ext cx="3096000" cy="3362400"/>
          </a:xfrm>
        </p:spPr>
        <p:txBody>
          <a:bodyPr/>
          <a:lstStyle>
            <a:lvl1pPr marL="0" indent="0">
              <a:buNone/>
              <a:defRPr/>
            </a:lvl1pPr>
          </a:lstStyle>
          <a:p>
            <a:r>
              <a:rPr lang="en-GB" noProof="0" dirty="0"/>
              <a:t>Click on the icon</a:t>
            </a:r>
            <a:br>
              <a:rPr lang="en-GB" noProof="0" dirty="0"/>
            </a:br>
            <a:r>
              <a:rPr lang="en-GB" noProof="0" dirty="0"/>
              <a:t>to insert an image</a:t>
            </a:r>
          </a:p>
        </p:txBody>
      </p:sp>
      <p:sp>
        <p:nvSpPr>
          <p:cNvPr id="2" name="Platshållare för text 14">
            <a:extLst>
              <a:ext uri="{FF2B5EF4-FFF2-40B4-BE49-F238E27FC236}">
                <a16:creationId xmlns:a16="http://schemas.microsoft.com/office/drawing/2014/main" id="{590AE671-F2B6-FABF-A578-926E5EABFF30}"/>
              </a:ext>
            </a:extLst>
          </p:cNvPr>
          <p:cNvSpPr>
            <a:spLocks noGrp="1"/>
          </p:cNvSpPr>
          <p:nvPr>
            <p:ph type="body" sz="quarter" idx="21" hasCustomPrompt="1"/>
          </p:nvPr>
        </p:nvSpPr>
        <p:spPr>
          <a:xfrm>
            <a:off x="576000" y="5364000"/>
            <a:ext cx="3096000" cy="753996"/>
          </a:xfrm>
        </p:spPr>
        <p:txBody>
          <a:bodyPr/>
          <a:lstStyle>
            <a:lvl1pPr marL="0" indent="0">
              <a:buNone/>
              <a:defRPr sz="2000"/>
            </a:lvl1pPr>
          </a:lstStyle>
          <a:p>
            <a:pPr lvl="0"/>
            <a:r>
              <a:rPr lang="en-GB" noProof="0" dirty="0"/>
              <a:t>Write your text here</a:t>
            </a:r>
          </a:p>
        </p:txBody>
      </p:sp>
      <p:sp>
        <p:nvSpPr>
          <p:cNvPr id="9" name="Platshållare för bild 12">
            <a:extLst>
              <a:ext uri="{FF2B5EF4-FFF2-40B4-BE49-F238E27FC236}">
                <a16:creationId xmlns:a16="http://schemas.microsoft.com/office/drawing/2014/main" id="{A1B32E41-89F9-9ED1-454D-E09D343B8235}"/>
              </a:ext>
            </a:extLst>
          </p:cNvPr>
          <p:cNvSpPr>
            <a:spLocks noGrp="1"/>
          </p:cNvSpPr>
          <p:nvPr>
            <p:ph type="pic" sz="quarter" idx="19" hasCustomPrompt="1"/>
          </p:nvPr>
        </p:nvSpPr>
        <p:spPr>
          <a:xfrm>
            <a:off x="3811912" y="2001600"/>
            <a:ext cx="3096000" cy="3362400"/>
          </a:xfrm>
        </p:spPr>
        <p:txBody>
          <a:bodyPr/>
          <a:lstStyle>
            <a:lvl1pPr marL="0" indent="0">
              <a:buNone/>
              <a:defRPr/>
            </a:lvl1pPr>
          </a:lstStyle>
          <a:p>
            <a:r>
              <a:rPr lang="en-GB" noProof="0" dirty="0"/>
              <a:t>Click on the icon</a:t>
            </a:r>
            <a:br>
              <a:rPr lang="en-GB" noProof="0" dirty="0"/>
            </a:br>
            <a:r>
              <a:rPr lang="en-GB" noProof="0" dirty="0"/>
              <a:t>to insert an image</a:t>
            </a:r>
          </a:p>
        </p:txBody>
      </p:sp>
      <p:sp>
        <p:nvSpPr>
          <p:cNvPr id="7" name="Platshållare för text 14">
            <a:extLst>
              <a:ext uri="{FF2B5EF4-FFF2-40B4-BE49-F238E27FC236}">
                <a16:creationId xmlns:a16="http://schemas.microsoft.com/office/drawing/2014/main" id="{66BB79A9-07F3-3923-86C2-83C52FDEA60B}"/>
              </a:ext>
            </a:extLst>
          </p:cNvPr>
          <p:cNvSpPr>
            <a:spLocks noGrp="1"/>
          </p:cNvSpPr>
          <p:nvPr>
            <p:ph type="body" sz="quarter" idx="22" hasCustomPrompt="1"/>
          </p:nvPr>
        </p:nvSpPr>
        <p:spPr>
          <a:xfrm>
            <a:off x="3811912" y="5364000"/>
            <a:ext cx="3096000" cy="753996"/>
          </a:xfrm>
        </p:spPr>
        <p:txBody>
          <a:bodyPr/>
          <a:lstStyle>
            <a:lvl1pPr marL="0" indent="0">
              <a:buNone/>
              <a:defRPr sz="2000"/>
            </a:lvl1pPr>
          </a:lstStyle>
          <a:p>
            <a:pPr lvl="0"/>
            <a:r>
              <a:rPr lang="en-GB" noProof="0" dirty="0"/>
              <a:t>Write your text here</a:t>
            </a:r>
          </a:p>
        </p:txBody>
      </p:sp>
      <p:sp>
        <p:nvSpPr>
          <p:cNvPr id="10" name="Platshållare för bild 12">
            <a:extLst>
              <a:ext uri="{FF2B5EF4-FFF2-40B4-BE49-F238E27FC236}">
                <a16:creationId xmlns:a16="http://schemas.microsoft.com/office/drawing/2014/main" id="{BC3C8CFC-2399-786C-A053-51FD97723AC6}"/>
              </a:ext>
            </a:extLst>
          </p:cNvPr>
          <p:cNvSpPr>
            <a:spLocks noGrp="1"/>
          </p:cNvSpPr>
          <p:nvPr>
            <p:ph type="pic" sz="quarter" idx="20" hasCustomPrompt="1"/>
          </p:nvPr>
        </p:nvSpPr>
        <p:spPr>
          <a:xfrm>
            <a:off x="7056000" y="2001600"/>
            <a:ext cx="3096000" cy="3362400"/>
          </a:xfrm>
        </p:spPr>
        <p:txBody>
          <a:bodyPr/>
          <a:lstStyle>
            <a:lvl1pPr marL="0" indent="0">
              <a:buNone/>
              <a:defRPr/>
            </a:lvl1pPr>
          </a:lstStyle>
          <a:p>
            <a:r>
              <a:rPr lang="en-GB" noProof="0" dirty="0"/>
              <a:t>Click on the icon</a:t>
            </a:r>
            <a:br>
              <a:rPr lang="en-GB" noProof="0" dirty="0"/>
            </a:br>
            <a:r>
              <a:rPr lang="en-GB" noProof="0" dirty="0"/>
              <a:t>to insert an image</a:t>
            </a:r>
          </a:p>
        </p:txBody>
      </p:sp>
      <p:sp>
        <p:nvSpPr>
          <p:cNvPr id="8" name="Platshållare för text 14">
            <a:extLst>
              <a:ext uri="{FF2B5EF4-FFF2-40B4-BE49-F238E27FC236}">
                <a16:creationId xmlns:a16="http://schemas.microsoft.com/office/drawing/2014/main" id="{3BC5D95A-77B0-95FD-F967-BDB03FDE710D}"/>
              </a:ext>
            </a:extLst>
          </p:cNvPr>
          <p:cNvSpPr>
            <a:spLocks noGrp="1"/>
          </p:cNvSpPr>
          <p:nvPr>
            <p:ph type="body" sz="quarter" idx="23" hasCustomPrompt="1"/>
          </p:nvPr>
        </p:nvSpPr>
        <p:spPr>
          <a:xfrm>
            <a:off x="7056000" y="5364000"/>
            <a:ext cx="3096000" cy="753996"/>
          </a:xfrm>
        </p:spPr>
        <p:txBody>
          <a:bodyPr/>
          <a:lstStyle>
            <a:lvl1pPr marL="0" indent="0">
              <a:buNone/>
              <a:defRPr sz="2000"/>
            </a:lvl1pPr>
          </a:lstStyle>
          <a:p>
            <a:pPr lvl="0"/>
            <a:r>
              <a:rPr lang="en-GB" noProof="0" dirty="0"/>
              <a:t>Write your text here</a:t>
            </a:r>
          </a:p>
        </p:txBody>
      </p:sp>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en-GB" noProof="0" smtClean="0"/>
              <a:pPr/>
              <a:t>06/05/2026</a:t>
            </a:fld>
            <a:endParaRPr lang="en-GB" noProof="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Tree>
    <p:extLst>
      <p:ext uri="{BB962C8B-B14F-4D97-AF65-F5344CB8AC3E}">
        <p14:creationId xmlns:p14="http://schemas.microsoft.com/office/powerpoint/2010/main" val="7009669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line and 2 images">
    <p:spTree>
      <p:nvGrpSpPr>
        <p:cNvPr id="1" name=""/>
        <p:cNvGrpSpPr/>
        <p:nvPr/>
      </p:nvGrpSpPr>
      <p:grpSpPr>
        <a:xfrm>
          <a:off x="0" y="0"/>
          <a:ext cx="0" cy="0"/>
          <a:chOff x="0" y="0"/>
          <a:chExt cx="0" cy="0"/>
        </a:xfrm>
      </p:grpSpPr>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hasCustomPrompt="1"/>
          </p:nvPr>
        </p:nvSpPr>
        <p:spPr>
          <a:xfrm>
            <a:off x="576000" y="1080000"/>
            <a:ext cx="9576000" cy="720000"/>
          </a:xfrm>
          <a:prstGeom prst="rect">
            <a:avLst/>
          </a:prstGeom>
        </p:spPr>
        <p:txBody>
          <a:bodyPr vert="horz" lIns="91440" tIns="108000" rIns="91440" bIns="45720" rtlCol="0" anchor="t">
            <a:noAutofit/>
          </a:bodyPr>
          <a:lstStyle>
            <a:lvl1pPr>
              <a:defRPr/>
            </a:lvl1pPr>
          </a:lstStyle>
          <a:p>
            <a:r>
              <a:rPr lang="en-GB" noProof="0" dirty="0"/>
              <a:t>Write your heading here</a:t>
            </a:r>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hasCustomPrompt="1"/>
          </p:nvPr>
        </p:nvSpPr>
        <p:spPr>
          <a:xfrm>
            <a:off x="576000" y="2001600"/>
            <a:ext cx="4716000" cy="3579067"/>
          </a:xfrm>
        </p:spPr>
        <p:txBody>
          <a:bodyPr/>
          <a:lstStyle>
            <a:lvl1pPr marL="0" indent="0">
              <a:buNone/>
              <a:defRPr/>
            </a:lvl1pPr>
          </a:lstStyle>
          <a:p>
            <a:r>
              <a:rPr lang="en-GB" noProof="0" dirty="0"/>
              <a:t>Click on the icon</a:t>
            </a:r>
            <a:br>
              <a:rPr lang="en-GB" noProof="0" dirty="0"/>
            </a:br>
            <a:r>
              <a:rPr lang="en-GB" noProof="0" dirty="0"/>
              <a:t>to insert an image</a:t>
            </a:r>
          </a:p>
        </p:txBody>
      </p:sp>
      <p:sp>
        <p:nvSpPr>
          <p:cNvPr id="11" name="Platshållare för bild 10">
            <a:extLst>
              <a:ext uri="{FF2B5EF4-FFF2-40B4-BE49-F238E27FC236}">
                <a16:creationId xmlns:a16="http://schemas.microsoft.com/office/drawing/2014/main" id="{49E648CF-56EA-9980-F69D-2AC8D23AEE07}"/>
              </a:ext>
            </a:extLst>
          </p:cNvPr>
          <p:cNvSpPr>
            <a:spLocks noGrp="1"/>
          </p:cNvSpPr>
          <p:nvPr>
            <p:ph type="pic" sz="quarter" idx="17" hasCustomPrompt="1"/>
          </p:nvPr>
        </p:nvSpPr>
        <p:spPr>
          <a:xfrm>
            <a:off x="5436000" y="2001600"/>
            <a:ext cx="4716000" cy="3579067"/>
          </a:xfrm>
        </p:spPr>
        <p:txBody>
          <a:bodyPr/>
          <a:lstStyle>
            <a:lvl1pPr marL="0" indent="0">
              <a:buNone/>
              <a:defRPr/>
            </a:lvl1pPr>
          </a:lstStyle>
          <a:p>
            <a:r>
              <a:rPr lang="en-GB" noProof="0" dirty="0"/>
              <a:t>Click on the icon</a:t>
            </a:r>
            <a:br>
              <a:rPr lang="en-GB" noProof="0" dirty="0"/>
            </a:br>
            <a:r>
              <a:rPr lang="en-GB" noProof="0" dirty="0"/>
              <a:t>to insert an image</a:t>
            </a:r>
          </a:p>
        </p:txBody>
      </p:sp>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en-GB" noProof="0" smtClean="0"/>
              <a:pPr/>
              <a:t>06/05/2026</a:t>
            </a:fld>
            <a:endParaRPr lang="en-GB" noProof="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Tree>
    <p:extLst>
      <p:ext uri="{BB962C8B-B14F-4D97-AF65-F5344CB8AC3E}">
        <p14:creationId xmlns:p14="http://schemas.microsoft.com/office/powerpoint/2010/main" val="34634421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line and 3 images">
    <p:spTree>
      <p:nvGrpSpPr>
        <p:cNvPr id="1" name=""/>
        <p:cNvGrpSpPr/>
        <p:nvPr/>
      </p:nvGrpSpPr>
      <p:grpSpPr>
        <a:xfrm>
          <a:off x="0" y="0"/>
          <a:ext cx="0" cy="0"/>
          <a:chOff x="0" y="0"/>
          <a:chExt cx="0" cy="0"/>
        </a:xfrm>
      </p:grpSpPr>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hasCustomPrompt="1"/>
          </p:nvPr>
        </p:nvSpPr>
        <p:spPr>
          <a:xfrm>
            <a:off x="576000" y="1080000"/>
            <a:ext cx="9576000" cy="720000"/>
          </a:xfrm>
          <a:prstGeom prst="rect">
            <a:avLst/>
          </a:prstGeom>
        </p:spPr>
        <p:txBody>
          <a:bodyPr vert="horz" lIns="91440" tIns="108000" rIns="91440" bIns="45720" rtlCol="0" anchor="t">
            <a:noAutofit/>
          </a:bodyPr>
          <a:lstStyle>
            <a:lvl1pPr>
              <a:defRPr/>
            </a:lvl1pPr>
          </a:lstStyle>
          <a:p>
            <a:r>
              <a:rPr lang="en-GB" noProof="0" dirty="0"/>
              <a:t>Write your heading here</a:t>
            </a:r>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hasCustomPrompt="1"/>
          </p:nvPr>
        </p:nvSpPr>
        <p:spPr>
          <a:xfrm>
            <a:off x="576000" y="2001600"/>
            <a:ext cx="3096000" cy="3579067"/>
          </a:xfrm>
        </p:spPr>
        <p:txBody>
          <a:bodyPr/>
          <a:lstStyle>
            <a:lvl1pPr marL="0" indent="0">
              <a:buNone/>
              <a:defRPr/>
            </a:lvl1pPr>
          </a:lstStyle>
          <a:p>
            <a:r>
              <a:rPr lang="en-GB" noProof="0" dirty="0"/>
              <a:t>Click on the icon</a:t>
            </a:r>
            <a:br>
              <a:rPr lang="en-GB" noProof="0" dirty="0"/>
            </a:br>
            <a:r>
              <a:rPr lang="en-GB" noProof="0" dirty="0"/>
              <a:t>to insert an image</a:t>
            </a:r>
          </a:p>
        </p:txBody>
      </p:sp>
      <p:sp>
        <p:nvSpPr>
          <p:cNvPr id="9" name="Platshållare för bild 12">
            <a:extLst>
              <a:ext uri="{FF2B5EF4-FFF2-40B4-BE49-F238E27FC236}">
                <a16:creationId xmlns:a16="http://schemas.microsoft.com/office/drawing/2014/main" id="{A1B32E41-89F9-9ED1-454D-E09D343B8235}"/>
              </a:ext>
            </a:extLst>
          </p:cNvPr>
          <p:cNvSpPr>
            <a:spLocks noGrp="1"/>
          </p:cNvSpPr>
          <p:nvPr>
            <p:ph type="pic" sz="quarter" idx="19" hasCustomPrompt="1"/>
          </p:nvPr>
        </p:nvSpPr>
        <p:spPr>
          <a:xfrm>
            <a:off x="3811462" y="2001600"/>
            <a:ext cx="3096000" cy="3579067"/>
          </a:xfrm>
        </p:spPr>
        <p:txBody>
          <a:bodyPr/>
          <a:lstStyle>
            <a:lvl1pPr marL="0" indent="0">
              <a:buNone/>
              <a:defRPr/>
            </a:lvl1pPr>
          </a:lstStyle>
          <a:p>
            <a:r>
              <a:rPr lang="en-GB" noProof="0" dirty="0"/>
              <a:t>Click on the icon</a:t>
            </a:r>
            <a:br>
              <a:rPr lang="en-GB" noProof="0" dirty="0"/>
            </a:br>
            <a:r>
              <a:rPr lang="en-GB" noProof="0" dirty="0"/>
              <a:t>to insert an image</a:t>
            </a:r>
          </a:p>
        </p:txBody>
      </p:sp>
      <p:sp>
        <p:nvSpPr>
          <p:cNvPr id="10" name="Platshållare för bild 12">
            <a:extLst>
              <a:ext uri="{FF2B5EF4-FFF2-40B4-BE49-F238E27FC236}">
                <a16:creationId xmlns:a16="http://schemas.microsoft.com/office/drawing/2014/main" id="{BC3C8CFC-2399-786C-A053-51FD97723AC6}"/>
              </a:ext>
            </a:extLst>
          </p:cNvPr>
          <p:cNvSpPr>
            <a:spLocks noGrp="1"/>
          </p:cNvSpPr>
          <p:nvPr>
            <p:ph type="pic" sz="quarter" idx="20" hasCustomPrompt="1"/>
          </p:nvPr>
        </p:nvSpPr>
        <p:spPr>
          <a:xfrm>
            <a:off x="7046924" y="2001600"/>
            <a:ext cx="3096000" cy="3579067"/>
          </a:xfrm>
        </p:spPr>
        <p:txBody>
          <a:bodyPr/>
          <a:lstStyle>
            <a:lvl1pPr marL="0" indent="0">
              <a:buNone/>
              <a:defRPr/>
            </a:lvl1pPr>
          </a:lstStyle>
          <a:p>
            <a:r>
              <a:rPr lang="en-GB" noProof="0" dirty="0"/>
              <a:t>Click on the icon</a:t>
            </a:r>
            <a:br>
              <a:rPr lang="en-GB" noProof="0" dirty="0"/>
            </a:br>
            <a:r>
              <a:rPr lang="en-GB" noProof="0" dirty="0"/>
              <a:t>to insert an image</a:t>
            </a:r>
          </a:p>
        </p:txBody>
      </p:sp>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en-GB" noProof="0" smtClean="0"/>
              <a:pPr/>
              <a:t>06/05/2026</a:t>
            </a:fld>
            <a:endParaRPr lang="en-GB" noProof="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Tree>
    <p:extLst>
      <p:ext uri="{BB962C8B-B14F-4D97-AF65-F5344CB8AC3E}">
        <p14:creationId xmlns:p14="http://schemas.microsoft.com/office/powerpoint/2010/main" val="38589546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pic>
        <p:nvPicPr>
          <p:cNvPr id="3" name="Bild 2" descr="UU Logotype">
            <a:extLst>
              <a:ext uri="{FF2B5EF4-FFF2-40B4-BE49-F238E27FC236}">
                <a16:creationId xmlns:a16="http://schemas.microsoft.com/office/drawing/2014/main" id="{C088BD3A-B5F8-4C25-A81A-21B43187889F}"/>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36649" t="36279" r="37671" b="36460"/>
          <a:stretch/>
        </p:blipFill>
        <p:spPr>
          <a:xfrm>
            <a:off x="2808000" y="144000"/>
            <a:ext cx="6480000" cy="6480000"/>
          </a:xfrm>
          <a:prstGeom prst="rect">
            <a:avLst/>
          </a:prstGeom>
        </p:spPr>
      </p:pic>
    </p:spTree>
    <p:extLst>
      <p:ext uri="{BB962C8B-B14F-4D97-AF65-F5344CB8AC3E}">
        <p14:creationId xmlns:p14="http://schemas.microsoft.com/office/powerpoint/2010/main" val="1067497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Titel ">
    <p:bg>
      <p:bgPr>
        <a:solidFill>
          <a:srgbClr val="EDEDED"/>
        </a:solidFill>
        <a:effectLst/>
      </p:bgPr>
    </p:bg>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B8C1BEF0-CC6B-5D80-AC3F-DCD9982497A0}"/>
              </a:ext>
            </a:extLst>
          </p:cNvPr>
          <p:cNvSpPr>
            <a:spLocks noGrp="1"/>
          </p:cNvSpPr>
          <p:nvPr>
            <p:ph type="ctrTitle" hasCustomPrompt="1"/>
          </p:nvPr>
        </p:nvSpPr>
        <p:spPr>
          <a:xfrm>
            <a:off x="1695853" y="3571875"/>
            <a:ext cx="8798701" cy="1654175"/>
          </a:xfrm>
        </p:spPr>
        <p:txBody>
          <a:bodyPr anchor="ctr">
            <a:noAutofit/>
          </a:bodyPr>
          <a:lstStyle>
            <a:lvl1pPr algn="ctr">
              <a:defRPr sz="4800">
                <a:solidFill>
                  <a:schemeClr val="bg1"/>
                </a:solidFill>
              </a:defRPr>
            </a:lvl1pPr>
          </a:lstStyle>
          <a:p>
            <a:r>
              <a:rPr lang="sv-SE" dirty="0"/>
              <a:t>Presentation </a:t>
            </a:r>
            <a:r>
              <a:rPr lang="sv-SE" dirty="0" err="1"/>
              <a:t>title</a:t>
            </a:r>
            <a:endParaRPr lang="sv-SE" dirty="0"/>
          </a:p>
        </p:txBody>
      </p:sp>
      <p:sp>
        <p:nvSpPr>
          <p:cNvPr id="6" name="Underrubrik 2">
            <a:extLst>
              <a:ext uri="{FF2B5EF4-FFF2-40B4-BE49-F238E27FC236}">
                <a16:creationId xmlns:a16="http://schemas.microsoft.com/office/drawing/2014/main" id="{C3841BD3-5439-F0D1-9827-775AB47EAB5C}"/>
              </a:ext>
            </a:extLst>
          </p:cNvPr>
          <p:cNvSpPr>
            <a:spLocks noGrp="1"/>
          </p:cNvSpPr>
          <p:nvPr>
            <p:ph type="subTitle" idx="1" hasCustomPrompt="1"/>
          </p:nvPr>
        </p:nvSpPr>
        <p:spPr>
          <a:xfrm>
            <a:off x="2132013" y="5388994"/>
            <a:ext cx="7926387" cy="461962"/>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Subtitle</a:t>
            </a:r>
            <a:r>
              <a:rPr lang="sv-SE" dirty="0"/>
              <a:t> </a:t>
            </a:r>
            <a:r>
              <a:rPr lang="sv-SE" dirty="0" err="1"/>
              <a:t>here</a:t>
            </a:r>
            <a:endParaRPr lang="sv-SE" dirty="0"/>
          </a:p>
        </p:txBody>
      </p:sp>
      <p:pic>
        <p:nvPicPr>
          <p:cNvPr id="2" name="Bildobjekt 1">
            <a:extLst>
              <a:ext uri="{FF2B5EF4-FFF2-40B4-BE49-F238E27FC236}">
                <a16:creationId xmlns:a16="http://schemas.microsoft.com/office/drawing/2014/main" id="{F231D883-7B16-7C82-305D-01DE34B4639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5244" y="1007044"/>
            <a:ext cx="1739917" cy="1654175"/>
          </a:xfrm>
          <a:prstGeom prst="rect">
            <a:avLst/>
          </a:prstGeom>
        </p:spPr>
      </p:pic>
    </p:spTree>
    <p:extLst>
      <p:ext uri="{BB962C8B-B14F-4D97-AF65-F5344CB8AC3E}">
        <p14:creationId xmlns:p14="http://schemas.microsoft.com/office/powerpoint/2010/main" val="66115193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tx1"/>
        </a:solidFill>
        <a:effectLst/>
      </p:bgPr>
    </p:bg>
    <p:spTree>
      <p:nvGrpSpPr>
        <p:cNvPr id="1" name=""/>
        <p:cNvGrpSpPr/>
        <p:nvPr/>
      </p:nvGrpSpPr>
      <p:grpSpPr>
        <a:xfrm>
          <a:off x="0" y="0"/>
          <a:ext cx="0" cy="0"/>
          <a:chOff x="0" y="0"/>
          <a:chExt cx="0" cy="0"/>
        </a:xfrm>
      </p:grpSpPr>
      <p:pic>
        <p:nvPicPr>
          <p:cNvPr id="8" name="Bild 7" descr="UU Logotype">
            <a:extLst>
              <a:ext uri="{FF2B5EF4-FFF2-40B4-BE49-F238E27FC236}">
                <a16:creationId xmlns:a16="http://schemas.microsoft.com/office/drawing/2014/main" id="{6A3D4A89-6A7D-40E9-A30B-5E8CA5164C47}"/>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37742" t="36041" r="37146" b="39253"/>
          <a:stretch/>
        </p:blipFill>
        <p:spPr>
          <a:xfrm>
            <a:off x="4932000" y="540000"/>
            <a:ext cx="2448000" cy="2268000"/>
          </a:xfrm>
          <a:prstGeom prst="rect">
            <a:avLst/>
          </a:prstGeom>
        </p:spPr>
      </p:pic>
      <p:sp>
        <p:nvSpPr>
          <p:cNvPr id="5" name="Rubrik 1">
            <a:extLst>
              <a:ext uri="{FF2B5EF4-FFF2-40B4-BE49-F238E27FC236}">
                <a16:creationId xmlns:a16="http://schemas.microsoft.com/office/drawing/2014/main" id="{B8C1BEF0-CC6B-5D80-AC3F-DCD9982497A0}"/>
              </a:ext>
            </a:extLst>
          </p:cNvPr>
          <p:cNvSpPr>
            <a:spLocks noGrp="1"/>
          </p:cNvSpPr>
          <p:nvPr>
            <p:ph type="ctrTitle" hasCustomPrompt="1"/>
          </p:nvPr>
        </p:nvSpPr>
        <p:spPr>
          <a:xfrm>
            <a:off x="1696649" y="2808000"/>
            <a:ext cx="8798701" cy="1654175"/>
          </a:xfrm>
        </p:spPr>
        <p:txBody>
          <a:bodyPr anchor="ctr">
            <a:noAutofit/>
          </a:bodyPr>
          <a:lstStyle>
            <a:lvl1pPr algn="ctr">
              <a:defRPr sz="4800">
                <a:solidFill>
                  <a:schemeClr val="bg1"/>
                </a:solidFill>
              </a:defRPr>
            </a:lvl1pPr>
          </a:lstStyle>
          <a:p>
            <a:r>
              <a:rPr lang="en-GB" noProof="0" dirty="0"/>
              <a:t>Presentation title</a:t>
            </a:r>
          </a:p>
        </p:txBody>
      </p:sp>
      <p:sp>
        <p:nvSpPr>
          <p:cNvPr id="6" name="Underrubrik 2">
            <a:extLst>
              <a:ext uri="{FF2B5EF4-FFF2-40B4-BE49-F238E27FC236}">
                <a16:creationId xmlns:a16="http://schemas.microsoft.com/office/drawing/2014/main" id="{C3841BD3-5439-F0D1-9827-775AB47EAB5C}"/>
              </a:ext>
            </a:extLst>
          </p:cNvPr>
          <p:cNvSpPr>
            <a:spLocks noGrp="1"/>
          </p:cNvSpPr>
          <p:nvPr>
            <p:ph type="subTitle" idx="1" hasCustomPrompt="1"/>
          </p:nvPr>
        </p:nvSpPr>
        <p:spPr>
          <a:xfrm>
            <a:off x="2132809" y="4625119"/>
            <a:ext cx="7926387" cy="461962"/>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Subtitle here</a:t>
            </a:r>
          </a:p>
        </p:txBody>
      </p:sp>
    </p:spTree>
    <p:extLst>
      <p:ext uri="{BB962C8B-B14F-4D97-AF65-F5344CB8AC3E}">
        <p14:creationId xmlns:p14="http://schemas.microsoft.com/office/powerpoint/2010/main" val="182316879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line and content">
    <p:spTree>
      <p:nvGrpSpPr>
        <p:cNvPr id="1" name=""/>
        <p:cNvGrpSpPr/>
        <p:nvPr/>
      </p:nvGrpSpPr>
      <p:grpSpPr>
        <a:xfrm>
          <a:off x="0" y="0"/>
          <a:ext cx="0" cy="0"/>
          <a:chOff x="0" y="0"/>
          <a:chExt cx="0" cy="0"/>
        </a:xfrm>
      </p:grpSpPr>
      <p:sp>
        <p:nvSpPr>
          <p:cNvPr id="6" name="Platshållare för rubrik 1">
            <a:extLst>
              <a:ext uri="{FF2B5EF4-FFF2-40B4-BE49-F238E27FC236}">
                <a16:creationId xmlns:a16="http://schemas.microsoft.com/office/drawing/2014/main" id="{7A283842-21B2-F132-5C80-A0C11430002D}"/>
              </a:ext>
            </a:extLst>
          </p:cNvPr>
          <p:cNvSpPr>
            <a:spLocks noGrp="1"/>
          </p:cNvSpPr>
          <p:nvPr>
            <p:ph type="title" hasCustomPrompt="1"/>
          </p:nvPr>
        </p:nvSpPr>
        <p:spPr>
          <a:xfrm>
            <a:off x="942680" y="396000"/>
            <a:ext cx="9216000" cy="1224000"/>
          </a:xfrm>
          <a:prstGeom prst="rect">
            <a:avLst/>
          </a:prstGeom>
        </p:spPr>
        <p:txBody>
          <a:bodyPr vert="horz" lIns="91440" tIns="108000" rIns="91440" bIns="45720" rtlCol="0" anchor="t">
            <a:noAutofit/>
          </a:bodyPr>
          <a:lstStyle>
            <a:lvl1pPr>
              <a:defRPr/>
            </a:lvl1pPr>
          </a:lstStyle>
          <a:p>
            <a:r>
              <a:rPr lang="en-GB" noProof="0" dirty="0"/>
              <a:t>Write your heading here</a:t>
            </a:r>
          </a:p>
        </p:txBody>
      </p:sp>
      <p:sp>
        <p:nvSpPr>
          <p:cNvPr id="8" name="Platshållare för innehåll 7">
            <a:extLst>
              <a:ext uri="{FF2B5EF4-FFF2-40B4-BE49-F238E27FC236}">
                <a16:creationId xmlns:a16="http://schemas.microsoft.com/office/drawing/2014/main" id="{49F71313-69F3-3473-0FB7-308AC801C51B}"/>
              </a:ext>
            </a:extLst>
          </p:cNvPr>
          <p:cNvSpPr>
            <a:spLocks noGrp="1"/>
          </p:cNvSpPr>
          <p:nvPr>
            <p:ph sz="quarter" idx="13" hasCustomPrompt="1"/>
          </p:nvPr>
        </p:nvSpPr>
        <p:spPr>
          <a:xfrm>
            <a:off x="942680" y="1764000"/>
            <a:ext cx="9216000" cy="4363423"/>
          </a:xfrm>
        </p:spPr>
        <p:txBody>
          <a:bodyPr/>
          <a:lstStyle/>
          <a:p>
            <a:pPr lvl="0"/>
            <a:r>
              <a:rPr lang="en-GB" noProof="0" dirty="0"/>
              <a:t>Write your text here</a:t>
            </a:r>
          </a:p>
          <a:p>
            <a:pPr lvl="1"/>
            <a:r>
              <a:rPr lang="en-GB" noProof="0" dirty="0"/>
              <a:t>Level two</a:t>
            </a:r>
          </a:p>
          <a:p>
            <a:pPr lvl="2"/>
            <a:r>
              <a:rPr lang="en-GB" noProof="0" dirty="0"/>
              <a:t>Level three</a:t>
            </a:r>
          </a:p>
          <a:p>
            <a:pPr lvl="3"/>
            <a:r>
              <a:rPr lang="en-GB" noProof="0" dirty="0"/>
              <a:t>Level four</a:t>
            </a:r>
          </a:p>
          <a:p>
            <a:pPr lvl="4"/>
            <a:r>
              <a:rPr lang="en-GB" noProof="0" dirty="0"/>
              <a:t>Level five</a:t>
            </a:r>
          </a:p>
        </p:txBody>
      </p:sp>
      <p:sp>
        <p:nvSpPr>
          <p:cNvPr id="3" name="Platshållare för datum 2">
            <a:extLst>
              <a:ext uri="{FF2B5EF4-FFF2-40B4-BE49-F238E27FC236}">
                <a16:creationId xmlns:a16="http://schemas.microsoft.com/office/drawing/2014/main" id="{00ADBFD3-494F-0006-CF49-3526BB979BEE}"/>
              </a:ext>
            </a:extLst>
          </p:cNvPr>
          <p:cNvSpPr>
            <a:spLocks noGrp="1"/>
          </p:cNvSpPr>
          <p:nvPr>
            <p:ph type="dt" sz="half" idx="10"/>
          </p:nvPr>
        </p:nvSpPr>
        <p:spPr>
          <a:xfrm>
            <a:off x="942680" y="6552000"/>
            <a:ext cx="2743200" cy="94775"/>
          </a:xfrm>
        </p:spPr>
        <p:txBody>
          <a:bodyPr/>
          <a:lstStyle/>
          <a:p>
            <a:fld id="{888E4D63-BE2C-4D4B-BBD2-256262659A9F}" type="datetime1">
              <a:rPr lang="en-GB" noProof="0" smtClean="0"/>
              <a:pPr/>
              <a:t>06/05/2026</a:t>
            </a:fld>
            <a:endParaRPr lang="en-GB" noProof="0" dirty="0"/>
          </a:p>
        </p:txBody>
      </p:sp>
      <p:sp>
        <p:nvSpPr>
          <p:cNvPr id="4" name="Platshållare för sidfot 3">
            <a:extLst>
              <a:ext uri="{FF2B5EF4-FFF2-40B4-BE49-F238E27FC236}">
                <a16:creationId xmlns:a16="http://schemas.microsoft.com/office/drawing/2014/main" id="{E609E1BD-AA5D-00B1-E039-47660A7F4059}"/>
              </a:ext>
            </a:extLst>
          </p:cNvPr>
          <p:cNvSpPr>
            <a:spLocks noGrp="1"/>
          </p:cNvSpPr>
          <p:nvPr>
            <p:ph type="ftr" sz="quarter" idx="11"/>
          </p:nvPr>
        </p:nvSpPr>
        <p:spPr>
          <a:xfrm>
            <a:off x="3843062" y="6552000"/>
            <a:ext cx="4848482" cy="94775"/>
          </a:xfrm>
        </p:spPr>
        <p:txBody>
          <a:bodyPr/>
          <a:lstStyle/>
          <a:p>
            <a:r>
              <a:rPr lang="en-GB" noProof="0" dirty="0"/>
              <a:t>Presentation footer</a:t>
            </a:r>
          </a:p>
        </p:txBody>
      </p:sp>
      <p:sp>
        <p:nvSpPr>
          <p:cNvPr id="5" name="Platshållare för bildnummer 4">
            <a:extLst>
              <a:ext uri="{FF2B5EF4-FFF2-40B4-BE49-F238E27FC236}">
                <a16:creationId xmlns:a16="http://schemas.microsoft.com/office/drawing/2014/main" id="{94A18E1F-D479-AB8E-0971-6711BBC8DC22}"/>
              </a:ext>
            </a:extLst>
          </p:cNvPr>
          <p:cNvSpPr>
            <a:spLocks noGrp="1"/>
          </p:cNvSpPr>
          <p:nvPr>
            <p:ph type="sldNum" sz="quarter" idx="12"/>
          </p:nvPr>
        </p:nvSpPr>
        <p:spPr>
          <a:xfrm>
            <a:off x="8848725" y="6552000"/>
            <a:ext cx="1309955" cy="97739"/>
          </a:xfrm>
        </p:spPr>
        <p:txBody>
          <a:bodyPr/>
          <a:lstStyle/>
          <a:p>
            <a:fld id="{B716C8F4-20CD-364A-8A8E-DE130115B178}" type="slidenum">
              <a:rPr lang="en-GB" noProof="0" smtClean="0"/>
              <a:pPr/>
              <a:t>‹#›</a:t>
            </a:fld>
            <a:endParaRPr lang="en-GB" noProof="0"/>
          </a:p>
        </p:txBody>
      </p:sp>
    </p:spTree>
    <p:extLst>
      <p:ext uri="{BB962C8B-B14F-4D97-AF65-F5344CB8AC3E}">
        <p14:creationId xmlns:p14="http://schemas.microsoft.com/office/powerpoint/2010/main" val="3097404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ch bild">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CC32F3E5-D4FB-6CAF-7271-81A8E70744CD}"/>
              </a:ext>
            </a:extLst>
          </p:cNvPr>
          <p:cNvSpPr>
            <a:spLocks noGrp="1"/>
          </p:cNvSpPr>
          <p:nvPr>
            <p:ph type="dt" sz="half" idx="10"/>
          </p:nvPr>
        </p:nvSpPr>
        <p:spPr/>
        <p:txBody>
          <a:bodyPr/>
          <a:lstStyle/>
          <a:p>
            <a:fld id="{888E4D63-BE2C-4D4B-BBD2-256262659A9F}" type="datetime1">
              <a:rPr lang="sv-SE" smtClean="0"/>
              <a:pPr/>
              <a:t>2026-05-06</a:t>
            </a:fld>
            <a:endParaRPr lang="sv-SE" dirty="0"/>
          </a:p>
        </p:txBody>
      </p:sp>
      <p:sp>
        <p:nvSpPr>
          <p:cNvPr id="4" name="Platshållare för sidfot 3">
            <a:extLst>
              <a:ext uri="{FF2B5EF4-FFF2-40B4-BE49-F238E27FC236}">
                <a16:creationId xmlns:a16="http://schemas.microsoft.com/office/drawing/2014/main" id="{6E6D920F-9B89-6CE6-44CC-CA866A2473CF}"/>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FF1D8D47-4CF2-999B-CC89-CCC79A3C52B2}"/>
              </a:ext>
            </a:extLst>
          </p:cNvPr>
          <p:cNvSpPr>
            <a:spLocks noGrp="1"/>
          </p:cNvSpPr>
          <p:nvPr>
            <p:ph type="sldNum" sz="quarter" idx="12"/>
          </p:nvPr>
        </p:nvSpPr>
        <p:spPr/>
        <p:txBody>
          <a:bodyPr/>
          <a:lstStyle/>
          <a:p>
            <a:fld id="{B716C8F4-20CD-364A-8A8E-DE130115B178}" type="slidenum">
              <a:rPr lang="sv-SE" smtClean="0"/>
              <a:pPr/>
              <a:t>‹#›</a:t>
            </a:fld>
            <a:endParaRPr lang="sv-SE" dirty="0"/>
          </a:p>
        </p:txBody>
      </p:sp>
      <p:sp>
        <p:nvSpPr>
          <p:cNvPr id="8" name="Platshållare för bild 2">
            <a:extLst>
              <a:ext uri="{FF2B5EF4-FFF2-40B4-BE49-F238E27FC236}">
                <a16:creationId xmlns:a16="http://schemas.microsoft.com/office/drawing/2014/main" id="{82EBE0E1-BE11-020E-84EC-67233813B7CE}"/>
              </a:ext>
            </a:extLst>
          </p:cNvPr>
          <p:cNvSpPr>
            <a:spLocks noGrp="1"/>
          </p:cNvSpPr>
          <p:nvPr>
            <p:ph type="pic" sz="quarter" idx="13" hasCustomPrompt="1"/>
          </p:nvPr>
        </p:nvSpPr>
        <p:spPr>
          <a:xfrm>
            <a:off x="-795" y="0"/>
            <a:ext cx="6096000" cy="6858000"/>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17" name="Platshållare för rubrik 1">
            <a:extLst>
              <a:ext uri="{FF2B5EF4-FFF2-40B4-BE49-F238E27FC236}">
                <a16:creationId xmlns:a16="http://schemas.microsoft.com/office/drawing/2014/main" id="{31F0A250-9FA8-F7E1-916A-3CC75EC2F36D}"/>
              </a:ext>
            </a:extLst>
          </p:cNvPr>
          <p:cNvSpPr>
            <a:spLocks noGrp="1"/>
          </p:cNvSpPr>
          <p:nvPr>
            <p:ph type="title"/>
          </p:nvPr>
        </p:nvSpPr>
        <p:spPr>
          <a:xfrm>
            <a:off x="6743700" y="836613"/>
            <a:ext cx="4114800" cy="1459243"/>
          </a:xfrm>
          <a:prstGeom prst="rect">
            <a:avLst/>
          </a:prstGeom>
        </p:spPr>
        <p:txBody>
          <a:bodyPr vert="horz" lIns="91440" tIns="108000" rIns="91440" bIns="45720" rtlCol="0" anchor="t">
            <a:noAutofit/>
          </a:bodyPr>
          <a:lstStyle/>
          <a:p>
            <a:r>
              <a:rPr lang="sv-SE"/>
              <a:t>Klicka här för att ändra mall för rubrikformat</a:t>
            </a:r>
            <a:endParaRPr lang="sv-SE" dirty="0"/>
          </a:p>
        </p:txBody>
      </p:sp>
      <p:sp>
        <p:nvSpPr>
          <p:cNvPr id="21" name="Platshållare för text 9">
            <a:extLst>
              <a:ext uri="{FF2B5EF4-FFF2-40B4-BE49-F238E27FC236}">
                <a16:creationId xmlns:a16="http://schemas.microsoft.com/office/drawing/2014/main" id="{B292B661-7CCD-4000-08D7-733BB70F4D9D}"/>
              </a:ext>
            </a:extLst>
          </p:cNvPr>
          <p:cNvSpPr>
            <a:spLocks noGrp="1"/>
          </p:cNvSpPr>
          <p:nvPr>
            <p:ph type="body" sz="quarter" idx="14"/>
          </p:nvPr>
        </p:nvSpPr>
        <p:spPr>
          <a:xfrm>
            <a:off x="6743700" y="2024063"/>
            <a:ext cx="4114800" cy="1910751"/>
          </a:xfrm>
        </p:spPr>
        <p:txBody>
          <a:bodyPr/>
          <a:lstStyle>
            <a:lvl1pPr marL="0" indent="0">
              <a:lnSpc>
                <a:spcPts val="2120"/>
              </a:lnSpc>
              <a:spcBef>
                <a:spcPts val="300"/>
              </a:spcBef>
              <a:buFontTx/>
              <a:buNone/>
              <a:defRPr sz="1600" baseline="0">
                <a:solidFill>
                  <a:schemeClr val="tx1">
                    <a:lumMod val="65000"/>
                    <a:lumOff val="35000"/>
                  </a:schemeClr>
                </a:solidFill>
              </a:defRPr>
            </a:lvl1pPr>
            <a:lvl2pPr marL="457200" indent="0">
              <a:buFontTx/>
              <a:buNone/>
              <a:defRPr sz="1400" baseline="0">
                <a:solidFill>
                  <a:schemeClr val="tx1">
                    <a:lumMod val="65000"/>
                    <a:lumOff val="35000"/>
                  </a:schemeClr>
                </a:solidFill>
              </a:defRPr>
            </a:lvl2pPr>
            <a:lvl3pPr marL="914400" indent="0">
              <a:buFontTx/>
              <a:buNone/>
              <a:defRPr sz="1200" baseline="0">
                <a:solidFill>
                  <a:schemeClr val="tx1">
                    <a:lumMod val="65000"/>
                    <a:lumOff val="35000"/>
                  </a:schemeClr>
                </a:solidFill>
              </a:defRPr>
            </a:lvl3pPr>
            <a:lvl4pPr marL="1371600" indent="0">
              <a:buFontTx/>
              <a:buNone/>
              <a:defRPr sz="1000" baseline="0">
                <a:solidFill>
                  <a:schemeClr val="tx1">
                    <a:lumMod val="65000"/>
                    <a:lumOff val="35000"/>
                  </a:schemeClr>
                </a:solidFill>
              </a:defRPr>
            </a:lvl4pPr>
            <a:lvl5pPr marL="1828800" indent="0">
              <a:buFontTx/>
              <a:buNone/>
              <a:defRPr sz="1000" baseline="0">
                <a:solidFill>
                  <a:schemeClr val="tx1">
                    <a:lumMod val="65000"/>
                    <a:lumOff val="35000"/>
                  </a:schemeClr>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212190791"/>
      </p:ext>
    </p:extLst>
  </p:cSld>
  <p:clrMapOvr>
    <a:masterClrMapping/>
  </p:clrMapOvr>
  <p:extLst>
    <p:ext uri="{DCECCB84-F9BA-43D5-87BE-67443E8EF086}">
      <p15:sldGuideLst xmlns:p15="http://schemas.microsoft.com/office/powerpoint/2012/main">
        <p15:guide id="1" orient="horz" pos="1275">
          <p15:clr>
            <a:srgbClr val="FBAE40"/>
          </p15:clr>
        </p15:guide>
        <p15:guide id="2" pos="3840">
          <p15:clr>
            <a:srgbClr val="FBAE40"/>
          </p15:clr>
        </p15:guide>
        <p15:guide id="3" orient="horz" pos="527">
          <p15:clr>
            <a:srgbClr val="FBAE40"/>
          </p15:clr>
        </p15:guide>
        <p15:guide id="4" pos="4248">
          <p15:clr>
            <a:srgbClr val="FBAE40"/>
          </p15:clr>
        </p15:guide>
        <p15:guide id="5" pos="683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text">
    <p:spTree>
      <p:nvGrpSpPr>
        <p:cNvPr id="1" name=""/>
        <p:cNvGrpSpPr/>
        <p:nvPr/>
      </p:nvGrpSpPr>
      <p:grpSpPr>
        <a:xfrm>
          <a:off x="0" y="0"/>
          <a:ext cx="0" cy="0"/>
          <a:chOff x="0" y="0"/>
          <a:chExt cx="0" cy="0"/>
        </a:xfrm>
      </p:grpSpPr>
      <p:sp>
        <p:nvSpPr>
          <p:cNvPr id="17" name="Platshållare för rubrik 1">
            <a:extLst>
              <a:ext uri="{FF2B5EF4-FFF2-40B4-BE49-F238E27FC236}">
                <a16:creationId xmlns:a16="http://schemas.microsoft.com/office/drawing/2014/main" id="{31F0A250-9FA8-F7E1-916A-3CC75EC2F36D}"/>
              </a:ext>
            </a:extLst>
          </p:cNvPr>
          <p:cNvSpPr>
            <a:spLocks noGrp="1"/>
          </p:cNvSpPr>
          <p:nvPr>
            <p:ph type="title" hasCustomPrompt="1"/>
          </p:nvPr>
        </p:nvSpPr>
        <p:spPr>
          <a:xfrm>
            <a:off x="6743700" y="836614"/>
            <a:ext cx="4320000" cy="1224000"/>
          </a:xfrm>
          <a:prstGeom prst="rect">
            <a:avLst/>
          </a:prstGeom>
        </p:spPr>
        <p:txBody>
          <a:bodyPr vert="horz" lIns="91440" tIns="108000" rIns="91440" bIns="45720" rtlCol="0" anchor="t">
            <a:noAutofit/>
          </a:bodyPr>
          <a:lstStyle>
            <a:lvl1pPr>
              <a:spcAft>
                <a:spcPts val="0"/>
              </a:spcAft>
              <a:defRPr/>
            </a:lvl1pPr>
          </a:lstStyle>
          <a:p>
            <a:r>
              <a:rPr lang="en-GB" noProof="0" dirty="0"/>
              <a:t>Write your heading here</a:t>
            </a:r>
          </a:p>
        </p:txBody>
      </p:sp>
      <p:sp>
        <p:nvSpPr>
          <p:cNvPr id="21" name="Platshållare för text 9">
            <a:extLst>
              <a:ext uri="{FF2B5EF4-FFF2-40B4-BE49-F238E27FC236}">
                <a16:creationId xmlns:a16="http://schemas.microsoft.com/office/drawing/2014/main" id="{B292B661-7CCD-4000-08D7-733BB70F4D9D}"/>
              </a:ext>
            </a:extLst>
          </p:cNvPr>
          <p:cNvSpPr>
            <a:spLocks noGrp="1"/>
          </p:cNvSpPr>
          <p:nvPr>
            <p:ph type="body" sz="quarter" idx="14" hasCustomPrompt="1"/>
          </p:nvPr>
        </p:nvSpPr>
        <p:spPr>
          <a:xfrm>
            <a:off x="6743700" y="2173936"/>
            <a:ext cx="4320000" cy="1910751"/>
          </a:xfrm>
        </p:spPr>
        <p:txBody>
          <a:bodyPr/>
          <a:lstStyle>
            <a:lvl1pPr marL="0" indent="0">
              <a:lnSpc>
                <a:spcPct val="100000"/>
              </a:lnSpc>
              <a:spcBef>
                <a:spcPts val="1200"/>
              </a:spcBef>
              <a:buFontTx/>
              <a:buNone/>
              <a:defRPr sz="2400" baseline="0">
                <a:solidFill>
                  <a:schemeClr val="tx1"/>
                </a:solidFill>
              </a:defRPr>
            </a:lvl1pPr>
            <a:lvl2pPr marL="457200" indent="0">
              <a:lnSpc>
                <a:spcPct val="100000"/>
              </a:lnSpc>
              <a:spcBef>
                <a:spcPts val="600"/>
              </a:spcBef>
              <a:buFontTx/>
              <a:buNone/>
              <a:defRPr sz="2400" baseline="0">
                <a:solidFill>
                  <a:schemeClr val="tx1"/>
                </a:solidFill>
              </a:defRPr>
            </a:lvl2pPr>
            <a:lvl3pPr marL="914400" indent="0">
              <a:lnSpc>
                <a:spcPct val="100000"/>
              </a:lnSpc>
              <a:spcBef>
                <a:spcPts val="600"/>
              </a:spcBef>
              <a:buFontTx/>
              <a:buNone/>
              <a:defRPr sz="2400" baseline="0">
                <a:solidFill>
                  <a:schemeClr val="tx1"/>
                </a:solidFill>
              </a:defRPr>
            </a:lvl3pPr>
            <a:lvl4pPr marL="1371600" indent="0">
              <a:lnSpc>
                <a:spcPct val="100000"/>
              </a:lnSpc>
              <a:spcBef>
                <a:spcPts val="600"/>
              </a:spcBef>
              <a:buFontTx/>
              <a:buNone/>
              <a:defRPr sz="2400" baseline="0">
                <a:solidFill>
                  <a:schemeClr val="tx1"/>
                </a:solidFill>
              </a:defRPr>
            </a:lvl4pPr>
            <a:lvl5pPr marL="1828800" indent="0">
              <a:lnSpc>
                <a:spcPct val="100000"/>
              </a:lnSpc>
              <a:spcBef>
                <a:spcPts val="600"/>
              </a:spcBef>
              <a:buFontTx/>
              <a:buNone/>
              <a:defRPr sz="2400" baseline="0">
                <a:solidFill>
                  <a:schemeClr val="tx1"/>
                </a:solidFill>
              </a:defRPr>
            </a:lvl5pPr>
          </a:lstStyle>
          <a:p>
            <a:pPr lvl="0"/>
            <a:r>
              <a:rPr lang="en-GB" noProof="0" dirty="0"/>
              <a:t>Write your text here</a:t>
            </a:r>
          </a:p>
          <a:p>
            <a:pPr lvl="1"/>
            <a:r>
              <a:rPr lang="en-GB" noProof="0" dirty="0"/>
              <a:t>Level two</a:t>
            </a:r>
          </a:p>
          <a:p>
            <a:pPr lvl="2"/>
            <a:r>
              <a:rPr lang="en-GB" noProof="0" dirty="0"/>
              <a:t>Level three</a:t>
            </a:r>
          </a:p>
          <a:p>
            <a:pPr lvl="3"/>
            <a:r>
              <a:rPr lang="en-GB" noProof="0" dirty="0"/>
              <a:t>Level four</a:t>
            </a:r>
          </a:p>
          <a:p>
            <a:pPr lvl="4"/>
            <a:r>
              <a:rPr lang="en-GB" noProof="0" dirty="0"/>
              <a:t>Level five</a:t>
            </a:r>
          </a:p>
        </p:txBody>
      </p:sp>
      <p:sp>
        <p:nvSpPr>
          <p:cNvPr id="8" name="Platshållare för bild 2">
            <a:extLst>
              <a:ext uri="{FF2B5EF4-FFF2-40B4-BE49-F238E27FC236}">
                <a16:creationId xmlns:a16="http://schemas.microsoft.com/office/drawing/2014/main" id="{82EBE0E1-BE11-020E-84EC-67233813B7CE}"/>
              </a:ext>
            </a:extLst>
          </p:cNvPr>
          <p:cNvSpPr>
            <a:spLocks noGrp="1"/>
          </p:cNvSpPr>
          <p:nvPr>
            <p:ph type="pic" sz="quarter" idx="13" hasCustomPrompt="1"/>
          </p:nvPr>
        </p:nvSpPr>
        <p:spPr>
          <a:xfrm>
            <a:off x="-795" y="0"/>
            <a:ext cx="6096000" cy="6858000"/>
          </a:xfrm>
        </p:spPr>
        <p:txBody>
          <a:bodyPr bIns="1044000" anchor="ctr"/>
          <a:lstStyle>
            <a:lvl1pPr marL="0" indent="0" algn="ctr">
              <a:buNone/>
              <a:defRPr/>
            </a:lvl1pPr>
          </a:lstStyle>
          <a:p>
            <a:r>
              <a:rPr lang="en-GB" noProof="0" dirty="0"/>
              <a:t>Click on the icon</a:t>
            </a:r>
            <a:br>
              <a:rPr lang="en-GB" noProof="0" dirty="0"/>
            </a:br>
            <a:r>
              <a:rPr lang="en-GB" noProof="0" dirty="0"/>
              <a:t>to insert an image</a:t>
            </a:r>
          </a:p>
        </p:txBody>
      </p:sp>
      <p:sp>
        <p:nvSpPr>
          <p:cNvPr id="3" name="Platshållare för datum 2">
            <a:extLst>
              <a:ext uri="{FF2B5EF4-FFF2-40B4-BE49-F238E27FC236}">
                <a16:creationId xmlns:a16="http://schemas.microsoft.com/office/drawing/2014/main" id="{CC32F3E5-D4FB-6CAF-7271-81A8E70744CD}"/>
              </a:ext>
            </a:extLst>
          </p:cNvPr>
          <p:cNvSpPr>
            <a:spLocks noGrp="1"/>
          </p:cNvSpPr>
          <p:nvPr>
            <p:ph type="dt" sz="half" idx="10"/>
          </p:nvPr>
        </p:nvSpPr>
        <p:spPr/>
        <p:txBody>
          <a:bodyPr/>
          <a:lstStyle/>
          <a:p>
            <a:fld id="{888E4D63-BE2C-4D4B-BBD2-256262659A9F}" type="datetime1">
              <a:rPr lang="en-GB" noProof="0" smtClean="0"/>
              <a:pPr/>
              <a:t>06/05/2026</a:t>
            </a:fld>
            <a:endParaRPr lang="en-GB" noProof="0"/>
          </a:p>
        </p:txBody>
      </p:sp>
      <p:sp>
        <p:nvSpPr>
          <p:cNvPr id="4" name="Platshållare för sidfot 3">
            <a:extLst>
              <a:ext uri="{FF2B5EF4-FFF2-40B4-BE49-F238E27FC236}">
                <a16:creationId xmlns:a16="http://schemas.microsoft.com/office/drawing/2014/main" id="{6E6D920F-9B89-6CE6-44CC-CA866A2473CF}"/>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FF1D8D47-4CF2-999B-CC89-CCC79A3C52B2}"/>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Tree>
    <p:extLst>
      <p:ext uri="{BB962C8B-B14F-4D97-AF65-F5344CB8AC3E}">
        <p14:creationId xmlns:p14="http://schemas.microsoft.com/office/powerpoint/2010/main" val="635127578"/>
      </p:ext>
    </p:extLst>
  </p:cSld>
  <p:clrMapOvr>
    <a:masterClrMapping/>
  </p:clrMapOvr>
  <p:extLst>
    <p:ext uri="{DCECCB84-F9BA-43D5-87BE-67443E8EF086}">
      <p15:sldGuideLst xmlns:p15="http://schemas.microsoft.com/office/powerpoint/2012/main">
        <p15:guide id="1" orient="horz" pos="1275">
          <p15:clr>
            <a:srgbClr val="FBAE40"/>
          </p15:clr>
        </p15:guide>
        <p15:guide id="2" pos="3840">
          <p15:clr>
            <a:srgbClr val="FBAE40"/>
          </p15:clr>
        </p15:guide>
        <p15:guide id="3" orient="horz" pos="527">
          <p15:clr>
            <a:srgbClr val="FBAE40"/>
          </p15:clr>
        </p15:guide>
        <p15:guide id="4" pos="4248">
          <p15:clr>
            <a:srgbClr val="FBAE40"/>
          </p15:clr>
        </p15:guide>
        <p15:guide id="5" pos="683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text 2">
    <p:spTree>
      <p:nvGrpSpPr>
        <p:cNvPr id="1" name=""/>
        <p:cNvGrpSpPr/>
        <p:nvPr/>
      </p:nvGrpSpPr>
      <p:grpSpPr>
        <a:xfrm>
          <a:off x="0" y="0"/>
          <a:ext cx="0" cy="0"/>
          <a:chOff x="0" y="0"/>
          <a:chExt cx="0" cy="0"/>
        </a:xfrm>
      </p:grpSpPr>
      <p:sp>
        <p:nvSpPr>
          <p:cNvPr id="7" name="Platshållare för rubrik 1">
            <a:extLst>
              <a:ext uri="{FF2B5EF4-FFF2-40B4-BE49-F238E27FC236}">
                <a16:creationId xmlns:a16="http://schemas.microsoft.com/office/drawing/2014/main" id="{72E0C1A0-A9BD-243C-0ED6-127A99F43D70}"/>
              </a:ext>
            </a:extLst>
          </p:cNvPr>
          <p:cNvSpPr>
            <a:spLocks noGrp="1"/>
          </p:cNvSpPr>
          <p:nvPr>
            <p:ph type="title" hasCustomPrompt="1"/>
          </p:nvPr>
        </p:nvSpPr>
        <p:spPr>
          <a:xfrm>
            <a:off x="6743700" y="1844674"/>
            <a:ext cx="4320000" cy="1224000"/>
          </a:xfrm>
          <a:prstGeom prst="rect">
            <a:avLst/>
          </a:prstGeom>
        </p:spPr>
        <p:txBody>
          <a:bodyPr vert="horz" lIns="91440" tIns="108000" rIns="91440" bIns="45720" rtlCol="0" anchor="t">
            <a:noAutofit/>
          </a:bodyPr>
          <a:lstStyle/>
          <a:p>
            <a:r>
              <a:rPr lang="en-GB" noProof="0" dirty="0"/>
              <a:t>Write your heading here</a:t>
            </a:r>
          </a:p>
        </p:txBody>
      </p:sp>
      <p:sp>
        <p:nvSpPr>
          <p:cNvPr id="8" name="Platshållare för text 9">
            <a:extLst>
              <a:ext uri="{FF2B5EF4-FFF2-40B4-BE49-F238E27FC236}">
                <a16:creationId xmlns:a16="http://schemas.microsoft.com/office/drawing/2014/main" id="{6A8C23D9-7BD3-7E9D-6E90-B458B8D27045}"/>
              </a:ext>
            </a:extLst>
          </p:cNvPr>
          <p:cNvSpPr>
            <a:spLocks noGrp="1"/>
          </p:cNvSpPr>
          <p:nvPr>
            <p:ph type="body" sz="quarter" idx="14" hasCustomPrompt="1"/>
          </p:nvPr>
        </p:nvSpPr>
        <p:spPr>
          <a:xfrm>
            <a:off x="6743700" y="3199196"/>
            <a:ext cx="4320000" cy="1995366"/>
          </a:xfrm>
        </p:spPr>
        <p:txBody>
          <a:bodyPr/>
          <a:lstStyle>
            <a:lvl1pPr marL="0" indent="0">
              <a:lnSpc>
                <a:spcPct val="100000"/>
              </a:lnSpc>
              <a:spcBef>
                <a:spcPts val="1200"/>
              </a:spcBef>
              <a:buFontTx/>
              <a:buNone/>
              <a:defRPr sz="2400" baseline="0">
                <a:solidFill>
                  <a:schemeClr val="tx1"/>
                </a:solidFill>
              </a:defRPr>
            </a:lvl1pPr>
            <a:lvl2pPr marL="457200" indent="0">
              <a:buFontTx/>
              <a:buNone/>
              <a:defRPr sz="2400" baseline="0">
                <a:solidFill>
                  <a:schemeClr val="tx1"/>
                </a:solidFill>
              </a:defRPr>
            </a:lvl2pPr>
            <a:lvl3pPr marL="914400" indent="0">
              <a:buFontTx/>
              <a:buNone/>
              <a:defRPr sz="2400" baseline="0">
                <a:solidFill>
                  <a:schemeClr val="tx1"/>
                </a:solidFill>
              </a:defRPr>
            </a:lvl3pPr>
            <a:lvl4pPr marL="1371600" indent="0">
              <a:buFontTx/>
              <a:buNone/>
              <a:defRPr sz="2400" baseline="0">
                <a:solidFill>
                  <a:schemeClr val="tx1"/>
                </a:solidFill>
              </a:defRPr>
            </a:lvl4pPr>
            <a:lvl5pPr marL="1828800" indent="0">
              <a:buFontTx/>
              <a:buNone/>
              <a:defRPr sz="2400" baseline="0">
                <a:solidFill>
                  <a:schemeClr val="tx1"/>
                </a:solidFill>
              </a:defRPr>
            </a:lvl5pPr>
          </a:lstStyle>
          <a:p>
            <a:pPr lvl="0"/>
            <a:r>
              <a:rPr lang="en-GB" noProof="0" dirty="0"/>
              <a:t>Write your text here</a:t>
            </a:r>
          </a:p>
          <a:p>
            <a:pPr lvl="1"/>
            <a:r>
              <a:rPr lang="en-GB" noProof="0" dirty="0"/>
              <a:t>Level two</a:t>
            </a:r>
          </a:p>
          <a:p>
            <a:pPr lvl="2"/>
            <a:r>
              <a:rPr lang="en-GB" noProof="0" dirty="0"/>
              <a:t>Level three</a:t>
            </a:r>
          </a:p>
          <a:p>
            <a:pPr lvl="3"/>
            <a:r>
              <a:rPr lang="en-GB" noProof="0" dirty="0"/>
              <a:t>Level four</a:t>
            </a:r>
          </a:p>
          <a:p>
            <a:pPr lvl="4"/>
            <a:r>
              <a:rPr lang="en-GB" noProof="0" dirty="0"/>
              <a:t>Level five</a:t>
            </a:r>
          </a:p>
        </p:txBody>
      </p:sp>
      <p:sp>
        <p:nvSpPr>
          <p:cNvPr id="6" name="Platshållare för bild 2">
            <a:extLst>
              <a:ext uri="{FF2B5EF4-FFF2-40B4-BE49-F238E27FC236}">
                <a16:creationId xmlns:a16="http://schemas.microsoft.com/office/drawing/2014/main" id="{3038389D-D197-86D6-9D3E-5A61199E6874}"/>
              </a:ext>
            </a:extLst>
          </p:cNvPr>
          <p:cNvSpPr>
            <a:spLocks noGrp="1"/>
          </p:cNvSpPr>
          <p:nvPr>
            <p:ph type="pic" sz="quarter" idx="13" hasCustomPrompt="1"/>
          </p:nvPr>
        </p:nvSpPr>
        <p:spPr>
          <a:xfrm>
            <a:off x="-795" y="0"/>
            <a:ext cx="6096000" cy="6858000"/>
          </a:xfrm>
        </p:spPr>
        <p:txBody>
          <a:bodyPr bIns="1044000" anchor="ctr"/>
          <a:lstStyle>
            <a:lvl1pPr marL="0" indent="0" algn="ctr">
              <a:buNone/>
              <a:defRPr/>
            </a:lvl1pPr>
          </a:lstStyle>
          <a:p>
            <a:r>
              <a:rPr lang="en-GB" noProof="0" dirty="0"/>
              <a:t>Click on the icon</a:t>
            </a:r>
            <a:br>
              <a:rPr lang="en-GB" noProof="0" dirty="0"/>
            </a:br>
            <a:r>
              <a:rPr lang="en-GB" noProof="0" dirty="0"/>
              <a:t>to insert an image</a:t>
            </a:r>
          </a:p>
        </p:txBody>
      </p:sp>
      <p:sp>
        <p:nvSpPr>
          <p:cNvPr id="3" name="Platshållare för datum 2">
            <a:extLst>
              <a:ext uri="{FF2B5EF4-FFF2-40B4-BE49-F238E27FC236}">
                <a16:creationId xmlns:a16="http://schemas.microsoft.com/office/drawing/2014/main" id="{D40FDF65-DDD5-E90D-E5DB-B558EDECD8E0}"/>
              </a:ext>
            </a:extLst>
          </p:cNvPr>
          <p:cNvSpPr>
            <a:spLocks noGrp="1"/>
          </p:cNvSpPr>
          <p:nvPr>
            <p:ph type="dt" sz="half" idx="10"/>
          </p:nvPr>
        </p:nvSpPr>
        <p:spPr/>
        <p:txBody>
          <a:bodyPr/>
          <a:lstStyle/>
          <a:p>
            <a:fld id="{888E4D63-BE2C-4D4B-BBD2-256262659A9F}" type="datetime1">
              <a:rPr lang="en-GB" noProof="0" smtClean="0"/>
              <a:pPr/>
              <a:t>06/05/2026</a:t>
            </a:fld>
            <a:endParaRPr lang="en-GB" noProof="0"/>
          </a:p>
        </p:txBody>
      </p:sp>
      <p:sp>
        <p:nvSpPr>
          <p:cNvPr id="4" name="Platshållare för sidfot 3">
            <a:extLst>
              <a:ext uri="{FF2B5EF4-FFF2-40B4-BE49-F238E27FC236}">
                <a16:creationId xmlns:a16="http://schemas.microsoft.com/office/drawing/2014/main" id="{8BC36520-22BB-EFA2-853F-F3E7342A23D2}"/>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9A6DF841-EA31-7BF4-9684-209279B6DCF2}"/>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Tree>
    <p:extLst>
      <p:ext uri="{BB962C8B-B14F-4D97-AF65-F5344CB8AC3E}">
        <p14:creationId xmlns:p14="http://schemas.microsoft.com/office/powerpoint/2010/main" val="7334564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86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parts">
    <p:spTree>
      <p:nvGrpSpPr>
        <p:cNvPr id="1" name=""/>
        <p:cNvGrpSpPr/>
        <p:nvPr/>
      </p:nvGrpSpPr>
      <p:grpSpPr>
        <a:xfrm>
          <a:off x="0" y="0"/>
          <a:ext cx="0" cy="0"/>
          <a:chOff x="0" y="0"/>
          <a:chExt cx="0" cy="0"/>
        </a:xfrm>
      </p:grpSpPr>
      <p:sp>
        <p:nvSpPr>
          <p:cNvPr id="12" name="Platshållare för rubrik 1">
            <a:extLst>
              <a:ext uri="{FF2B5EF4-FFF2-40B4-BE49-F238E27FC236}">
                <a16:creationId xmlns:a16="http://schemas.microsoft.com/office/drawing/2014/main" id="{1DFB9773-1D7F-F3B3-C706-28A8C2D92E34}"/>
              </a:ext>
            </a:extLst>
          </p:cNvPr>
          <p:cNvSpPr>
            <a:spLocks noGrp="1"/>
          </p:cNvSpPr>
          <p:nvPr>
            <p:ph type="title" hasCustomPrompt="1"/>
          </p:nvPr>
        </p:nvSpPr>
        <p:spPr>
          <a:xfrm>
            <a:off x="943198" y="396000"/>
            <a:ext cx="9216000" cy="1224000"/>
          </a:xfrm>
          <a:prstGeom prst="rect">
            <a:avLst/>
          </a:prstGeom>
        </p:spPr>
        <p:txBody>
          <a:bodyPr vert="horz" lIns="91440" tIns="108000" rIns="91440" bIns="45720" rtlCol="0" anchor="t">
            <a:noAutofit/>
          </a:bodyPr>
          <a:lstStyle/>
          <a:p>
            <a:r>
              <a:rPr lang="en-GB" noProof="0" dirty="0"/>
              <a:t>Write your heading here</a:t>
            </a:r>
          </a:p>
        </p:txBody>
      </p:sp>
      <p:sp>
        <p:nvSpPr>
          <p:cNvPr id="14" name="Platshållare för innehåll 13">
            <a:extLst>
              <a:ext uri="{FF2B5EF4-FFF2-40B4-BE49-F238E27FC236}">
                <a16:creationId xmlns:a16="http://schemas.microsoft.com/office/drawing/2014/main" id="{67484F84-26D1-126E-3D9A-EE9938F14D35}"/>
              </a:ext>
            </a:extLst>
          </p:cNvPr>
          <p:cNvSpPr>
            <a:spLocks noGrp="1"/>
          </p:cNvSpPr>
          <p:nvPr>
            <p:ph sz="quarter" idx="15" hasCustomPrompt="1"/>
          </p:nvPr>
        </p:nvSpPr>
        <p:spPr>
          <a:xfrm>
            <a:off x="943198" y="1764000"/>
            <a:ext cx="4536000" cy="4363423"/>
          </a:xfrm>
        </p:spPr>
        <p:txBody>
          <a:bodyPr/>
          <a:lstStyle>
            <a:lvl1pPr>
              <a:defRPr/>
            </a:lvl1pPr>
            <a:lvl5pPr>
              <a:defRPr/>
            </a:lvl5pPr>
          </a:lstStyle>
          <a:p>
            <a:pPr lvl="0"/>
            <a:r>
              <a:rPr lang="en-GB" noProof="0" dirty="0"/>
              <a:t>Write your text here</a:t>
            </a:r>
          </a:p>
          <a:p>
            <a:pPr lvl="1"/>
            <a:r>
              <a:rPr lang="en-GB" noProof="0" dirty="0"/>
              <a:t>Level two</a:t>
            </a:r>
          </a:p>
          <a:p>
            <a:pPr lvl="2"/>
            <a:r>
              <a:rPr lang="en-GB" noProof="0" dirty="0"/>
              <a:t>Level three</a:t>
            </a:r>
          </a:p>
          <a:p>
            <a:pPr lvl="3"/>
            <a:r>
              <a:rPr lang="en-GB" noProof="0" dirty="0"/>
              <a:t>Level four</a:t>
            </a:r>
          </a:p>
          <a:p>
            <a:pPr lvl="4"/>
            <a:r>
              <a:rPr lang="en-GB" noProof="0" dirty="0"/>
              <a:t>Level five</a:t>
            </a:r>
          </a:p>
        </p:txBody>
      </p:sp>
      <p:sp>
        <p:nvSpPr>
          <p:cNvPr id="15" name="Platshållare för innehåll 13">
            <a:extLst>
              <a:ext uri="{FF2B5EF4-FFF2-40B4-BE49-F238E27FC236}">
                <a16:creationId xmlns:a16="http://schemas.microsoft.com/office/drawing/2014/main" id="{BF275934-BA93-B26D-2430-57E339605908}"/>
              </a:ext>
            </a:extLst>
          </p:cNvPr>
          <p:cNvSpPr>
            <a:spLocks noGrp="1"/>
          </p:cNvSpPr>
          <p:nvPr>
            <p:ph sz="quarter" idx="16" hasCustomPrompt="1"/>
          </p:nvPr>
        </p:nvSpPr>
        <p:spPr>
          <a:xfrm>
            <a:off x="5623198" y="1764000"/>
            <a:ext cx="4536000" cy="4363423"/>
          </a:xfrm>
        </p:spPr>
        <p:txBody>
          <a:bodyPr/>
          <a:lstStyle>
            <a:lvl1pPr>
              <a:defRPr/>
            </a:lvl1pPr>
            <a:lvl5pPr>
              <a:defRPr/>
            </a:lvl5pPr>
          </a:lstStyle>
          <a:p>
            <a:pPr lvl="0"/>
            <a:r>
              <a:rPr lang="en-GB" noProof="0" dirty="0"/>
              <a:t>Write your text here</a:t>
            </a:r>
          </a:p>
          <a:p>
            <a:pPr lvl="1"/>
            <a:r>
              <a:rPr lang="en-GB" noProof="0" dirty="0"/>
              <a:t>Level two</a:t>
            </a:r>
          </a:p>
          <a:p>
            <a:pPr lvl="2"/>
            <a:r>
              <a:rPr lang="en-GB" noProof="0" dirty="0"/>
              <a:t>Level three</a:t>
            </a:r>
          </a:p>
          <a:p>
            <a:pPr lvl="3"/>
            <a:r>
              <a:rPr lang="en-GB" noProof="0" dirty="0"/>
              <a:t>Level four</a:t>
            </a:r>
          </a:p>
          <a:p>
            <a:pPr lvl="4"/>
            <a:r>
              <a:rPr lang="en-GB" noProof="0" dirty="0"/>
              <a:t>Level five</a:t>
            </a:r>
          </a:p>
        </p:txBody>
      </p:sp>
      <p:sp>
        <p:nvSpPr>
          <p:cNvPr id="3" name="Platshållare för datum 2">
            <a:extLst>
              <a:ext uri="{FF2B5EF4-FFF2-40B4-BE49-F238E27FC236}">
                <a16:creationId xmlns:a16="http://schemas.microsoft.com/office/drawing/2014/main" id="{83462A3D-BC6E-33F6-D482-0EDC48C6DC9E}"/>
              </a:ext>
            </a:extLst>
          </p:cNvPr>
          <p:cNvSpPr>
            <a:spLocks noGrp="1"/>
          </p:cNvSpPr>
          <p:nvPr>
            <p:ph type="dt" sz="half" idx="10"/>
          </p:nvPr>
        </p:nvSpPr>
        <p:spPr/>
        <p:txBody>
          <a:bodyPr/>
          <a:lstStyle/>
          <a:p>
            <a:fld id="{888E4D63-BE2C-4D4B-BBD2-256262659A9F}" type="datetime1">
              <a:rPr lang="en-GB" noProof="0" smtClean="0"/>
              <a:pPr/>
              <a:t>06/05/2026</a:t>
            </a:fld>
            <a:endParaRPr lang="en-GB" noProof="0"/>
          </a:p>
        </p:txBody>
      </p:sp>
      <p:sp>
        <p:nvSpPr>
          <p:cNvPr id="4" name="Platshållare för sidfot 3">
            <a:extLst>
              <a:ext uri="{FF2B5EF4-FFF2-40B4-BE49-F238E27FC236}">
                <a16:creationId xmlns:a16="http://schemas.microsoft.com/office/drawing/2014/main" id="{CB664D28-D961-D1F2-AC74-C753E5DCB3D4}"/>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FA6E489E-66C8-8766-0520-C9DA822D5EAB}"/>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Tree>
    <p:extLst>
      <p:ext uri="{BB962C8B-B14F-4D97-AF65-F5344CB8AC3E}">
        <p14:creationId xmlns:p14="http://schemas.microsoft.com/office/powerpoint/2010/main" val="6497825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orient="horz" pos="527">
          <p15:clr>
            <a:srgbClr val="FBAE40"/>
          </p15:clr>
        </p15:guide>
        <p15:guide id="5" orient="horz" pos="1593">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parts with headers">
    <p:spTree>
      <p:nvGrpSpPr>
        <p:cNvPr id="1" name=""/>
        <p:cNvGrpSpPr/>
        <p:nvPr/>
      </p:nvGrpSpPr>
      <p:grpSpPr>
        <a:xfrm>
          <a:off x="0" y="0"/>
          <a:ext cx="0" cy="0"/>
          <a:chOff x="0" y="0"/>
          <a:chExt cx="0" cy="0"/>
        </a:xfrm>
      </p:grpSpPr>
      <p:sp>
        <p:nvSpPr>
          <p:cNvPr id="12" name="Platshållare för rubrik 1">
            <a:extLst>
              <a:ext uri="{FF2B5EF4-FFF2-40B4-BE49-F238E27FC236}">
                <a16:creationId xmlns:a16="http://schemas.microsoft.com/office/drawing/2014/main" id="{1DFB9773-1D7F-F3B3-C706-28A8C2D92E34}"/>
              </a:ext>
            </a:extLst>
          </p:cNvPr>
          <p:cNvSpPr>
            <a:spLocks noGrp="1"/>
          </p:cNvSpPr>
          <p:nvPr>
            <p:ph type="title" hasCustomPrompt="1"/>
          </p:nvPr>
        </p:nvSpPr>
        <p:spPr>
          <a:xfrm>
            <a:off x="943200" y="396000"/>
            <a:ext cx="9216000" cy="1224000"/>
          </a:xfrm>
          <a:prstGeom prst="rect">
            <a:avLst/>
          </a:prstGeom>
        </p:spPr>
        <p:txBody>
          <a:bodyPr vert="horz" lIns="91440" tIns="108000" rIns="91440" bIns="45720" rtlCol="0" anchor="t">
            <a:noAutofit/>
          </a:bodyPr>
          <a:lstStyle>
            <a:lvl1pPr>
              <a:defRPr/>
            </a:lvl1pPr>
          </a:lstStyle>
          <a:p>
            <a:r>
              <a:rPr lang="en-GB" noProof="0" dirty="0"/>
              <a:t>Write your heading here</a:t>
            </a:r>
          </a:p>
        </p:txBody>
      </p:sp>
      <p:sp>
        <p:nvSpPr>
          <p:cNvPr id="8" name="Platshållare för text 2" descr="Subheading">
            <a:extLst>
              <a:ext uri="{FF2B5EF4-FFF2-40B4-BE49-F238E27FC236}">
                <a16:creationId xmlns:a16="http://schemas.microsoft.com/office/drawing/2014/main" id="{438E0B9B-D9BD-4CB3-8646-F18FCF06F098}"/>
              </a:ext>
            </a:extLst>
          </p:cNvPr>
          <p:cNvSpPr>
            <a:spLocks noGrp="1"/>
          </p:cNvSpPr>
          <p:nvPr>
            <p:ph type="body" idx="1" hasCustomPrompt="1"/>
          </p:nvPr>
        </p:nvSpPr>
        <p:spPr>
          <a:xfrm>
            <a:off x="943198" y="1777355"/>
            <a:ext cx="4536000" cy="42617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Add a </a:t>
            </a:r>
            <a:r>
              <a:rPr lang="en-GB" noProof="0" dirty="0" err="1"/>
              <a:t>su</a:t>
            </a:r>
            <a:r>
              <a:rPr lang="sv-SE" noProof="0" dirty="0"/>
              <a:t>b</a:t>
            </a:r>
            <a:r>
              <a:rPr lang="en-GB" noProof="0" dirty="0"/>
              <a:t>heading here</a:t>
            </a:r>
          </a:p>
        </p:txBody>
      </p:sp>
      <p:sp>
        <p:nvSpPr>
          <p:cNvPr id="14" name="Platshållare för innehåll 13" descr="Subheading">
            <a:extLst>
              <a:ext uri="{FF2B5EF4-FFF2-40B4-BE49-F238E27FC236}">
                <a16:creationId xmlns:a16="http://schemas.microsoft.com/office/drawing/2014/main" id="{67484F84-26D1-126E-3D9A-EE9938F14D35}"/>
              </a:ext>
            </a:extLst>
          </p:cNvPr>
          <p:cNvSpPr>
            <a:spLocks noGrp="1"/>
          </p:cNvSpPr>
          <p:nvPr>
            <p:ph sz="quarter" idx="15" hasCustomPrompt="1"/>
          </p:nvPr>
        </p:nvSpPr>
        <p:spPr>
          <a:xfrm>
            <a:off x="943198" y="2352389"/>
            <a:ext cx="4536000" cy="3775034"/>
          </a:xfrm>
        </p:spPr>
        <p:txBody>
          <a:bodyPr/>
          <a:lstStyle/>
          <a:p>
            <a:pPr lvl="0"/>
            <a:r>
              <a:rPr lang="en-GB" noProof="0" dirty="0"/>
              <a:t>Write your text here</a:t>
            </a:r>
          </a:p>
          <a:p>
            <a:pPr lvl="1"/>
            <a:r>
              <a:rPr lang="en-GB" noProof="0" dirty="0"/>
              <a:t>Level two</a:t>
            </a:r>
          </a:p>
          <a:p>
            <a:pPr lvl="2"/>
            <a:r>
              <a:rPr lang="en-GB" noProof="0" dirty="0"/>
              <a:t>Level three</a:t>
            </a:r>
          </a:p>
          <a:p>
            <a:pPr lvl="3"/>
            <a:r>
              <a:rPr lang="en-GB" noProof="0" dirty="0"/>
              <a:t>Level four</a:t>
            </a:r>
          </a:p>
          <a:p>
            <a:pPr lvl="4"/>
            <a:r>
              <a:rPr lang="en-GB" noProof="0" dirty="0"/>
              <a:t>Level five</a:t>
            </a:r>
          </a:p>
        </p:txBody>
      </p:sp>
      <p:sp>
        <p:nvSpPr>
          <p:cNvPr id="10" name="Platshållare för text 4" descr="Subheading">
            <a:extLst>
              <a:ext uri="{FF2B5EF4-FFF2-40B4-BE49-F238E27FC236}">
                <a16:creationId xmlns:a16="http://schemas.microsoft.com/office/drawing/2014/main" id="{14636F3D-C9A3-43D7-AE75-8B55D48D652B}"/>
              </a:ext>
            </a:extLst>
          </p:cNvPr>
          <p:cNvSpPr>
            <a:spLocks noGrp="1"/>
          </p:cNvSpPr>
          <p:nvPr>
            <p:ph type="body" sz="quarter" idx="3" hasCustomPrompt="1"/>
          </p:nvPr>
        </p:nvSpPr>
        <p:spPr>
          <a:xfrm>
            <a:off x="5623200" y="1768027"/>
            <a:ext cx="4536000" cy="4261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Add a </a:t>
            </a:r>
            <a:r>
              <a:rPr lang="en-GB" noProof="0" dirty="0" err="1"/>
              <a:t>su</a:t>
            </a:r>
            <a:r>
              <a:rPr lang="sv-SE" noProof="0" dirty="0"/>
              <a:t>b</a:t>
            </a:r>
            <a:r>
              <a:rPr lang="en-GB" noProof="0" dirty="0"/>
              <a:t>heading here</a:t>
            </a:r>
          </a:p>
        </p:txBody>
      </p:sp>
      <p:sp>
        <p:nvSpPr>
          <p:cNvPr id="15" name="Platshållare för innehåll 13">
            <a:extLst>
              <a:ext uri="{FF2B5EF4-FFF2-40B4-BE49-F238E27FC236}">
                <a16:creationId xmlns:a16="http://schemas.microsoft.com/office/drawing/2014/main" id="{BF275934-BA93-B26D-2430-57E339605908}"/>
              </a:ext>
            </a:extLst>
          </p:cNvPr>
          <p:cNvSpPr>
            <a:spLocks noGrp="1"/>
          </p:cNvSpPr>
          <p:nvPr>
            <p:ph sz="quarter" idx="16" hasCustomPrompt="1"/>
          </p:nvPr>
        </p:nvSpPr>
        <p:spPr>
          <a:xfrm>
            <a:off x="5623200" y="2356405"/>
            <a:ext cx="4536000" cy="3775034"/>
          </a:xfrm>
        </p:spPr>
        <p:txBody>
          <a:bodyPr/>
          <a:lstStyle/>
          <a:p>
            <a:pPr lvl="0"/>
            <a:r>
              <a:rPr lang="en-GB" noProof="0" dirty="0"/>
              <a:t>Write your text here</a:t>
            </a:r>
          </a:p>
          <a:p>
            <a:pPr lvl="1"/>
            <a:r>
              <a:rPr lang="en-GB" noProof="0" dirty="0"/>
              <a:t>Level two</a:t>
            </a:r>
          </a:p>
          <a:p>
            <a:pPr lvl="2"/>
            <a:r>
              <a:rPr lang="en-GB" noProof="0" dirty="0"/>
              <a:t>Level three</a:t>
            </a:r>
          </a:p>
          <a:p>
            <a:pPr lvl="3"/>
            <a:r>
              <a:rPr lang="en-GB" noProof="0" dirty="0"/>
              <a:t>Level four</a:t>
            </a:r>
          </a:p>
          <a:p>
            <a:pPr lvl="4"/>
            <a:r>
              <a:rPr lang="en-GB" noProof="0" dirty="0"/>
              <a:t>Level five</a:t>
            </a:r>
          </a:p>
        </p:txBody>
      </p:sp>
      <p:sp>
        <p:nvSpPr>
          <p:cNvPr id="3" name="Platshållare för datum 2">
            <a:extLst>
              <a:ext uri="{FF2B5EF4-FFF2-40B4-BE49-F238E27FC236}">
                <a16:creationId xmlns:a16="http://schemas.microsoft.com/office/drawing/2014/main" id="{83462A3D-BC6E-33F6-D482-0EDC48C6DC9E}"/>
              </a:ext>
            </a:extLst>
          </p:cNvPr>
          <p:cNvSpPr>
            <a:spLocks noGrp="1"/>
          </p:cNvSpPr>
          <p:nvPr>
            <p:ph type="dt" sz="half" idx="10"/>
          </p:nvPr>
        </p:nvSpPr>
        <p:spPr/>
        <p:txBody>
          <a:bodyPr/>
          <a:lstStyle/>
          <a:p>
            <a:fld id="{888E4D63-BE2C-4D4B-BBD2-256262659A9F}" type="datetime1">
              <a:rPr lang="en-GB" noProof="0" smtClean="0"/>
              <a:pPr/>
              <a:t>06/05/2026</a:t>
            </a:fld>
            <a:endParaRPr lang="en-GB" noProof="0"/>
          </a:p>
        </p:txBody>
      </p:sp>
      <p:sp>
        <p:nvSpPr>
          <p:cNvPr id="4" name="Platshållare för sidfot 3">
            <a:extLst>
              <a:ext uri="{FF2B5EF4-FFF2-40B4-BE49-F238E27FC236}">
                <a16:creationId xmlns:a16="http://schemas.microsoft.com/office/drawing/2014/main" id="{CB664D28-D961-D1F2-AC74-C753E5DCB3D4}"/>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FA6E489E-66C8-8766-0520-C9DA822D5EAB}"/>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Tree>
    <p:extLst>
      <p:ext uri="{BB962C8B-B14F-4D97-AF65-F5344CB8AC3E}">
        <p14:creationId xmlns:p14="http://schemas.microsoft.com/office/powerpoint/2010/main" val="6607715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orient="horz" pos="527">
          <p15:clr>
            <a:srgbClr val="FBAE40"/>
          </p15:clr>
        </p15:guide>
        <p15:guide id="5" orient="horz" pos="1593">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line and 2 images, text">
    <p:spTree>
      <p:nvGrpSpPr>
        <p:cNvPr id="1" name=""/>
        <p:cNvGrpSpPr/>
        <p:nvPr/>
      </p:nvGrpSpPr>
      <p:grpSpPr>
        <a:xfrm>
          <a:off x="0" y="0"/>
          <a:ext cx="0" cy="0"/>
          <a:chOff x="0" y="0"/>
          <a:chExt cx="0" cy="0"/>
        </a:xfrm>
      </p:grpSpPr>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hasCustomPrompt="1"/>
          </p:nvPr>
        </p:nvSpPr>
        <p:spPr>
          <a:xfrm>
            <a:off x="943200" y="396000"/>
            <a:ext cx="9216000" cy="1224000"/>
          </a:xfrm>
          <a:prstGeom prst="rect">
            <a:avLst/>
          </a:prstGeom>
        </p:spPr>
        <p:txBody>
          <a:bodyPr vert="horz" lIns="91440" tIns="108000" rIns="91440" bIns="45720" rtlCol="0" anchor="t">
            <a:noAutofit/>
          </a:bodyPr>
          <a:lstStyle/>
          <a:p>
            <a:r>
              <a:rPr lang="en-GB" noProof="0" dirty="0"/>
              <a:t>Write your heading here</a:t>
            </a:r>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hasCustomPrompt="1"/>
          </p:nvPr>
        </p:nvSpPr>
        <p:spPr>
          <a:xfrm>
            <a:off x="943200" y="1764000"/>
            <a:ext cx="4536000" cy="3600000"/>
          </a:xfrm>
        </p:spPr>
        <p:txBody>
          <a:bodyPr/>
          <a:lstStyle>
            <a:lvl1pPr marL="0" indent="0">
              <a:buNone/>
              <a:defRPr/>
            </a:lvl1pPr>
          </a:lstStyle>
          <a:p>
            <a:r>
              <a:rPr lang="en-GB" noProof="0" dirty="0"/>
              <a:t>Click on the icon</a:t>
            </a:r>
            <a:br>
              <a:rPr lang="en-GB" noProof="0" dirty="0"/>
            </a:br>
            <a:r>
              <a:rPr lang="en-GB" noProof="0" dirty="0"/>
              <a:t>to insert an image</a:t>
            </a:r>
          </a:p>
        </p:txBody>
      </p:sp>
      <p:sp>
        <p:nvSpPr>
          <p:cNvPr id="15" name="Platshållare för text 14">
            <a:extLst>
              <a:ext uri="{FF2B5EF4-FFF2-40B4-BE49-F238E27FC236}">
                <a16:creationId xmlns:a16="http://schemas.microsoft.com/office/drawing/2014/main" id="{7EA82616-DB96-A57E-04F3-E904D69359DD}"/>
              </a:ext>
            </a:extLst>
          </p:cNvPr>
          <p:cNvSpPr>
            <a:spLocks noGrp="1"/>
          </p:cNvSpPr>
          <p:nvPr>
            <p:ph type="body" sz="quarter" idx="19" hasCustomPrompt="1"/>
          </p:nvPr>
        </p:nvSpPr>
        <p:spPr>
          <a:xfrm>
            <a:off x="943200" y="5382853"/>
            <a:ext cx="4536000" cy="744570"/>
          </a:xfrm>
        </p:spPr>
        <p:txBody>
          <a:bodyPr/>
          <a:lstStyle>
            <a:lvl1pPr marL="0" indent="0">
              <a:buNone/>
              <a:defRPr sz="2000" baseline="0"/>
            </a:lvl1pPr>
            <a:lvl2pPr>
              <a:defRPr sz="2000" baseline="0"/>
            </a:lvl2pPr>
            <a:lvl3pPr>
              <a:defRPr sz="2000" baseline="0"/>
            </a:lvl3pPr>
            <a:lvl4pPr>
              <a:defRPr sz="2000" baseline="0"/>
            </a:lvl4pPr>
            <a:lvl5pPr>
              <a:defRPr sz="2000" baseline="0"/>
            </a:lvl5pPr>
          </a:lstStyle>
          <a:p>
            <a:pPr lvl="0"/>
            <a:r>
              <a:rPr lang="en-GB" noProof="0" dirty="0"/>
              <a:t>Write your text here</a:t>
            </a:r>
          </a:p>
        </p:txBody>
      </p:sp>
      <p:sp>
        <p:nvSpPr>
          <p:cNvPr id="11" name="Platshållare för bild 10">
            <a:extLst>
              <a:ext uri="{FF2B5EF4-FFF2-40B4-BE49-F238E27FC236}">
                <a16:creationId xmlns:a16="http://schemas.microsoft.com/office/drawing/2014/main" id="{49E648CF-56EA-9980-F69D-2AC8D23AEE07}"/>
              </a:ext>
            </a:extLst>
          </p:cNvPr>
          <p:cNvSpPr>
            <a:spLocks noGrp="1"/>
          </p:cNvSpPr>
          <p:nvPr>
            <p:ph type="pic" sz="quarter" idx="17" hasCustomPrompt="1"/>
          </p:nvPr>
        </p:nvSpPr>
        <p:spPr>
          <a:xfrm>
            <a:off x="5623200" y="1764000"/>
            <a:ext cx="4536000" cy="3600000"/>
          </a:xfrm>
        </p:spPr>
        <p:txBody>
          <a:bodyPr/>
          <a:lstStyle>
            <a:lvl1pPr marL="0" indent="0">
              <a:buNone/>
              <a:defRPr/>
            </a:lvl1pPr>
          </a:lstStyle>
          <a:p>
            <a:r>
              <a:rPr lang="en-GB" noProof="0" dirty="0"/>
              <a:t>Click on the icon</a:t>
            </a:r>
            <a:br>
              <a:rPr lang="en-GB" noProof="0" dirty="0"/>
            </a:br>
            <a:r>
              <a:rPr lang="en-GB" noProof="0" dirty="0"/>
              <a:t>to insert an image</a:t>
            </a:r>
          </a:p>
        </p:txBody>
      </p:sp>
      <p:sp>
        <p:nvSpPr>
          <p:cNvPr id="16" name="Platshållare för text 14">
            <a:extLst>
              <a:ext uri="{FF2B5EF4-FFF2-40B4-BE49-F238E27FC236}">
                <a16:creationId xmlns:a16="http://schemas.microsoft.com/office/drawing/2014/main" id="{09876A58-6661-933D-30BB-FCB61348535C}"/>
              </a:ext>
            </a:extLst>
          </p:cNvPr>
          <p:cNvSpPr>
            <a:spLocks noGrp="1"/>
          </p:cNvSpPr>
          <p:nvPr>
            <p:ph type="body" sz="quarter" idx="20" hasCustomPrompt="1"/>
          </p:nvPr>
        </p:nvSpPr>
        <p:spPr>
          <a:xfrm>
            <a:off x="5623200" y="5382852"/>
            <a:ext cx="4536000" cy="744570"/>
          </a:xfrm>
        </p:spPr>
        <p:txBody>
          <a:bodyPr/>
          <a:lstStyle>
            <a:lvl1pPr marL="0" indent="0">
              <a:buNone/>
              <a:defRPr sz="2000" baseline="0"/>
            </a:lvl1pPr>
            <a:lvl2pPr>
              <a:defRPr sz="2000" baseline="0"/>
            </a:lvl2pPr>
            <a:lvl3pPr>
              <a:defRPr sz="2000" baseline="0"/>
            </a:lvl3pPr>
            <a:lvl4pPr>
              <a:defRPr sz="2000" baseline="0"/>
            </a:lvl4pPr>
            <a:lvl5pPr>
              <a:defRPr sz="2000" baseline="0"/>
            </a:lvl5pPr>
          </a:lstStyle>
          <a:p>
            <a:pPr lvl="0"/>
            <a:r>
              <a:rPr lang="en-GB" noProof="0" dirty="0"/>
              <a:t>Write your text here</a:t>
            </a:r>
          </a:p>
        </p:txBody>
      </p:sp>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en-GB" noProof="0" smtClean="0"/>
              <a:pPr/>
              <a:t>06/05/2026</a:t>
            </a:fld>
            <a:endParaRPr lang="en-GB" noProof="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Tree>
    <p:extLst>
      <p:ext uri="{BB962C8B-B14F-4D97-AF65-F5344CB8AC3E}">
        <p14:creationId xmlns:p14="http://schemas.microsoft.com/office/powerpoint/2010/main" val="30964707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line and 3 images, text">
    <p:spTree>
      <p:nvGrpSpPr>
        <p:cNvPr id="1" name=""/>
        <p:cNvGrpSpPr/>
        <p:nvPr/>
      </p:nvGrpSpPr>
      <p:grpSpPr>
        <a:xfrm>
          <a:off x="0" y="0"/>
          <a:ext cx="0" cy="0"/>
          <a:chOff x="0" y="0"/>
          <a:chExt cx="0" cy="0"/>
        </a:xfrm>
      </p:grpSpPr>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hasCustomPrompt="1"/>
          </p:nvPr>
        </p:nvSpPr>
        <p:spPr>
          <a:xfrm>
            <a:off x="943199" y="396000"/>
            <a:ext cx="9216000" cy="1224000"/>
          </a:xfrm>
          <a:prstGeom prst="rect">
            <a:avLst/>
          </a:prstGeom>
        </p:spPr>
        <p:txBody>
          <a:bodyPr vert="horz" lIns="91440" tIns="108000" rIns="91440" bIns="45720" rtlCol="0" anchor="t">
            <a:noAutofit/>
          </a:bodyPr>
          <a:lstStyle>
            <a:lvl1pPr>
              <a:defRPr/>
            </a:lvl1pPr>
          </a:lstStyle>
          <a:p>
            <a:r>
              <a:rPr lang="en-GB" noProof="0" dirty="0"/>
              <a:t>Write your heading here</a:t>
            </a:r>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hasCustomPrompt="1"/>
          </p:nvPr>
        </p:nvSpPr>
        <p:spPr>
          <a:xfrm>
            <a:off x="943200" y="1762124"/>
            <a:ext cx="2988000" cy="3600000"/>
          </a:xfrm>
        </p:spPr>
        <p:txBody>
          <a:bodyPr/>
          <a:lstStyle>
            <a:lvl1pPr marL="0" indent="0">
              <a:buNone/>
              <a:defRPr/>
            </a:lvl1pPr>
          </a:lstStyle>
          <a:p>
            <a:r>
              <a:rPr lang="en-GB" noProof="0" dirty="0"/>
              <a:t>Click on the icon</a:t>
            </a:r>
            <a:br>
              <a:rPr lang="en-GB" noProof="0" dirty="0"/>
            </a:br>
            <a:r>
              <a:rPr lang="en-GB" noProof="0" dirty="0"/>
              <a:t>to insert an image</a:t>
            </a:r>
          </a:p>
        </p:txBody>
      </p:sp>
      <p:sp>
        <p:nvSpPr>
          <p:cNvPr id="2" name="Platshållare för text 14">
            <a:extLst>
              <a:ext uri="{FF2B5EF4-FFF2-40B4-BE49-F238E27FC236}">
                <a16:creationId xmlns:a16="http://schemas.microsoft.com/office/drawing/2014/main" id="{590AE671-F2B6-FABF-A578-926E5EABFF30}"/>
              </a:ext>
            </a:extLst>
          </p:cNvPr>
          <p:cNvSpPr>
            <a:spLocks noGrp="1"/>
          </p:cNvSpPr>
          <p:nvPr>
            <p:ph type="body" sz="quarter" idx="21" hasCustomPrompt="1"/>
          </p:nvPr>
        </p:nvSpPr>
        <p:spPr>
          <a:xfrm>
            <a:off x="943199" y="5380977"/>
            <a:ext cx="2988000" cy="746445"/>
          </a:xfrm>
        </p:spPr>
        <p:txBody>
          <a:bodyPr/>
          <a:lstStyle>
            <a:lvl1pPr marL="0" indent="0">
              <a:buNone/>
              <a:defRPr sz="2000"/>
            </a:lvl1pPr>
          </a:lstStyle>
          <a:p>
            <a:pPr lvl="0"/>
            <a:r>
              <a:rPr lang="en-GB" noProof="0" dirty="0"/>
              <a:t>Write your text here</a:t>
            </a:r>
          </a:p>
        </p:txBody>
      </p:sp>
      <p:sp>
        <p:nvSpPr>
          <p:cNvPr id="9" name="Platshållare för bild 12">
            <a:extLst>
              <a:ext uri="{FF2B5EF4-FFF2-40B4-BE49-F238E27FC236}">
                <a16:creationId xmlns:a16="http://schemas.microsoft.com/office/drawing/2014/main" id="{A1B32E41-89F9-9ED1-454D-E09D343B8235}"/>
              </a:ext>
            </a:extLst>
          </p:cNvPr>
          <p:cNvSpPr>
            <a:spLocks noGrp="1"/>
          </p:cNvSpPr>
          <p:nvPr>
            <p:ph type="pic" sz="quarter" idx="19" hasCustomPrompt="1"/>
          </p:nvPr>
        </p:nvSpPr>
        <p:spPr>
          <a:xfrm>
            <a:off x="4052886" y="1762124"/>
            <a:ext cx="2988000" cy="3600000"/>
          </a:xfrm>
        </p:spPr>
        <p:txBody>
          <a:bodyPr/>
          <a:lstStyle>
            <a:lvl1pPr marL="0" indent="0">
              <a:buNone/>
              <a:defRPr/>
            </a:lvl1pPr>
          </a:lstStyle>
          <a:p>
            <a:r>
              <a:rPr lang="en-GB" noProof="0" dirty="0"/>
              <a:t>Click on the icon</a:t>
            </a:r>
            <a:br>
              <a:rPr lang="en-GB" noProof="0" dirty="0"/>
            </a:br>
            <a:r>
              <a:rPr lang="en-GB" noProof="0" dirty="0"/>
              <a:t>to insert an image</a:t>
            </a:r>
          </a:p>
        </p:txBody>
      </p:sp>
      <p:sp>
        <p:nvSpPr>
          <p:cNvPr id="7" name="Platshållare för text 14">
            <a:extLst>
              <a:ext uri="{FF2B5EF4-FFF2-40B4-BE49-F238E27FC236}">
                <a16:creationId xmlns:a16="http://schemas.microsoft.com/office/drawing/2014/main" id="{66BB79A9-07F3-3923-86C2-83C52FDEA60B}"/>
              </a:ext>
            </a:extLst>
          </p:cNvPr>
          <p:cNvSpPr>
            <a:spLocks noGrp="1"/>
          </p:cNvSpPr>
          <p:nvPr>
            <p:ph type="body" sz="quarter" idx="22" hasCustomPrompt="1"/>
          </p:nvPr>
        </p:nvSpPr>
        <p:spPr>
          <a:xfrm>
            <a:off x="4052435" y="5379199"/>
            <a:ext cx="2988001" cy="746445"/>
          </a:xfrm>
        </p:spPr>
        <p:txBody>
          <a:bodyPr/>
          <a:lstStyle>
            <a:lvl1pPr marL="0" indent="0">
              <a:buNone/>
              <a:defRPr sz="2000"/>
            </a:lvl1pPr>
          </a:lstStyle>
          <a:p>
            <a:pPr lvl="0"/>
            <a:r>
              <a:rPr lang="en-GB" noProof="0" dirty="0"/>
              <a:t>Write your text here</a:t>
            </a:r>
          </a:p>
        </p:txBody>
      </p:sp>
      <p:sp>
        <p:nvSpPr>
          <p:cNvPr id="10" name="Platshållare för bild 12">
            <a:extLst>
              <a:ext uri="{FF2B5EF4-FFF2-40B4-BE49-F238E27FC236}">
                <a16:creationId xmlns:a16="http://schemas.microsoft.com/office/drawing/2014/main" id="{BC3C8CFC-2399-786C-A053-51FD97723AC6}"/>
              </a:ext>
            </a:extLst>
          </p:cNvPr>
          <p:cNvSpPr>
            <a:spLocks noGrp="1"/>
          </p:cNvSpPr>
          <p:nvPr>
            <p:ph type="pic" sz="quarter" idx="20" hasCustomPrompt="1"/>
          </p:nvPr>
        </p:nvSpPr>
        <p:spPr>
          <a:xfrm>
            <a:off x="7171199" y="1762124"/>
            <a:ext cx="2988000" cy="3600000"/>
          </a:xfrm>
        </p:spPr>
        <p:txBody>
          <a:bodyPr/>
          <a:lstStyle>
            <a:lvl1pPr marL="0" indent="0">
              <a:buNone/>
              <a:defRPr/>
            </a:lvl1pPr>
          </a:lstStyle>
          <a:p>
            <a:r>
              <a:rPr lang="en-GB" noProof="0" dirty="0"/>
              <a:t>Click on the icon</a:t>
            </a:r>
            <a:br>
              <a:rPr lang="en-GB" noProof="0" dirty="0"/>
            </a:br>
            <a:r>
              <a:rPr lang="en-GB" noProof="0" dirty="0"/>
              <a:t>to insert an image</a:t>
            </a:r>
          </a:p>
        </p:txBody>
      </p:sp>
      <p:sp>
        <p:nvSpPr>
          <p:cNvPr id="8" name="Platshållare för text 14">
            <a:extLst>
              <a:ext uri="{FF2B5EF4-FFF2-40B4-BE49-F238E27FC236}">
                <a16:creationId xmlns:a16="http://schemas.microsoft.com/office/drawing/2014/main" id="{3BC5D95A-77B0-95FD-F967-BDB03FDE710D}"/>
              </a:ext>
            </a:extLst>
          </p:cNvPr>
          <p:cNvSpPr>
            <a:spLocks noGrp="1"/>
          </p:cNvSpPr>
          <p:nvPr>
            <p:ph type="body" sz="quarter" idx="23" hasCustomPrompt="1"/>
          </p:nvPr>
        </p:nvSpPr>
        <p:spPr>
          <a:xfrm>
            <a:off x="7171198" y="5379200"/>
            <a:ext cx="2988001" cy="748291"/>
          </a:xfrm>
        </p:spPr>
        <p:txBody>
          <a:bodyPr/>
          <a:lstStyle>
            <a:lvl1pPr marL="0" indent="0">
              <a:buNone/>
              <a:defRPr sz="2000"/>
            </a:lvl1pPr>
          </a:lstStyle>
          <a:p>
            <a:pPr lvl="0"/>
            <a:r>
              <a:rPr lang="en-GB" noProof="0" dirty="0"/>
              <a:t>Write your text here</a:t>
            </a:r>
          </a:p>
        </p:txBody>
      </p:sp>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en-GB" noProof="0" smtClean="0"/>
              <a:pPr/>
              <a:t>06/05/2026</a:t>
            </a:fld>
            <a:endParaRPr lang="en-GB" noProof="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Tree>
    <p:extLst>
      <p:ext uri="{BB962C8B-B14F-4D97-AF65-F5344CB8AC3E}">
        <p14:creationId xmlns:p14="http://schemas.microsoft.com/office/powerpoint/2010/main" val="19496096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adline and 2 images">
    <p:spTree>
      <p:nvGrpSpPr>
        <p:cNvPr id="1" name=""/>
        <p:cNvGrpSpPr/>
        <p:nvPr/>
      </p:nvGrpSpPr>
      <p:grpSpPr>
        <a:xfrm>
          <a:off x="0" y="0"/>
          <a:ext cx="0" cy="0"/>
          <a:chOff x="0" y="0"/>
          <a:chExt cx="0" cy="0"/>
        </a:xfrm>
      </p:grpSpPr>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hasCustomPrompt="1"/>
          </p:nvPr>
        </p:nvSpPr>
        <p:spPr>
          <a:xfrm>
            <a:off x="943198" y="400050"/>
            <a:ext cx="9216000" cy="1224000"/>
          </a:xfrm>
          <a:prstGeom prst="rect">
            <a:avLst/>
          </a:prstGeom>
        </p:spPr>
        <p:txBody>
          <a:bodyPr vert="horz" lIns="91440" tIns="108000" rIns="91440" bIns="45720" rtlCol="0" anchor="t">
            <a:noAutofit/>
          </a:bodyPr>
          <a:lstStyle/>
          <a:p>
            <a:r>
              <a:rPr lang="en-GB" noProof="0" dirty="0"/>
              <a:t>Write your heading here</a:t>
            </a:r>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hasCustomPrompt="1"/>
          </p:nvPr>
        </p:nvSpPr>
        <p:spPr>
          <a:xfrm>
            <a:off x="943198" y="1764000"/>
            <a:ext cx="4536000" cy="3960000"/>
          </a:xfrm>
        </p:spPr>
        <p:txBody>
          <a:bodyPr/>
          <a:lstStyle>
            <a:lvl1pPr marL="0" indent="0">
              <a:buNone/>
              <a:defRPr/>
            </a:lvl1pPr>
          </a:lstStyle>
          <a:p>
            <a:r>
              <a:rPr lang="en-GB" noProof="0" dirty="0"/>
              <a:t>Click on the icon</a:t>
            </a:r>
            <a:br>
              <a:rPr lang="en-GB" noProof="0" dirty="0"/>
            </a:br>
            <a:r>
              <a:rPr lang="en-GB" noProof="0" dirty="0"/>
              <a:t>to insert an image</a:t>
            </a:r>
          </a:p>
        </p:txBody>
      </p:sp>
      <p:sp>
        <p:nvSpPr>
          <p:cNvPr id="11" name="Platshållare för bild 10">
            <a:extLst>
              <a:ext uri="{FF2B5EF4-FFF2-40B4-BE49-F238E27FC236}">
                <a16:creationId xmlns:a16="http://schemas.microsoft.com/office/drawing/2014/main" id="{49E648CF-56EA-9980-F69D-2AC8D23AEE07}"/>
              </a:ext>
            </a:extLst>
          </p:cNvPr>
          <p:cNvSpPr>
            <a:spLocks noGrp="1"/>
          </p:cNvSpPr>
          <p:nvPr>
            <p:ph type="pic" sz="quarter" idx="17" hasCustomPrompt="1"/>
          </p:nvPr>
        </p:nvSpPr>
        <p:spPr>
          <a:xfrm>
            <a:off x="5623198" y="1764000"/>
            <a:ext cx="4536000" cy="3960000"/>
          </a:xfrm>
        </p:spPr>
        <p:txBody>
          <a:bodyPr/>
          <a:lstStyle>
            <a:lvl1pPr marL="0" indent="0">
              <a:buNone/>
              <a:defRPr/>
            </a:lvl1pPr>
          </a:lstStyle>
          <a:p>
            <a:r>
              <a:rPr lang="en-GB" noProof="0" dirty="0"/>
              <a:t>Click on the icon</a:t>
            </a:r>
            <a:br>
              <a:rPr lang="en-GB" noProof="0" dirty="0"/>
            </a:br>
            <a:r>
              <a:rPr lang="en-GB" noProof="0" dirty="0"/>
              <a:t>to insert an image</a:t>
            </a:r>
          </a:p>
        </p:txBody>
      </p:sp>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en-GB" noProof="0" smtClean="0"/>
              <a:pPr/>
              <a:t>06/05/2026</a:t>
            </a:fld>
            <a:endParaRPr lang="en-GB" noProof="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Tree>
    <p:extLst>
      <p:ext uri="{BB962C8B-B14F-4D97-AF65-F5344CB8AC3E}">
        <p14:creationId xmlns:p14="http://schemas.microsoft.com/office/powerpoint/2010/main" val="22810995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eadline and 3 images">
    <p:spTree>
      <p:nvGrpSpPr>
        <p:cNvPr id="1" name=""/>
        <p:cNvGrpSpPr/>
        <p:nvPr/>
      </p:nvGrpSpPr>
      <p:grpSpPr>
        <a:xfrm>
          <a:off x="0" y="0"/>
          <a:ext cx="0" cy="0"/>
          <a:chOff x="0" y="0"/>
          <a:chExt cx="0" cy="0"/>
        </a:xfrm>
      </p:grpSpPr>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hasCustomPrompt="1"/>
          </p:nvPr>
        </p:nvSpPr>
        <p:spPr>
          <a:xfrm>
            <a:off x="943200" y="396000"/>
            <a:ext cx="9216000" cy="1224000"/>
          </a:xfrm>
          <a:prstGeom prst="rect">
            <a:avLst/>
          </a:prstGeom>
        </p:spPr>
        <p:txBody>
          <a:bodyPr vert="horz" lIns="91440" tIns="108000" rIns="91440" bIns="45720" rtlCol="0" anchor="t">
            <a:noAutofit/>
          </a:bodyPr>
          <a:lstStyle/>
          <a:p>
            <a:r>
              <a:rPr lang="en-GB" noProof="0" dirty="0"/>
              <a:t>Write your heading here</a:t>
            </a:r>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hasCustomPrompt="1"/>
          </p:nvPr>
        </p:nvSpPr>
        <p:spPr>
          <a:xfrm>
            <a:off x="947738" y="1764000"/>
            <a:ext cx="2988000" cy="3960000"/>
          </a:xfrm>
        </p:spPr>
        <p:txBody>
          <a:bodyPr/>
          <a:lstStyle>
            <a:lvl1pPr marL="0" indent="0">
              <a:buNone/>
              <a:defRPr/>
            </a:lvl1pPr>
          </a:lstStyle>
          <a:p>
            <a:r>
              <a:rPr lang="en-GB" noProof="0" dirty="0"/>
              <a:t>Click on the icon</a:t>
            </a:r>
            <a:br>
              <a:rPr lang="en-GB" noProof="0" dirty="0"/>
            </a:br>
            <a:r>
              <a:rPr lang="en-GB" noProof="0" dirty="0"/>
              <a:t>to insert an image</a:t>
            </a:r>
          </a:p>
        </p:txBody>
      </p:sp>
      <p:sp>
        <p:nvSpPr>
          <p:cNvPr id="9" name="Platshållare för bild 12">
            <a:extLst>
              <a:ext uri="{FF2B5EF4-FFF2-40B4-BE49-F238E27FC236}">
                <a16:creationId xmlns:a16="http://schemas.microsoft.com/office/drawing/2014/main" id="{A1B32E41-89F9-9ED1-454D-E09D343B8235}"/>
              </a:ext>
            </a:extLst>
          </p:cNvPr>
          <p:cNvSpPr>
            <a:spLocks noGrp="1"/>
          </p:cNvSpPr>
          <p:nvPr>
            <p:ph type="pic" sz="quarter" idx="19" hasCustomPrompt="1"/>
          </p:nvPr>
        </p:nvSpPr>
        <p:spPr>
          <a:xfrm>
            <a:off x="4057200" y="1764000"/>
            <a:ext cx="2988000" cy="3960000"/>
          </a:xfrm>
        </p:spPr>
        <p:txBody>
          <a:bodyPr/>
          <a:lstStyle>
            <a:lvl1pPr marL="0" indent="0">
              <a:buNone/>
              <a:defRPr/>
            </a:lvl1pPr>
          </a:lstStyle>
          <a:p>
            <a:r>
              <a:rPr lang="en-GB" noProof="0" dirty="0"/>
              <a:t>Click on the icon</a:t>
            </a:r>
            <a:br>
              <a:rPr lang="en-GB" noProof="0" dirty="0"/>
            </a:br>
            <a:r>
              <a:rPr lang="en-GB" noProof="0" dirty="0"/>
              <a:t>to insert an image</a:t>
            </a:r>
          </a:p>
        </p:txBody>
      </p:sp>
      <p:sp>
        <p:nvSpPr>
          <p:cNvPr id="10" name="Platshållare för bild 12">
            <a:extLst>
              <a:ext uri="{FF2B5EF4-FFF2-40B4-BE49-F238E27FC236}">
                <a16:creationId xmlns:a16="http://schemas.microsoft.com/office/drawing/2014/main" id="{BC3C8CFC-2399-786C-A053-51FD97723AC6}"/>
              </a:ext>
            </a:extLst>
          </p:cNvPr>
          <p:cNvSpPr>
            <a:spLocks noGrp="1"/>
          </p:cNvSpPr>
          <p:nvPr>
            <p:ph type="pic" sz="quarter" idx="20" hasCustomPrompt="1"/>
          </p:nvPr>
        </p:nvSpPr>
        <p:spPr>
          <a:xfrm>
            <a:off x="7171200" y="1764000"/>
            <a:ext cx="2988000" cy="3960000"/>
          </a:xfrm>
        </p:spPr>
        <p:txBody>
          <a:bodyPr/>
          <a:lstStyle>
            <a:lvl1pPr marL="0" indent="0">
              <a:buNone/>
              <a:defRPr/>
            </a:lvl1pPr>
          </a:lstStyle>
          <a:p>
            <a:r>
              <a:rPr lang="en-GB" noProof="0" dirty="0"/>
              <a:t>Click on the icon</a:t>
            </a:r>
            <a:br>
              <a:rPr lang="en-GB" noProof="0" dirty="0"/>
            </a:br>
            <a:r>
              <a:rPr lang="en-GB" noProof="0" dirty="0"/>
              <a:t>to insert an image</a:t>
            </a:r>
          </a:p>
        </p:txBody>
      </p:sp>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en-GB" noProof="0" smtClean="0"/>
              <a:pPr/>
              <a:t>06/05/2026</a:t>
            </a:fld>
            <a:endParaRPr lang="en-GB" noProof="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Tree>
    <p:extLst>
      <p:ext uri="{BB962C8B-B14F-4D97-AF65-F5344CB8AC3E}">
        <p14:creationId xmlns:p14="http://schemas.microsoft.com/office/powerpoint/2010/main" val="37910706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pic>
        <p:nvPicPr>
          <p:cNvPr id="3" name="Bild 2" descr="UU Logotype">
            <a:extLst>
              <a:ext uri="{FF2B5EF4-FFF2-40B4-BE49-F238E27FC236}">
                <a16:creationId xmlns:a16="http://schemas.microsoft.com/office/drawing/2014/main" id="{C088BD3A-B5F8-4C25-A81A-21B43187889F}"/>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36649" t="36279" r="37671" b="36460"/>
          <a:stretch/>
        </p:blipFill>
        <p:spPr>
          <a:xfrm>
            <a:off x="2808000" y="144000"/>
            <a:ext cx="6480000" cy="6480000"/>
          </a:xfrm>
          <a:prstGeom prst="rect">
            <a:avLst/>
          </a:prstGeom>
        </p:spPr>
      </p:pic>
    </p:spTree>
    <p:extLst>
      <p:ext uri="{BB962C8B-B14F-4D97-AF65-F5344CB8AC3E}">
        <p14:creationId xmlns:p14="http://schemas.microsoft.com/office/powerpoint/2010/main" val="2564651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ccessibility Office 2013/2016">
    <p:spTree>
      <p:nvGrpSpPr>
        <p:cNvPr id="1" name=""/>
        <p:cNvGrpSpPr/>
        <p:nvPr/>
      </p:nvGrpSpPr>
      <p:grpSpPr>
        <a:xfrm>
          <a:off x="0" y="0"/>
          <a:ext cx="0" cy="0"/>
          <a:chOff x="0" y="0"/>
          <a:chExt cx="0" cy="0"/>
        </a:xfrm>
      </p:grpSpPr>
      <p:sp>
        <p:nvSpPr>
          <p:cNvPr id="6" name="textruta 5">
            <a:extLst>
              <a:ext uri="{FF2B5EF4-FFF2-40B4-BE49-F238E27FC236}">
                <a16:creationId xmlns:a16="http://schemas.microsoft.com/office/drawing/2014/main" id="{8EB50238-E622-CC4D-E865-CA7D7EF35C9E}"/>
              </a:ext>
            </a:extLst>
          </p:cNvPr>
          <p:cNvSpPr txBox="1"/>
          <p:nvPr userDrawn="1"/>
        </p:nvSpPr>
        <p:spPr>
          <a:xfrm>
            <a:off x="957359" y="821623"/>
            <a:ext cx="7970120" cy="584775"/>
          </a:xfrm>
          <a:prstGeom prst="rect">
            <a:avLst/>
          </a:prstGeom>
          <a:noFill/>
        </p:spPr>
        <p:txBody>
          <a:bodyPr wrap="square" rtlCol="0">
            <a:spAutoFit/>
          </a:bodyPr>
          <a:lstStyle/>
          <a:p>
            <a:r>
              <a:rPr lang="en-GB" sz="3200" noProof="0">
                <a:latin typeface="Work Sans" pitchFamily="2" charset="77"/>
              </a:rPr>
              <a:t>Make your presentation accessible</a:t>
            </a:r>
          </a:p>
        </p:txBody>
      </p:sp>
      <p:sp>
        <p:nvSpPr>
          <p:cNvPr id="7" name="textruta 6">
            <a:extLst>
              <a:ext uri="{FF2B5EF4-FFF2-40B4-BE49-F238E27FC236}">
                <a16:creationId xmlns:a16="http://schemas.microsoft.com/office/drawing/2014/main" id="{46DB352F-69A9-1E92-AAD7-901A1A1F9054}"/>
              </a:ext>
            </a:extLst>
          </p:cNvPr>
          <p:cNvSpPr txBox="1"/>
          <p:nvPr userDrawn="1"/>
        </p:nvSpPr>
        <p:spPr>
          <a:xfrm>
            <a:off x="957359" y="1528186"/>
            <a:ext cx="93234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noProof="0" dirty="0">
                <a:latin typeface="Work Sans" pitchFamily="2" charset="77"/>
              </a:rPr>
              <a:t>The template is set up to be as accessibility-friendly as possible, but there are two things you need to do yourself as you add content. </a:t>
            </a:r>
            <a:r>
              <a:rPr lang="en-GB" sz="1400" b="1" noProof="0" dirty="0">
                <a:latin typeface="Work Sans SemiBold" pitchFamily="2" charset="77"/>
              </a:rPr>
              <a:t>The instructions below are for Office 2013/2016.</a:t>
            </a:r>
          </a:p>
        </p:txBody>
      </p:sp>
      <p:sp>
        <p:nvSpPr>
          <p:cNvPr id="8" name="textruta 7">
            <a:extLst>
              <a:ext uri="{FF2B5EF4-FFF2-40B4-BE49-F238E27FC236}">
                <a16:creationId xmlns:a16="http://schemas.microsoft.com/office/drawing/2014/main" id="{DA13882F-AF79-0DD9-0229-90F3341A13E5}"/>
              </a:ext>
            </a:extLst>
          </p:cNvPr>
          <p:cNvSpPr txBox="1"/>
          <p:nvPr userDrawn="1"/>
        </p:nvSpPr>
        <p:spPr>
          <a:xfrm>
            <a:off x="947738" y="2600794"/>
            <a:ext cx="4234721" cy="2349361"/>
          </a:xfrm>
          <a:prstGeom prst="rect">
            <a:avLst/>
          </a:prstGeom>
          <a:noFill/>
        </p:spPr>
        <p:txBody>
          <a:bodyPr wrap="square" rtlCol="0">
            <a:spAutoFit/>
          </a:bodyPr>
          <a:lstStyle/>
          <a:p>
            <a:pPr marL="0" indent="0">
              <a:spcAft>
                <a:spcPts val="1000"/>
              </a:spcAft>
              <a:buNone/>
            </a:pPr>
            <a:r>
              <a:rPr lang="en-GB" sz="1200" noProof="0" dirty="0">
                <a:latin typeface="Work Sans" pitchFamily="2" charset="77"/>
              </a:rPr>
              <a:t>Right-click on an image/figure and select the option "Format Picture." A tab will then open on the right side of the window. Choose the </a:t>
            </a:r>
            <a:r>
              <a:rPr lang="en-GB" sz="1200" i="1" noProof="0" dirty="0">
                <a:latin typeface="Work Sans" pitchFamily="2" charset="77"/>
              </a:rPr>
              <a:t>Size and Properties</a:t>
            </a:r>
            <a:r>
              <a:rPr lang="en-GB" sz="1200" noProof="0" dirty="0">
                <a:latin typeface="Work Sans" pitchFamily="2" charset="77"/>
              </a:rPr>
              <a:t> of the figure, then select </a:t>
            </a:r>
            <a:r>
              <a:rPr lang="en-GB" sz="1200" i="1" noProof="0" dirty="0">
                <a:latin typeface="Work Sans" pitchFamily="2" charset="77"/>
              </a:rPr>
              <a:t>Alternative Text</a:t>
            </a:r>
            <a:r>
              <a:rPr lang="en-GB" sz="1200" noProof="0" dirty="0">
                <a:latin typeface="Work Sans" pitchFamily="2" charset="77"/>
              </a:rPr>
              <a:t>. Describe your image/figure in 1-2 sentences that will be read aloud by screen readers for those with visual impairments.</a:t>
            </a:r>
          </a:p>
          <a:p>
            <a:pPr marL="0" indent="0">
              <a:spcAft>
                <a:spcPts val="1000"/>
              </a:spcAft>
              <a:buNone/>
            </a:pPr>
            <a:r>
              <a:rPr lang="en-GB" sz="1200" noProof="0" dirty="0">
                <a:latin typeface="Work Sans" pitchFamily="2" charset="77"/>
              </a:rPr>
              <a:t>If the image/figure serves no informative purpose and you want to exclude it, you can simply leave the title and description empty.</a:t>
            </a:r>
          </a:p>
          <a:p>
            <a:endParaRPr lang="en-GB" sz="1000" noProof="0" dirty="0">
              <a:latin typeface="Work Sans" pitchFamily="2" charset="77"/>
            </a:endParaRPr>
          </a:p>
        </p:txBody>
      </p:sp>
      <p:sp>
        <p:nvSpPr>
          <p:cNvPr id="9" name="textruta 8">
            <a:extLst>
              <a:ext uri="{FF2B5EF4-FFF2-40B4-BE49-F238E27FC236}">
                <a16:creationId xmlns:a16="http://schemas.microsoft.com/office/drawing/2014/main" id="{4DBAB48A-0207-EBBB-5144-24A47388C7DA}"/>
              </a:ext>
            </a:extLst>
          </p:cNvPr>
          <p:cNvSpPr txBox="1"/>
          <p:nvPr userDrawn="1"/>
        </p:nvSpPr>
        <p:spPr>
          <a:xfrm>
            <a:off x="5549719" y="2600794"/>
            <a:ext cx="4234721" cy="3893374"/>
          </a:xfrm>
          <a:prstGeom prst="rect">
            <a:avLst/>
          </a:prstGeom>
          <a:noFill/>
        </p:spPr>
        <p:txBody>
          <a:bodyPr wrap="square" rtlCol="0">
            <a:spAutoFit/>
          </a:bodyPr>
          <a:lstStyle/>
          <a:p>
            <a:pPr>
              <a:spcAft>
                <a:spcPts val="600"/>
              </a:spcAft>
            </a:pPr>
            <a:r>
              <a:rPr lang="en-GB" sz="1200" noProof="0" dirty="0">
                <a:latin typeface="Work Sans" pitchFamily="2" charset="77"/>
              </a:rPr>
              <a:t>The predefined fields in the templates have a set reading order, but if you add additional/custom text boxes, images, SmartArt, or other content, you should check that the reading order is logical. Otherwise, the objects will be read in the order they were added to the page.</a:t>
            </a:r>
          </a:p>
          <a:p>
            <a:pPr>
              <a:spcAft>
                <a:spcPts val="600"/>
              </a:spcAft>
            </a:pPr>
            <a:endParaRPr lang="en-GB" sz="1000" noProof="0" dirty="0">
              <a:latin typeface="Work Sans" pitchFamily="2" charset="77"/>
            </a:endParaRPr>
          </a:p>
          <a:p>
            <a:pPr marL="0" indent="0">
              <a:spcAft>
                <a:spcPts val="600"/>
              </a:spcAft>
              <a:buNone/>
            </a:pPr>
            <a:r>
              <a:rPr lang="en-GB" sz="1200" b="1" noProof="0" dirty="0">
                <a:latin typeface="Work Sans" pitchFamily="2" charset="77"/>
              </a:rPr>
              <a:t>You can control the reading order by:</a:t>
            </a:r>
          </a:p>
          <a:p>
            <a:pPr marL="228600" indent="-228600">
              <a:spcAft>
                <a:spcPts val="600"/>
              </a:spcAft>
              <a:buClr>
                <a:schemeClr val="tx1">
                  <a:lumMod val="65000"/>
                  <a:lumOff val="35000"/>
                </a:schemeClr>
              </a:buClr>
              <a:buFont typeface="+mj-lt"/>
              <a:buAutoNum type="arabicPeriod"/>
            </a:pPr>
            <a:r>
              <a:rPr lang="en-GB" sz="1000" noProof="0" dirty="0">
                <a:latin typeface="Work Sans" pitchFamily="2" charset="77"/>
              </a:rPr>
              <a:t>Selecting an object in the file.</a:t>
            </a:r>
          </a:p>
          <a:p>
            <a:pPr marL="228600" indent="-228600">
              <a:spcAft>
                <a:spcPts val="600"/>
              </a:spcAft>
              <a:buClr>
                <a:schemeClr val="tx1">
                  <a:lumMod val="65000"/>
                  <a:lumOff val="35000"/>
                </a:schemeClr>
              </a:buClr>
              <a:buFont typeface="+mj-lt"/>
              <a:buAutoNum type="arabicPeriod"/>
            </a:pPr>
            <a:r>
              <a:rPr lang="en-GB" sz="1000" noProof="0" dirty="0">
                <a:latin typeface="Work Sans" pitchFamily="2" charset="77"/>
              </a:rPr>
              <a:t>Choosing the "Format" tab that appears on the right side of the ribbon.</a:t>
            </a:r>
          </a:p>
          <a:p>
            <a:pPr marL="228600" indent="-228600">
              <a:spcAft>
                <a:spcPts val="600"/>
              </a:spcAft>
              <a:buClr>
                <a:schemeClr val="tx1">
                  <a:lumMod val="65000"/>
                  <a:lumOff val="35000"/>
                </a:schemeClr>
              </a:buClr>
              <a:buFont typeface="+mj-lt"/>
              <a:buAutoNum type="arabicPeriod"/>
            </a:pPr>
            <a:r>
              <a:rPr lang="en-GB" sz="1000" noProof="0" dirty="0">
                <a:latin typeface="Work Sans" pitchFamily="2" charset="77"/>
              </a:rPr>
              <a:t>Selecting "Selection Pane" in the "Arrange" group.</a:t>
            </a:r>
          </a:p>
          <a:p>
            <a:pPr marL="228600" indent="-228600">
              <a:spcAft>
                <a:spcPts val="600"/>
              </a:spcAft>
              <a:buClr>
                <a:schemeClr val="tx1">
                  <a:lumMod val="65000"/>
                  <a:lumOff val="35000"/>
                </a:schemeClr>
              </a:buClr>
              <a:buFont typeface="+mj-lt"/>
              <a:buAutoNum type="arabicPeriod"/>
            </a:pPr>
            <a:r>
              <a:rPr lang="en-GB" sz="1000" noProof="0" dirty="0">
                <a:latin typeface="Work Sans" pitchFamily="2" charset="77"/>
              </a:rPr>
              <a:t>Selecting one or more objects in the list.</a:t>
            </a:r>
          </a:p>
          <a:p>
            <a:pPr marL="228600" indent="-228600">
              <a:spcAft>
                <a:spcPts val="600"/>
              </a:spcAft>
              <a:buClr>
                <a:schemeClr val="tx1">
                  <a:lumMod val="65000"/>
                  <a:lumOff val="35000"/>
                </a:schemeClr>
              </a:buClr>
              <a:buFont typeface="+mj-lt"/>
              <a:buAutoNum type="arabicPeriod"/>
            </a:pPr>
            <a:r>
              <a:rPr lang="en-GB" sz="1000" noProof="0" dirty="0">
                <a:latin typeface="Work Sans" pitchFamily="2" charset="77"/>
              </a:rPr>
              <a:t>Dragging the selection upward or downward, or clicking the "Up" button.</a:t>
            </a:r>
          </a:p>
          <a:p>
            <a:pPr marL="228600" indent="-228600">
              <a:spcAft>
                <a:spcPts val="600"/>
              </a:spcAft>
              <a:buClr>
                <a:schemeClr val="tx1">
                  <a:lumMod val="65000"/>
                  <a:lumOff val="35000"/>
                </a:schemeClr>
              </a:buClr>
              <a:buFont typeface="+mj-lt"/>
              <a:buAutoNum type="arabicPeriod"/>
            </a:pPr>
            <a:r>
              <a:rPr lang="en-GB" sz="1000" noProof="0" dirty="0">
                <a:latin typeface="Work Sans" pitchFamily="2" charset="77"/>
              </a:rPr>
              <a:t>Dragging the objects until they have the desired order. This will not affect the layout on the page, only the order in which they are read by screen readers.</a:t>
            </a:r>
          </a:p>
          <a:p>
            <a:endParaRPr lang="en-GB" sz="1000" noProof="0" dirty="0">
              <a:latin typeface="Work Sans" pitchFamily="2" charset="77"/>
            </a:endParaRPr>
          </a:p>
        </p:txBody>
      </p:sp>
      <p:sp>
        <p:nvSpPr>
          <p:cNvPr id="10" name="textruta 9">
            <a:extLst>
              <a:ext uri="{FF2B5EF4-FFF2-40B4-BE49-F238E27FC236}">
                <a16:creationId xmlns:a16="http://schemas.microsoft.com/office/drawing/2014/main" id="{32D64C20-E0EC-50ED-8276-1342580DEAE9}"/>
              </a:ext>
            </a:extLst>
          </p:cNvPr>
          <p:cNvSpPr txBox="1"/>
          <p:nvPr userDrawn="1"/>
        </p:nvSpPr>
        <p:spPr>
          <a:xfrm>
            <a:off x="934309" y="2231036"/>
            <a:ext cx="4248150" cy="307777"/>
          </a:xfrm>
          <a:prstGeom prst="rect">
            <a:avLst/>
          </a:prstGeom>
          <a:noFill/>
        </p:spPr>
        <p:txBody>
          <a:bodyPr wrap="square" rtlCol="0">
            <a:spAutoFit/>
          </a:bodyPr>
          <a:lstStyle/>
          <a:p>
            <a:r>
              <a:rPr lang="en-GB" sz="1400" noProof="0" dirty="0">
                <a:latin typeface="Work Sans Medium" pitchFamily="2" charset="77"/>
              </a:rPr>
              <a:t>Add alternative text for images/figures</a:t>
            </a:r>
          </a:p>
        </p:txBody>
      </p:sp>
      <p:sp>
        <p:nvSpPr>
          <p:cNvPr id="11" name="textruta 10">
            <a:extLst>
              <a:ext uri="{FF2B5EF4-FFF2-40B4-BE49-F238E27FC236}">
                <a16:creationId xmlns:a16="http://schemas.microsoft.com/office/drawing/2014/main" id="{E6A6CDBB-9355-D585-CAEB-E68FDC04C402}"/>
              </a:ext>
            </a:extLst>
          </p:cNvPr>
          <p:cNvSpPr txBox="1"/>
          <p:nvPr userDrawn="1"/>
        </p:nvSpPr>
        <p:spPr>
          <a:xfrm>
            <a:off x="5543785" y="2231036"/>
            <a:ext cx="4248150" cy="307777"/>
          </a:xfrm>
          <a:prstGeom prst="rect">
            <a:avLst/>
          </a:prstGeom>
          <a:noFill/>
        </p:spPr>
        <p:txBody>
          <a:bodyPr wrap="square" rtlCol="0">
            <a:spAutoFit/>
          </a:bodyPr>
          <a:lstStyle/>
          <a:p>
            <a:r>
              <a:rPr lang="en-GB" sz="1400" noProof="0" dirty="0">
                <a:latin typeface="Work Sans Medium" pitchFamily="2" charset="77"/>
              </a:rPr>
              <a:t>Set reading order</a:t>
            </a:r>
          </a:p>
        </p:txBody>
      </p:sp>
    </p:spTree>
    <p:extLst>
      <p:ext uri="{BB962C8B-B14F-4D97-AF65-F5344CB8AC3E}">
        <p14:creationId xmlns:p14="http://schemas.microsoft.com/office/powerpoint/2010/main" val="2899431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bild">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D40FDF65-DDD5-E90D-E5DB-B558EDECD8E0}"/>
              </a:ext>
            </a:extLst>
          </p:cNvPr>
          <p:cNvSpPr>
            <a:spLocks noGrp="1"/>
          </p:cNvSpPr>
          <p:nvPr>
            <p:ph type="dt" sz="half" idx="10"/>
          </p:nvPr>
        </p:nvSpPr>
        <p:spPr/>
        <p:txBody>
          <a:bodyPr/>
          <a:lstStyle/>
          <a:p>
            <a:fld id="{888E4D63-BE2C-4D4B-BBD2-256262659A9F}" type="datetime1">
              <a:rPr lang="sv-SE" smtClean="0"/>
              <a:pPr/>
              <a:t>2026-05-06</a:t>
            </a:fld>
            <a:endParaRPr lang="sv-SE" dirty="0"/>
          </a:p>
        </p:txBody>
      </p:sp>
      <p:sp>
        <p:nvSpPr>
          <p:cNvPr id="4" name="Platshållare för sidfot 3">
            <a:extLst>
              <a:ext uri="{FF2B5EF4-FFF2-40B4-BE49-F238E27FC236}">
                <a16:creationId xmlns:a16="http://schemas.microsoft.com/office/drawing/2014/main" id="{8BC36520-22BB-EFA2-853F-F3E7342A23D2}"/>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9A6DF841-EA31-7BF4-9684-209279B6DCF2}"/>
              </a:ext>
            </a:extLst>
          </p:cNvPr>
          <p:cNvSpPr>
            <a:spLocks noGrp="1"/>
          </p:cNvSpPr>
          <p:nvPr>
            <p:ph type="sldNum" sz="quarter" idx="12"/>
          </p:nvPr>
        </p:nvSpPr>
        <p:spPr/>
        <p:txBody>
          <a:bodyPr/>
          <a:lstStyle/>
          <a:p>
            <a:fld id="{B716C8F4-20CD-364A-8A8E-DE130115B178}" type="slidenum">
              <a:rPr lang="sv-SE" smtClean="0"/>
              <a:pPr/>
              <a:t>‹#›</a:t>
            </a:fld>
            <a:endParaRPr lang="sv-SE" dirty="0"/>
          </a:p>
        </p:txBody>
      </p:sp>
      <p:sp>
        <p:nvSpPr>
          <p:cNvPr id="6" name="Platshållare för bild 2">
            <a:extLst>
              <a:ext uri="{FF2B5EF4-FFF2-40B4-BE49-F238E27FC236}">
                <a16:creationId xmlns:a16="http://schemas.microsoft.com/office/drawing/2014/main" id="{3038389D-D197-86D6-9D3E-5A61199E6874}"/>
              </a:ext>
            </a:extLst>
          </p:cNvPr>
          <p:cNvSpPr>
            <a:spLocks noGrp="1"/>
          </p:cNvSpPr>
          <p:nvPr>
            <p:ph type="pic" sz="quarter" idx="13" hasCustomPrompt="1"/>
          </p:nvPr>
        </p:nvSpPr>
        <p:spPr>
          <a:xfrm>
            <a:off x="-795" y="0"/>
            <a:ext cx="6096000" cy="6858000"/>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7" name="Platshållare för rubrik 1">
            <a:extLst>
              <a:ext uri="{FF2B5EF4-FFF2-40B4-BE49-F238E27FC236}">
                <a16:creationId xmlns:a16="http://schemas.microsoft.com/office/drawing/2014/main" id="{72E0C1A0-A9BD-243C-0ED6-127A99F43D70}"/>
              </a:ext>
            </a:extLst>
          </p:cNvPr>
          <p:cNvSpPr>
            <a:spLocks noGrp="1"/>
          </p:cNvSpPr>
          <p:nvPr>
            <p:ph type="title"/>
          </p:nvPr>
        </p:nvSpPr>
        <p:spPr>
          <a:xfrm>
            <a:off x="6743700" y="1844674"/>
            <a:ext cx="4114800" cy="1459243"/>
          </a:xfrm>
          <a:prstGeom prst="rect">
            <a:avLst/>
          </a:prstGeom>
        </p:spPr>
        <p:txBody>
          <a:bodyPr vert="horz" lIns="91440" tIns="108000" rIns="91440" bIns="45720" rtlCol="0" anchor="t">
            <a:noAutofit/>
          </a:bodyPr>
          <a:lstStyle/>
          <a:p>
            <a:r>
              <a:rPr lang="sv-SE"/>
              <a:t>Klicka här för att ändra mall för rubrikformat</a:t>
            </a:r>
            <a:endParaRPr lang="sv-SE" dirty="0"/>
          </a:p>
        </p:txBody>
      </p:sp>
      <p:sp>
        <p:nvSpPr>
          <p:cNvPr id="8" name="Platshållare för text 9">
            <a:extLst>
              <a:ext uri="{FF2B5EF4-FFF2-40B4-BE49-F238E27FC236}">
                <a16:creationId xmlns:a16="http://schemas.microsoft.com/office/drawing/2014/main" id="{6A8C23D9-7BD3-7E9D-6E90-B458B8D27045}"/>
              </a:ext>
            </a:extLst>
          </p:cNvPr>
          <p:cNvSpPr>
            <a:spLocks noGrp="1"/>
          </p:cNvSpPr>
          <p:nvPr>
            <p:ph type="body" sz="quarter" idx="14"/>
          </p:nvPr>
        </p:nvSpPr>
        <p:spPr>
          <a:xfrm>
            <a:off x="6743700" y="3429000"/>
            <a:ext cx="4114800" cy="1910751"/>
          </a:xfrm>
        </p:spPr>
        <p:txBody>
          <a:bodyPr/>
          <a:lstStyle>
            <a:lvl1pPr marL="0" indent="0">
              <a:lnSpc>
                <a:spcPts val="2360"/>
              </a:lnSpc>
              <a:spcBef>
                <a:spcPts val="0"/>
              </a:spcBef>
              <a:buFontTx/>
              <a:buNone/>
              <a:defRPr sz="1800" baseline="0">
                <a:solidFill>
                  <a:schemeClr val="tx1">
                    <a:lumMod val="65000"/>
                    <a:lumOff val="35000"/>
                  </a:schemeClr>
                </a:solidFill>
              </a:defRPr>
            </a:lvl1pPr>
            <a:lvl2pPr marL="457200" indent="0">
              <a:buFontTx/>
              <a:buNone/>
              <a:defRPr sz="1400" baseline="0">
                <a:solidFill>
                  <a:schemeClr val="tx1">
                    <a:lumMod val="65000"/>
                    <a:lumOff val="35000"/>
                  </a:schemeClr>
                </a:solidFill>
              </a:defRPr>
            </a:lvl2pPr>
            <a:lvl3pPr marL="914400" indent="0">
              <a:buFontTx/>
              <a:buNone/>
              <a:defRPr sz="1200" baseline="0">
                <a:solidFill>
                  <a:schemeClr val="tx1">
                    <a:lumMod val="65000"/>
                    <a:lumOff val="35000"/>
                  </a:schemeClr>
                </a:solidFill>
              </a:defRPr>
            </a:lvl3pPr>
            <a:lvl4pPr marL="1371600" indent="0">
              <a:buFontTx/>
              <a:buNone/>
              <a:defRPr sz="1000" baseline="0">
                <a:solidFill>
                  <a:schemeClr val="tx1">
                    <a:lumMod val="65000"/>
                    <a:lumOff val="35000"/>
                  </a:schemeClr>
                </a:solidFill>
              </a:defRPr>
            </a:lvl4pPr>
            <a:lvl5pPr marL="1828800" indent="0">
              <a:buFontTx/>
              <a:buNone/>
              <a:defRPr sz="1000" baseline="0">
                <a:solidFill>
                  <a:schemeClr val="tx1">
                    <a:lumMod val="65000"/>
                    <a:lumOff val="35000"/>
                  </a:schemeClr>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27590832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865"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ccessibility Office 365/2019">
    <p:spTree>
      <p:nvGrpSpPr>
        <p:cNvPr id="1" name=""/>
        <p:cNvGrpSpPr/>
        <p:nvPr/>
      </p:nvGrpSpPr>
      <p:grpSpPr>
        <a:xfrm>
          <a:off x="0" y="0"/>
          <a:ext cx="0" cy="0"/>
          <a:chOff x="0" y="0"/>
          <a:chExt cx="0" cy="0"/>
        </a:xfrm>
      </p:grpSpPr>
      <p:sp>
        <p:nvSpPr>
          <p:cNvPr id="6" name="textruta 5">
            <a:extLst>
              <a:ext uri="{FF2B5EF4-FFF2-40B4-BE49-F238E27FC236}">
                <a16:creationId xmlns:a16="http://schemas.microsoft.com/office/drawing/2014/main" id="{0A51E754-9C7A-11C0-D983-A8276233FD20}"/>
              </a:ext>
            </a:extLst>
          </p:cNvPr>
          <p:cNvSpPr txBox="1"/>
          <p:nvPr userDrawn="1"/>
        </p:nvSpPr>
        <p:spPr>
          <a:xfrm>
            <a:off x="957359" y="821623"/>
            <a:ext cx="7970120" cy="584775"/>
          </a:xfrm>
          <a:prstGeom prst="rect">
            <a:avLst/>
          </a:prstGeom>
          <a:noFill/>
        </p:spPr>
        <p:txBody>
          <a:bodyPr wrap="square" rtlCol="0">
            <a:spAutoFit/>
          </a:bodyPr>
          <a:lstStyle/>
          <a:p>
            <a:r>
              <a:rPr lang="en-GB" sz="3200" noProof="0" dirty="0">
                <a:latin typeface="Work Sans" pitchFamily="2" charset="77"/>
              </a:rPr>
              <a:t>Make your presentation accessible</a:t>
            </a:r>
          </a:p>
        </p:txBody>
      </p:sp>
      <p:sp>
        <p:nvSpPr>
          <p:cNvPr id="7" name="textruta 6">
            <a:extLst>
              <a:ext uri="{FF2B5EF4-FFF2-40B4-BE49-F238E27FC236}">
                <a16:creationId xmlns:a16="http://schemas.microsoft.com/office/drawing/2014/main" id="{9AB3E6E3-4894-429E-071D-F50345A149E8}"/>
              </a:ext>
            </a:extLst>
          </p:cNvPr>
          <p:cNvSpPr txBox="1"/>
          <p:nvPr userDrawn="1"/>
        </p:nvSpPr>
        <p:spPr>
          <a:xfrm>
            <a:off x="957359" y="1528186"/>
            <a:ext cx="93234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noProof="0" dirty="0">
                <a:latin typeface="Work Sans" pitchFamily="2" charset="77"/>
              </a:rPr>
              <a:t>The template is set up to be as accessibility-friendly as possible, but there are two things you need to do yourself as you add content. </a:t>
            </a:r>
            <a:r>
              <a:rPr lang="en-GB" sz="1400" b="1" noProof="0" dirty="0">
                <a:latin typeface="Work Sans SemiBold" pitchFamily="2" charset="77"/>
              </a:rPr>
              <a:t>The instructions below are for Office 365 or Office 2019.</a:t>
            </a:r>
          </a:p>
        </p:txBody>
      </p:sp>
      <p:sp>
        <p:nvSpPr>
          <p:cNvPr id="8" name="textruta 7">
            <a:extLst>
              <a:ext uri="{FF2B5EF4-FFF2-40B4-BE49-F238E27FC236}">
                <a16:creationId xmlns:a16="http://schemas.microsoft.com/office/drawing/2014/main" id="{37E57577-6FE9-C8F8-56EA-64EB95087ADD}"/>
              </a:ext>
            </a:extLst>
          </p:cNvPr>
          <p:cNvSpPr txBox="1"/>
          <p:nvPr userDrawn="1"/>
        </p:nvSpPr>
        <p:spPr>
          <a:xfrm>
            <a:off x="947738" y="2600794"/>
            <a:ext cx="4234721" cy="2349361"/>
          </a:xfrm>
          <a:prstGeom prst="rect">
            <a:avLst/>
          </a:prstGeom>
          <a:noFill/>
        </p:spPr>
        <p:txBody>
          <a:bodyPr wrap="square" rtlCol="0">
            <a:spAutoFit/>
          </a:bodyPr>
          <a:lstStyle/>
          <a:p>
            <a:pPr marL="0" indent="0">
              <a:spcAft>
                <a:spcPts val="1000"/>
              </a:spcAft>
              <a:buNone/>
            </a:pPr>
            <a:r>
              <a:rPr lang="en-GB" sz="1200" noProof="0" dirty="0">
                <a:latin typeface="Work Sans" pitchFamily="2" charset="77"/>
              </a:rPr>
              <a:t>Right-click on an image/figure and select the option "Format Picture." A tab will then open on the right side of the window. Choose the </a:t>
            </a:r>
            <a:r>
              <a:rPr lang="en-GB" sz="1200" i="1" noProof="0" dirty="0">
                <a:latin typeface="Work Sans" pitchFamily="2" charset="77"/>
              </a:rPr>
              <a:t>Size and Properties</a:t>
            </a:r>
            <a:r>
              <a:rPr lang="en-GB" sz="1200" noProof="0" dirty="0">
                <a:latin typeface="Work Sans" pitchFamily="2" charset="77"/>
              </a:rPr>
              <a:t> of the figure, then select </a:t>
            </a:r>
            <a:r>
              <a:rPr lang="en-GB" sz="1200" i="1" noProof="0" dirty="0">
                <a:latin typeface="Work Sans" pitchFamily="2" charset="77"/>
              </a:rPr>
              <a:t>Alternative Text</a:t>
            </a:r>
            <a:r>
              <a:rPr lang="en-GB" sz="1200" noProof="0" dirty="0">
                <a:latin typeface="Work Sans" pitchFamily="2" charset="77"/>
              </a:rPr>
              <a:t>. Describe your image/figure in 1-2 sentences that will be read aloud by screen readers for those with visual impairments.</a:t>
            </a:r>
          </a:p>
          <a:p>
            <a:pPr marL="0" indent="0">
              <a:spcAft>
                <a:spcPts val="1000"/>
              </a:spcAft>
              <a:buNone/>
            </a:pPr>
            <a:r>
              <a:rPr lang="en-GB" sz="1200" noProof="0" dirty="0">
                <a:latin typeface="Work Sans" pitchFamily="2" charset="77"/>
              </a:rPr>
              <a:t>If the image/figure serves no informative purpose and you want to exclude it, you can simply leave the title and description empty.</a:t>
            </a:r>
          </a:p>
          <a:p>
            <a:endParaRPr lang="en-GB" sz="1000" noProof="0" dirty="0">
              <a:latin typeface="Work Sans" pitchFamily="2" charset="77"/>
            </a:endParaRPr>
          </a:p>
        </p:txBody>
      </p:sp>
      <p:sp>
        <p:nvSpPr>
          <p:cNvPr id="9" name="textruta 8">
            <a:extLst>
              <a:ext uri="{FF2B5EF4-FFF2-40B4-BE49-F238E27FC236}">
                <a16:creationId xmlns:a16="http://schemas.microsoft.com/office/drawing/2014/main" id="{784D433E-62E1-750A-6876-97EF3EB623C3}"/>
              </a:ext>
            </a:extLst>
          </p:cNvPr>
          <p:cNvSpPr txBox="1"/>
          <p:nvPr userDrawn="1"/>
        </p:nvSpPr>
        <p:spPr>
          <a:xfrm>
            <a:off x="5549719" y="2600794"/>
            <a:ext cx="4234721" cy="3477875"/>
          </a:xfrm>
          <a:prstGeom prst="rect">
            <a:avLst/>
          </a:prstGeom>
          <a:noFill/>
        </p:spPr>
        <p:txBody>
          <a:bodyPr wrap="square" rtlCol="0">
            <a:spAutoFit/>
          </a:bodyPr>
          <a:lstStyle/>
          <a:p>
            <a:pPr>
              <a:spcAft>
                <a:spcPts val="600"/>
              </a:spcAft>
            </a:pPr>
            <a:r>
              <a:rPr lang="en-GB" sz="1200" noProof="0" dirty="0">
                <a:latin typeface="Work Sans" pitchFamily="2" charset="77"/>
              </a:rPr>
              <a:t>The predefined fields in the templates have a set reading order, but if you add additional/custom text boxes, images, SmartArt, or other content, you should check that the reading order is logical. Otherwise, the objects will be read in the order they were added to the page.</a:t>
            </a:r>
          </a:p>
          <a:p>
            <a:pPr>
              <a:spcAft>
                <a:spcPts val="600"/>
              </a:spcAft>
            </a:pPr>
            <a:endParaRPr lang="en-GB" sz="1200" noProof="0" dirty="0">
              <a:latin typeface="Work Sans" pitchFamily="2" charset="77"/>
            </a:endParaRPr>
          </a:p>
          <a:p>
            <a:pPr marL="0" indent="0">
              <a:spcAft>
                <a:spcPts val="600"/>
              </a:spcAft>
              <a:buNone/>
            </a:pPr>
            <a:r>
              <a:rPr lang="en-GB" sz="1200" b="1" noProof="0" dirty="0">
                <a:latin typeface="Work Sans" pitchFamily="2" charset="77"/>
              </a:rPr>
              <a:t>You can control the reading order by:</a:t>
            </a:r>
          </a:p>
          <a:p>
            <a:pPr marL="228600" indent="-228600">
              <a:spcAft>
                <a:spcPts val="600"/>
              </a:spcAft>
              <a:buClr>
                <a:schemeClr val="tx1">
                  <a:lumMod val="65000"/>
                  <a:lumOff val="35000"/>
                </a:schemeClr>
              </a:buClr>
              <a:buFont typeface="+mj-lt"/>
              <a:buAutoNum type="arabicPeriod"/>
            </a:pPr>
            <a:r>
              <a:rPr lang="en-GB" sz="1200" noProof="0" dirty="0">
                <a:latin typeface="Work Sans" pitchFamily="2" charset="77"/>
              </a:rPr>
              <a:t>On the </a:t>
            </a:r>
            <a:r>
              <a:rPr lang="en-GB" sz="1200" i="1" noProof="0" dirty="0">
                <a:latin typeface="Work Sans" pitchFamily="2" charset="77"/>
              </a:rPr>
              <a:t>Home</a:t>
            </a:r>
            <a:r>
              <a:rPr lang="en-GB" sz="1200" noProof="0" dirty="0">
                <a:latin typeface="Work Sans" pitchFamily="2" charset="77"/>
              </a:rPr>
              <a:t> tab, select </a:t>
            </a:r>
            <a:r>
              <a:rPr lang="en-GB" sz="1200" i="1" noProof="0" dirty="0">
                <a:latin typeface="Work Sans" pitchFamily="2" charset="77"/>
              </a:rPr>
              <a:t>Arrange</a:t>
            </a:r>
          </a:p>
          <a:p>
            <a:pPr marL="228600" indent="-228600">
              <a:spcAft>
                <a:spcPts val="600"/>
              </a:spcAft>
              <a:buClr>
                <a:schemeClr val="tx1">
                  <a:lumMod val="65000"/>
                  <a:lumOff val="35000"/>
                </a:schemeClr>
              </a:buClr>
              <a:buFont typeface="+mj-lt"/>
              <a:buAutoNum type="arabicPeriod"/>
            </a:pPr>
            <a:r>
              <a:rPr lang="en-GB" sz="1200" noProof="0" dirty="0">
                <a:latin typeface="Work Sans" pitchFamily="2" charset="77"/>
              </a:rPr>
              <a:t>From the </a:t>
            </a:r>
            <a:r>
              <a:rPr lang="en-GB" sz="1200" i="1" noProof="0" dirty="0">
                <a:latin typeface="Work Sans" pitchFamily="2" charset="77"/>
              </a:rPr>
              <a:t>Arrange </a:t>
            </a:r>
            <a:r>
              <a:rPr lang="en-GB" sz="1200" noProof="0" dirty="0">
                <a:latin typeface="Work Sans" pitchFamily="2" charset="77"/>
              </a:rPr>
              <a:t>menu, choose "Selection Pane.“</a:t>
            </a:r>
          </a:p>
          <a:p>
            <a:pPr marL="228600" indent="-228600">
              <a:spcAft>
                <a:spcPts val="600"/>
              </a:spcAft>
              <a:buClr>
                <a:schemeClr val="tx1">
                  <a:lumMod val="65000"/>
                  <a:lumOff val="35000"/>
                </a:schemeClr>
              </a:buClr>
              <a:buFont typeface="+mj-lt"/>
              <a:buAutoNum type="arabicPeriod"/>
            </a:pPr>
            <a:r>
              <a:rPr lang="en-GB" sz="1200" noProof="0" dirty="0">
                <a:latin typeface="Work Sans" pitchFamily="2" charset="77"/>
              </a:rPr>
              <a:t>A tab will open on the right side of the window. Drag the objects until they have the desired order. This will not affect the layout on the page, only the order in which they are read by screen readers.</a:t>
            </a:r>
          </a:p>
          <a:p>
            <a:endParaRPr lang="en-GB" sz="1000" noProof="0" dirty="0">
              <a:latin typeface="Work Sans" pitchFamily="2" charset="77"/>
            </a:endParaRPr>
          </a:p>
        </p:txBody>
      </p:sp>
      <p:sp>
        <p:nvSpPr>
          <p:cNvPr id="10" name="textruta 9">
            <a:extLst>
              <a:ext uri="{FF2B5EF4-FFF2-40B4-BE49-F238E27FC236}">
                <a16:creationId xmlns:a16="http://schemas.microsoft.com/office/drawing/2014/main" id="{428F5CB4-3C8B-C8B1-437D-FEBDF5863F8A}"/>
              </a:ext>
            </a:extLst>
          </p:cNvPr>
          <p:cNvSpPr txBox="1"/>
          <p:nvPr userDrawn="1"/>
        </p:nvSpPr>
        <p:spPr>
          <a:xfrm>
            <a:off x="934309" y="2231036"/>
            <a:ext cx="4248150" cy="307777"/>
          </a:xfrm>
          <a:prstGeom prst="rect">
            <a:avLst/>
          </a:prstGeom>
          <a:noFill/>
        </p:spPr>
        <p:txBody>
          <a:bodyPr wrap="square" rtlCol="0">
            <a:spAutoFit/>
          </a:bodyPr>
          <a:lstStyle/>
          <a:p>
            <a:r>
              <a:rPr lang="en-GB" sz="1400" noProof="0" dirty="0">
                <a:latin typeface="Work Sans Medium" pitchFamily="2" charset="77"/>
              </a:rPr>
              <a:t>Add alternative text for images/figures</a:t>
            </a:r>
          </a:p>
        </p:txBody>
      </p:sp>
      <p:sp>
        <p:nvSpPr>
          <p:cNvPr id="11" name="textruta 10">
            <a:extLst>
              <a:ext uri="{FF2B5EF4-FFF2-40B4-BE49-F238E27FC236}">
                <a16:creationId xmlns:a16="http://schemas.microsoft.com/office/drawing/2014/main" id="{DD22A84C-EFA4-C49C-D348-83942967797F}"/>
              </a:ext>
            </a:extLst>
          </p:cNvPr>
          <p:cNvSpPr txBox="1"/>
          <p:nvPr userDrawn="1"/>
        </p:nvSpPr>
        <p:spPr>
          <a:xfrm>
            <a:off x="5543785" y="2231036"/>
            <a:ext cx="4248150" cy="307777"/>
          </a:xfrm>
          <a:prstGeom prst="rect">
            <a:avLst/>
          </a:prstGeom>
          <a:noFill/>
        </p:spPr>
        <p:txBody>
          <a:bodyPr wrap="square" rtlCol="0">
            <a:spAutoFit/>
          </a:bodyPr>
          <a:lstStyle/>
          <a:p>
            <a:r>
              <a:rPr lang="en-GB" sz="1400" noProof="0" dirty="0">
                <a:latin typeface="Work Sans Medium" pitchFamily="2" charset="77"/>
              </a:rPr>
              <a:t>Set reading order</a:t>
            </a:r>
          </a:p>
        </p:txBody>
      </p:sp>
    </p:spTree>
    <p:extLst>
      <p:ext uri="{BB962C8B-B14F-4D97-AF65-F5344CB8AC3E}">
        <p14:creationId xmlns:p14="http://schemas.microsoft.com/office/powerpoint/2010/main" val="2907068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Rectangle 4"/>
          <p:cNvSpPr>
            <a:spLocks noGrp="1" noChangeArrowheads="1"/>
          </p:cNvSpPr>
          <p:nvPr>
            <p:ph type="dt" sz="half" idx="10"/>
          </p:nvPr>
        </p:nvSpPr>
        <p:spPr>
          <a:ln/>
        </p:spPr>
        <p:txBody>
          <a:bodyPr/>
          <a:lstStyle>
            <a:lvl1pPr>
              <a:defRPr/>
            </a:lvl1pPr>
          </a:lstStyle>
          <a:p>
            <a:pPr>
              <a:defRPr/>
            </a:pPr>
            <a:fld id="{07FAFC59-AE15-4AB3-88B0-946D605E27EA}" type="datetime1">
              <a:rPr lang="sv-SE"/>
              <a:pPr>
                <a:defRPr/>
              </a:pPr>
              <a:t>2026-05-06</a:t>
            </a:fld>
            <a:endParaRPr lang="sv-SE"/>
          </a:p>
        </p:txBody>
      </p:sp>
      <p:sp>
        <p:nvSpPr>
          <p:cNvPr id="5" name="Rectangle 5"/>
          <p:cNvSpPr>
            <a:spLocks noGrp="1" noChangeArrowheads="1"/>
          </p:cNvSpPr>
          <p:nvPr>
            <p:ph type="ftr" sz="quarter" idx="11"/>
          </p:nvPr>
        </p:nvSpPr>
        <p:spPr>
          <a:ln/>
        </p:spPr>
        <p:txBody>
          <a:bodyPr/>
          <a:lstStyle>
            <a:lvl1pPr>
              <a:defRPr/>
            </a:lvl1pPr>
          </a:lstStyle>
          <a:p>
            <a:pPr>
              <a:defRPr/>
            </a:pPr>
            <a:r>
              <a:rPr lang="sv-SE"/>
              <a:t>/ Tommy Ferrarini, Institutet för social forskning</a:t>
            </a:r>
          </a:p>
        </p:txBody>
      </p:sp>
      <p:sp>
        <p:nvSpPr>
          <p:cNvPr id="6" name="Rectangle 6"/>
          <p:cNvSpPr>
            <a:spLocks noGrp="1" noChangeArrowheads="1"/>
          </p:cNvSpPr>
          <p:nvPr>
            <p:ph type="sldNum" sz="quarter" idx="12"/>
          </p:nvPr>
        </p:nvSpPr>
        <p:spPr>
          <a:ln/>
        </p:spPr>
        <p:txBody>
          <a:bodyPr/>
          <a:lstStyle>
            <a:lvl1pPr>
              <a:defRPr/>
            </a:lvl1pPr>
          </a:lstStyle>
          <a:p>
            <a:pPr>
              <a:defRPr/>
            </a:pPr>
            <a:fld id="{705BE20D-1F80-4380-B5F9-696D41EAF9E3}" type="slidenum">
              <a:rPr lang="sv-SE"/>
              <a:pPr>
                <a:defRPr/>
              </a:pPr>
              <a:t>‹#›</a:t>
            </a:fld>
            <a:endParaRPr lang="sv-SE"/>
          </a:p>
        </p:txBody>
      </p:sp>
    </p:spTree>
    <p:extLst>
      <p:ext uri="{BB962C8B-B14F-4D97-AF65-F5344CB8AC3E}">
        <p14:creationId xmlns:p14="http://schemas.microsoft.com/office/powerpoint/2010/main" val="11192501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Text only with titl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58F7C37-2B50-49CD-83FC-80A26B42AB59}"/>
              </a:ext>
            </a:extLst>
          </p:cNvPr>
          <p:cNvSpPr>
            <a:spLocks noGrp="1"/>
          </p:cNvSpPr>
          <p:nvPr>
            <p:ph type="title" hasCustomPrompt="1"/>
          </p:nvPr>
        </p:nvSpPr>
        <p:spPr>
          <a:xfrm>
            <a:off x="0" y="6408633"/>
            <a:ext cx="12192000" cy="449369"/>
          </a:xfrm>
          <a:prstGeom prst="rect">
            <a:avLst/>
          </a:prstGeom>
          <a:solidFill>
            <a:srgbClr val="021E42"/>
          </a:solidFill>
        </p:spPr>
        <p:txBody>
          <a:bodyPr>
            <a:noAutofit/>
          </a:bodyPr>
          <a:lstStyle>
            <a:lvl1pPr marL="3314700" indent="0">
              <a:defRPr sz="1800" b="1">
                <a:solidFill>
                  <a:schemeClr val="bg1"/>
                </a:solidFill>
              </a:defRPr>
            </a:lvl1pPr>
          </a:lstStyle>
          <a:p>
            <a:r>
              <a:rPr lang="en-US" dirty="0"/>
              <a:t>Slide title</a:t>
            </a:r>
          </a:p>
        </p:txBody>
      </p:sp>
      <p:sp>
        <p:nvSpPr>
          <p:cNvPr id="4" name="Text Placeholder 3">
            <a:extLst>
              <a:ext uri="{FF2B5EF4-FFF2-40B4-BE49-F238E27FC236}">
                <a16:creationId xmlns:a16="http://schemas.microsoft.com/office/drawing/2014/main" id="{D83D61EF-1A36-49AF-9A4B-D12F746FE93D}"/>
              </a:ext>
            </a:extLst>
          </p:cNvPr>
          <p:cNvSpPr>
            <a:spLocks noGrp="1"/>
          </p:cNvSpPr>
          <p:nvPr>
            <p:ph type="body" sz="quarter" idx="10" hasCustomPrompt="1"/>
          </p:nvPr>
        </p:nvSpPr>
        <p:spPr>
          <a:xfrm>
            <a:off x="4559829" y="1028733"/>
            <a:ext cx="7104789" cy="4436824"/>
          </a:xfrm>
          <a:prstGeom prst="rect">
            <a:avLst/>
          </a:prstGeom>
        </p:spPr>
        <p:txBody>
          <a:bodyPr anchor="ctr" anchorCtr="0"/>
          <a:lstStyle>
            <a:lvl1pPr marL="0" indent="0">
              <a:buFontTx/>
              <a:buNone/>
              <a:defRPr sz="2800"/>
            </a:lvl1pPr>
          </a:lstStyle>
          <a:p>
            <a:pPr lvl="0"/>
            <a:r>
              <a:rPr lang="en-US" dirty="0"/>
              <a:t>Click here to edit text (new lines function as bullets)</a:t>
            </a:r>
          </a:p>
        </p:txBody>
      </p:sp>
    </p:spTree>
    <p:extLst>
      <p:ext uri="{BB962C8B-B14F-4D97-AF65-F5344CB8AC3E}">
        <p14:creationId xmlns:p14="http://schemas.microsoft.com/office/powerpoint/2010/main" val="963836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83462A3D-BC6E-33F6-D482-0EDC48C6DC9E}"/>
              </a:ext>
            </a:extLst>
          </p:cNvPr>
          <p:cNvSpPr>
            <a:spLocks noGrp="1"/>
          </p:cNvSpPr>
          <p:nvPr>
            <p:ph type="dt" sz="half" idx="10"/>
          </p:nvPr>
        </p:nvSpPr>
        <p:spPr/>
        <p:txBody>
          <a:bodyPr/>
          <a:lstStyle/>
          <a:p>
            <a:fld id="{888E4D63-BE2C-4D4B-BBD2-256262659A9F}" type="datetime1">
              <a:rPr lang="sv-SE" smtClean="0"/>
              <a:pPr/>
              <a:t>2026-05-06</a:t>
            </a:fld>
            <a:endParaRPr lang="sv-SE" dirty="0"/>
          </a:p>
        </p:txBody>
      </p:sp>
      <p:sp>
        <p:nvSpPr>
          <p:cNvPr id="4" name="Platshållare för sidfot 3">
            <a:extLst>
              <a:ext uri="{FF2B5EF4-FFF2-40B4-BE49-F238E27FC236}">
                <a16:creationId xmlns:a16="http://schemas.microsoft.com/office/drawing/2014/main" id="{CB664D28-D961-D1F2-AC74-C753E5DCB3D4}"/>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FA6E489E-66C8-8766-0520-C9DA822D5EAB}"/>
              </a:ext>
            </a:extLst>
          </p:cNvPr>
          <p:cNvSpPr>
            <a:spLocks noGrp="1"/>
          </p:cNvSpPr>
          <p:nvPr>
            <p:ph type="sldNum" sz="quarter" idx="12"/>
          </p:nvPr>
        </p:nvSpPr>
        <p:spPr/>
        <p:txBody>
          <a:bodyPr/>
          <a:lstStyle/>
          <a:p>
            <a:fld id="{B716C8F4-20CD-364A-8A8E-DE130115B178}" type="slidenum">
              <a:rPr lang="sv-SE" smtClean="0"/>
              <a:pPr/>
              <a:t>‹#›</a:t>
            </a:fld>
            <a:endParaRPr lang="sv-SE" dirty="0"/>
          </a:p>
        </p:txBody>
      </p:sp>
      <p:sp>
        <p:nvSpPr>
          <p:cNvPr id="12" name="Platshållare för rubrik 1">
            <a:extLst>
              <a:ext uri="{FF2B5EF4-FFF2-40B4-BE49-F238E27FC236}">
                <a16:creationId xmlns:a16="http://schemas.microsoft.com/office/drawing/2014/main" id="{1DFB9773-1D7F-F3B3-C706-28A8C2D92E34}"/>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sv-SE"/>
              <a:t>Klicka här för att ändra mall för rubrikformat</a:t>
            </a:r>
            <a:endParaRPr lang="sv-SE" dirty="0"/>
          </a:p>
        </p:txBody>
      </p:sp>
      <p:sp>
        <p:nvSpPr>
          <p:cNvPr id="14" name="Platshållare för innehåll 13">
            <a:extLst>
              <a:ext uri="{FF2B5EF4-FFF2-40B4-BE49-F238E27FC236}">
                <a16:creationId xmlns:a16="http://schemas.microsoft.com/office/drawing/2014/main" id="{67484F84-26D1-126E-3D9A-EE9938F14D35}"/>
              </a:ext>
            </a:extLst>
          </p:cNvPr>
          <p:cNvSpPr>
            <a:spLocks noGrp="1"/>
          </p:cNvSpPr>
          <p:nvPr>
            <p:ph sz="quarter" idx="15"/>
          </p:nvPr>
        </p:nvSpPr>
        <p:spPr>
          <a:xfrm>
            <a:off x="947738" y="2528888"/>
            <a:ext cx="4559300" cy="25779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15" name="Platshållare för innehåll 13">
            <a:extLst>
              <a:ext uri="{FF2B5EF4-FFF2-40B4-BE49-F238E27FC236}">
                <a16:creationId xmlns:a16="http://schemas.microsoft.com/office/drawing/2014/main" id="{BF275934-BA93-B26D-2430-57E339605908}"/>
              </a:ext>
            </a:extLst>
          </p:cNvPr>
          <p:cNvSpPr>
            <a:spLocks noGrp="1"/>
          </p:cNvSpPr>
          <p:nvPr>
            <p:ph sz="quarter" idx="16"/>
          </p:nvPr>
        </p:nvSpPr>
        <p:spPr>
          <a:xfrm>
            <a:off x="6089081" y="2528888"/>
            <a:ext cx="4559300" cy="25779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9134894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orient="horz" pos="527">
          <p15:clr>
            <a:srgbClr val="FBAE40"/>
          </p15:clr>
        </p15:guide>
        <p15:guide id="5" orient="horz" pos="159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sv-SE" smtClean="0"/>
              <a:pPr/>
              <a:t>2026-05-06</a:t>
            </a:fld>
            <a:endParaRPr lang="sv-SE" dirty="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sv-SE" smtClean="0"/>
              <a:pPr/>
              <a:t>‹#›</a:t>
            </a:fld>
            <a:endParaRPr lang="sv-SE" dirty="0"/>
          </a:p>
        </p:txBody>
      </p:sp>
      <p:sp>
        <p:nvSpPr>
          <p:cNvPr id="7" name="Platshållare för innehåll 6">
            <a:extLst>
              <a:ext uri="{FF2B5EF4-FFF2-40B4-BE49-F238E27FC236}">
                <a16:creationId xmlns:a16="http://schemas.microsoft.com/office/drawing/2014/main" id="{BA1374A7-E0B7-54FC-E679-6FEEF0E72FA1}"/>
              </a:ext>
            </a:extLst>
          </p:cNvPr>
          <p:cNvSpPr>
            <a:spLocks noGrp="1"/>
          </p:cNvSpPr>
          <p:nvPr>
            <p:ph sz="quarter" idx="19"/>
          </p:nvPr>
        </p:nvSpPr>
        <p:spPr>
          <a:xfrm>
            <a:off x="947738" y="2024063"/>
            <a:ext cx="4262617" cy="37639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9" name="Platshållare för innehåll 6">
            <a:extLst>
              <a:ext uri="{FF2B5EF4-FFF2-40B4-BE49-F238E27FC236}">
                <a16:creationId xmlns:a16="http://schemas.microsoft.com/office/drawing/2014/main" id="{B41E123B-B2EB-E3F8-6438-FA8E1D383E07}"/>
              </a:ext>
            </a:extLst>
          </p:cNvPr>
          <p:cNvSpPr>
            <a:spLocks noGrp="1"/>
          </p:cNvSpPr>
          <p:nvPr>
            <p:ph sz="quarter" idx="20"/>
          </p:nvPr>
        </p:nvSpPr>
        <p:spPr>
          <a:xfrm>
            <a:off x="5519738" y="2024063"/>
            <a:ext cx="4262617" cy="37639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12" name="Platshållare för rubrik 1">
            <a:extLst>
              <a:ext uri="{FF2B5EF4-FFF2-40B4-BE49-F238E27FC236}">
                <a16:creationId xmlns:a16="http://schemas.microsoft.com/office/drawing/2014/main" id="{939A7C66-E96C-ED31-2BDE-4005A0E8618E}"/>
              </a:ext>
            </a:extLst>
          </p:cNvPr>
          <p:cNvSpPr>
            <a:spLocks noGrp="1"/>
          </p:cNvSpPr>
          <p:nvPr>
            <p:ph type="title"/>
          </p:nvPr>
        </p:nvSpPr>
        <p:spPr>
          <a:xfrm>
            <a:off x="947738" y="836612"/>
            <a:ext cx="4262617" cy="1052573"/>
          </a:xfrm>
          <a:prstGeom prst="rect">
            <a:avLst/>
          </a:prstGeom>
        </p:spPr>
        <p:txBody>
          <a:bodyPr vert="horz" lIns="91440" tIns="108000" rIns="91440" bIns="45720" rtlCol="0" anchor="t">
            <a:noAutofit/>
          </a:bodyPr>
          <a:lstStyle/>
          <a:p>
            <a:r>
              <a:rPr lang="sv-SE"/>
              <a:t>Klicka här för att ändra mall för rubrikformat</a:t>
            </a:r>
            <a:endParaRPr lang="sv-SE" dirty="0"/>
          </a:p>
        </p:txBody>
      </p:sp>
      <p:sp>
        <p:nvSpPr>
          <p:cNvPr id="23" name="Platshållare för text 22">
            <a:extLst>
              <a:ext uri="{FF2B5EF4-FFF2-40B4-BE49-F238E27FC236}">
                <a16:creationId xmlns:a16="http://schemas.microsoft.com/office/drawing/2014/main" id="{FAE689B1-F36C-71C2-F115-C9B65A0A00CE}"/>
              </a:ext>
            </a:extLst>
          </p:cNvPr>
          <p:cNvSpPr>
            <a:spLocks noGrp="1"/>
          </p:cNvSpPr>
          <p:nvPr>
            <p:ph type="body" sz="quarter" idx="21"/>
          </p:nvPr>
        </p:nvSpPr>
        <p:spPr>
          <a:xfrm>
            <a:off x="5519738" y="905624"/>
            <a:ext cx="4262437" cy="1052512"/>
          </a:xfrm>
        </p:spPr>
        <p:txBody>
          <a:bodyPr/>
          <a:lstStyle>
            <a:lvl1pPr marL="0" indent="0">
              <a:lnSpc>
                <a:spcPts val="3840"/>
              </a:lnSpc>
              <a:spcBef>
                <a:spcPts val="0"/>
              </a:spcBef>
              <a:spcAft>
                <a:spcPts val="0"/>
              </a:spcAft>
              <a:buNone/>
              <a:defRPr sz="3200" baseline="0">
                <a:solidFill>
                  <a:schemeClr val="tx1"/>
                </a:solidFill>
              </a:defRPr>
            </a:lvl1pPr>
          </a:lstStyle>
          <a:p>
            <a:pPr lvl="0"/>
            <a:r>
              <a:rPr lang="sv-SE"/>
              <a:t>Klicka här för att ändra format på bakgrundstexten</a:t>
            </a:r>
          </a:p>
        </p:txBody>
      </p:sp>
    </p:spTree>
    <p:extLst>
      <p:ext uri="{BB962C8B-B14F-4D97-AF65-F5344CB8AC3E}">
        <p14:creationId xmlns:p14="http://schemas.microsoft.com/office/powerpoint/2010/main" val="2663736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guide id="8" orient="horz" pos="52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och två bilder">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sv-SE" smtClean="0"/>
              <a:pPr/>
              <a:t>2026-05-06</a:t>
            </a:fld>
            <a:endParaRPr lang="sv-SE" dirty="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sv-SE" smtClean="0"/>
              <a:pPr/>
              <a:t>‹#›</a:t>
            </a:fld>
            <a:endParaRPr lang="sv-SE" dirty="0"/>
          </a:p>
        </p:txBody>
      </p:sp>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sv-SE"/>
              <a:t>Klicka här för att ändra mall för rubrikformat</a:t>
            </a:r>
            <a:endParaRPr lang="sv-SE" dirty="0"/>
          </a:p>
        </p:txBody>
      </p:sp>
      <p:sp>
        <p:nvSpPr>
          <p:cNvPr id="11" name="Platshållare för bild 10">
            <a:extLst>
              <a:ext uri="{FF2B5EF4-FFF2-40B4-BE49-F238E27FC236}">
                <a16:creationId xmlns:a16="http://schemas.microsoft.com/office/drawing/2014/main" id="{49E648CF-56EA-9980-F69D-2AC8D23AEE07}"/>
              </a:ext>
            </a:extLst>
          </p:cNvPr>
          <p:cNvSpPr>
            <a:spLocks noGrp="1"/>
          </p:cNvSpPr>
          <p:nvPr>
            <p:ph type="pic" sz="quarter" idx="17"/>
          </p:nvPr>
        </p:nvSpPr>
        <p:spPr>
          <a:xfrm>
            <a:off x="6089650" y="2035175"/>
            <a:ext cx="4559300" cy="2973266"/>
          </a:xfrm>
        </p:spPr>
        <p:txBody>
          <a:bodyPr/>
          <a:lstStyle/>
          <a:p>
            <a:r>
              <a:rPr lang="sv-SE"/>
              <a:t>Klicka på ikonen för att lägga till en bild</a:t>
            </a:r>
            <a:endParaRPr lang="en-GB"/>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p:nvPr>
        </p:nvSpPr>
        <p:spPr>
          <a:xfrm>
            <a:off x="947738" y="2024063"/>
            <a:ext cx="4572000" cy="2989262"/>
          </a:xfrm>
        </p:spPr>
        <p:txBody>
          <a:bodyPr/>
          <a:lstStyle/>
          <a:p>
            <a:r>
              <a:rPr lang="sv-SE"/>
              <a:t>Klicka på ikonen för att lägga till en bild</a:t>
            </a:r>
            <a:endParaRPr lang="en-GB"/>
          </a:p>
        </p:txBody>
      </p:sp>
      <p:sp>
        <p:nvSpPr>
          <p:cNvPr id="15" name="Platshållare för text 14">
            <a:extLst>
              <a:ext uri="{FF2B5EF4-FFF2-40B4-BE49-F238E27FC236}">
                <a16:creationId xmlns:a16="http://schemas.microsoft.com/office/drawing/2014/main" id="{7EA82616-DB96-A57E-04F3-E904D69359DD}"/>
              </a:ext>
            </a:extLst>
          </p:cNvPr>
          <p:cNvSpPr>
            <a:spLocks noGrp="1"/>
          </p:cNvSpPr>
          <p:nvPr>
            <p:ph type="body" sz="quarter" idx="19"/>
          </p:nvPr>
        </p:nvSpPr>
        <p:spPr>
          <a:xfrm>
            <a:off x="947738" y="5192713"/>
            <a:ext cx="4572000" cy="9064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16" name="Platshållare för text 14">
            <a:extLst>
              <a:ext uri="{FF2B5EF4-FFF2-40B4-BE49-F238E27FC236}">
                <a16:creationId xmlns:a16="http://schemas.microsoft.com/office/drawing/2014/main" id="{09876A58-6661-933D-30BB-FCB61348535C}"/>
              </a:ext>
            </a:extLst>
          </p:cNvPr>
          <p:cNvSpPr>
            <a:spLocks noGrp="1"/>
          </p:cNvSpPr>
          <p:nvPr>
            <p:ph type="body" sz="quarter" idx="20"/>
          </p:nvPr>
        </p:nvSpPr>
        <p:spPr>
          <a:xfrm>
            <a:off x="6089081" y="5192713"/>
            <a:ext cx="4572000" cy="9064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17275221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och 2 bilder">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sv-SE" smtClean="0"/>
              <a:pPr/>
              <a:t>2026-05-06</a:t>
            </a:fld>
            <a:endParaRPr lang="sv-SE" dirty="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sv-SE" smtClean="0"/>
              <a:pPr/>
              <a:t>‹#›</a:t>
            </a:fld>
            <a:endParaRPr lang="sv-SE" dirty="0"/>
          </a:p>
        </p:txBody>
      </p:sp>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sv-SE"/>
              <a:t>Klicka här för att ändra mall för rubrikformat</a:t>
            </a:r>
            <a:endParaRPr lang="sv-SE" dirty="0"/>
          </a:p>
        </p:txBody>
      </p:sp>
      <p:sp>
        <p:nvSpPr>
          <p:cNvPr id="11" name="Platshållare för bild 10">
            <a:extLst>
              <a:ext uri="{FF2B5EF4-FFF2-40B4-BE49-F238E27FC236}">
                <a16:creationId xmlns:a16="http://schemas.microsoft.com/office/drawing/2014/main" id="{49E648CF-56EA-9980-F69D-2AC8D23AEE07}"/>
              </a:ext>
            </a:extLst>
          </p:cNvPr>
          <p:cNvSpPr>
            <a:spLocks noGrp="1"/>
          </p:cNvSpPr>
          <p:nvPr>
            <p:ph type="pic" sz="quarter" idx="17"/>
          </p:nvPr>
        </p:nvSpPr>
        <p:spPr>
          <a:xfrm>
            <a:off x="6089650" y="2035175"/>
            <a:ext cx="4559300" cy="3753150"/>
          </a:xfrm>
        </p:spPr>
        <p:txBody>
          <a:bodyPr/>
          <a:lstStyle/>
          <a:p>
            <a:r>
              <a:rPr lang="sv-SE"/>
              <a:t>Klicka på ikonen för att lägga till en bild</a:t>
            </a:r>
            <a:endParaRPr lang="en-GB"/>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p:nvPr>
        </p:nvSpPr>
        <p:spPr>
          <a:xfrm>
            <a:off x="947738" y="2024063"/>
            <a:ext cx="4572000" cy="3764262"/>
          </a:xfrm>
        </p:spPr>
        <p:txBody>
          <a:bodyPr/>
          <a:lstStyle/>
          <a:p>
            <a:r>
              <a:rPr lang="sv-SE"/>
              <a:t>Klicka på ikonen för att lägga till en bild</a:t>
            </a:r>
            <a:endParaRPr lang="en-GB"/>
          </a:p>
        </p:txBody>
      </p:sp>
    </p:spTree>
    <p:extLst>
      <p:ext uri="{BB962C8B-B14F-4D97-AF65-F5344CB8AC3E}">
        <p14:creationId xmlns:p14="http://schemas.microsoft.com/office/powerpoint/2010/main" val="21318011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och 3 bilder">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sv-SE" smtClean="0"/>
              <a:pPr/>
              <a:t>2026-05-06</a:t>
            </a:fld>
            <a:endParaRPr lang="sv-SE" dirty="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sv-SE" smtClean="0"/>
              <a:pPr/>
              <a:t>‹#›</a:t>
            </a:fld>
            <a:endParaRPr lang="sv-SE" dirty="0"/>
          </a:p>
        </p:txBody>
      </p:sp>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sv-SE"/>
              <a:t>Klicka här för att ändra mall för rubrikformat</a:t>
            </a:r>
            <a:endParaRPr lang="sv-SE" dirty="0"/>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p:nvPr>
        </p:nvSpPr>
        <p:spPr>
          <a:xfrm>
            <a:off x="947739" y="2024063"/>
            <a:ext cx="2822004" cy="3764262"/>
          </a:xfrm>
        </p:spPr>
        <p:txBody>
          <a:bodyPr/>
          <a:lstStyle/>
          <a:p>
            <a:r>
              <a:rPr lang="sv-SE"/>
              <a:t>Klicka på ikonen för att lägga till en bild</a:t>
            </a:r>
            <a:endParaRPr lang="en-GB"/>
          </a:p>
        </p:txBody>
      </p:sp>
      <p:sp>
        <p:nvSpPr>
          <p:cNvPr id="9" name="Platshållare för bild 12">
            <a:extLst>
              <a:ext uri="{FF2B5EF4-FFF2-40B4-BE49-F238E27FC236}">
                <a16:creationId xmlns:a16="http://schemas.microsoft.com/office/drawing/2014/main" id="{A1B32E41-89F9-9ED1-454D-E09D343B8235}"/>
              </a:ext>
            </a:extLst>
          </p:cNvPr>
          <p:cNvSpPr>
            <a:spLocks noGrp="1"/>
          </p:cNvSpPr>
          <p:nvPr>
            <p:ph type="pic" sz="quarter" idx="19"/>
          </p:nvPr>
        </p:nvSpPr>
        <p:spPr>
          <a:xfrm>
            <a:off x="4096380" y="2024063"/>
            <a:ext cx="2822004" cy="3764262"/>
          </a:xfrm>
        </p:spPr>
        <p:txBody>
          <a:bodyPr/>
          <a:lstStyle/>
          <a:p>
            <a:r>
              <a:rPr lang="sv-SE"/>
              <a:t>Klicka på ikonen för att lägga till en bild</a:t>
            </a:r>
            <a:endParaRPr lang="en-GB"/>
          </a:p>
        </p:txBody>
      </p:sp>
      <p:sp>
        <p:nvSpPr>
          <p:cNvPr id="10" name="Platshållare för bild 12">
            <a:extLst>
              <a:ext uri="{FF2B5EF4-FFF2-40B4-BE49-F238E27FC236}">
                <a16:creationId xmlns:a16="http://schemas.microsoft.com/office/drawing/2014/main" id="{BC3C8CFC-2399-786C-A053-51FD97723AC6}"/>
              </a:ext>
            </a:extLst>
          </p:cNvPr>
          <p:cNvSpPr>
            <a:spLocks noGrp="1"/>
          </p:cNvSpPr>
          <p:nvPr>
            <p:ph type="pic" sz="quarter" idx="20"/>
          </p:nvPr>
        </p:nvSpPr>
        <p:spPr>
          <a:xfrm>
            <a:off x="7245021" y="2024063"/>
            <a:ext cx="2822004" cy="3764262"/>
          </a:xfrm>
        </p:spPr>
        <p:txBody>
          <a:bodyPr/>
          <a:lstStyle/>
          <a:p>
            <a:r>
              <a:rPr lang="sv-SE"/>
              <a:t>Klicka på ikonen för att lägga till en bild</a:t>
            </a:r>
            <a:endParaRPr lang="en-GB"/>
          </a:p>
        </p:txBody>
      </p:sp>
    </p:spTree>
    <p:extLst>
      <p:ext uri="{BB962C8B-B14F-4D97-AF65-F5344CB8AC3E}">
        <p14:creationId xmlns:p14="http://schemas.microsoft.com/office/powerpoint/2010/main" val="9880211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5.sv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5.svg"/><Relationship Id="rId2" Type="http://schemas.openxmlformats.org/officeDocument/2006/relationships/slideLayout" Target="../slideLayouts/slideLayout29.xml"/><Relationship Id="rId16"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DEDED"/>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9A81581-C5EB-CCB3-0B2C-C4573813B28E}"/>
              </a:ext>
            </a:extLst>
          </p:cNvPr>
          <p:cNvSpPr>
            <a:spLocks noGrp="1"/>
          </p:cNvSpPr>
          <p:nvPr>
            <p:ph type="title"/>
          </p:nvPr>
        </p:nvSpPr>
        <p:spPr>
          <a:xfrm>
            <a:off x="600075" y="1169520"/>
            <a:ext cx="10990263" cy="568412"/>
          </a:xfrm>
          <a:prstGeom prst="rect">
            <a:avLst/>
          </a:prstGeom>
        </p:spPr>
        <p:txBody>
          <a:bodyPr vert="horz" lIns="91440" tIns="108000" rIns="91440" bIns="45720" rtlCol="0" anchor="t">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79CF6E4A-7E25-7C38-5E61-0F057A6F15F8}"/>
              </a:ext>
            </a:extLst>
          </p:cNvPr>
          <p:cNvSpPr>
            <a:spLocks noGrp="1"/>
          </p:cNvSpPr>
          <p:nvPr>
            <p:ph type="body" idx="1"/>
          </p:nvPr>
        </p:nvSpPr>
        <p:spPr>
          <a:xfrm>
            <a:off x="600075" y="1795850"/>
            <a:ext cx="10990263" cy="4530302"/>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B02802BE-5037-20C2-C69A-3687142E17FF}"/>
              </a:ext>
            </a:extLst>
          </p:cNvPr>
          <p:cNvSpPr>
            <a:spLocks noGrp="1"/>
          </p:cNvSpPr>
          <p:nvPr>
            <p:ph type="dt" sz="half" idx="2"/>
          </p:nvPr>
        </p:nvSpPr>
        <p:spPr>
          <a:xfrm>
            <a:off x="600075" y="6473327"/>
            <a:ext cx="2743200" cy="94775"/>
          </a:xfrm>
          <a:prstGeom prst="rect">
            <a:avLst/>
          </a:prstGeom>
        </p:spPr>
        <p:txBody>
          <a:bodyPr vert="horz" lIns="91440" tIns="45720" rIns="91440" bIns="45720" rtlCol="0" anchor="ctr"/>
          <a:lstStyle>
            <a:lvl1pPr algn="l">
              <a:defRPr sz="700" baseline="0">
                <a:solidFill>
                  <a:schemeClr val="accent2"/>
                </a:solidFill>
                <a:latin typeface="Work Sans" pitchFamily="2" charset="77"/>
              </a:defRPr>
            </a:lvl1pPr>
          </a:lstStyle>
          <a:p>
            <a:fld id="{888E4D63-BE2C-4D4B-BBD2-256262659A9F}" type="datetime1">
              <a:rPr lang="sv-SE" smtClean="0"/>
              <a:pPr/>
              <a:t>2026-05-06</a:t>
            </a:fld>
            <a:endParaRPr lang="sv-SE" dirty="0"/>
          </a:p>
        </p:txBody>
      </p:sp>
      <p:sp>
        <p:nvSpPr>
          <p:cNvPr id="5" name="Platshållare för sidfot 4">
            <a:extLst>
              <a:ext uri="{FF2B5EF4-FFF2-40B4-BE49-F238E27FC236}">
                <a16:creationId xmlns:a16="http://schemas.microsoft.com/office/drawing/2014/main" id="{8EB4FE33-ACB2-4359-61CD-3E894F726E20}"/>
              </a:ext>
            </a:extLst>
          </p:cNvPr>
          <p:cNvSpPr>
            <a:spLocks noGrp="1"/>
          </p:cNvSpPr>
          <p:nvPr>
            <p:ph type="ftr" sz="quarter" idx="3"/>
          </p:nvPr>
        </p:nvSpPr>
        <p:spPr>
          <a:xfrm>
            <a:off x="4037805" y="6470364"/>
            <a:ext cx="4114800" cy="97738"/>
          </a:xfrm>
          <a:prstGeom prst="rect">
            <a:avLst/>
          </a:prstGeom>
        </p:spPr>
        <p:txBody>
          <a:bodyPr vert="horz" lIns="91440" tIns="45720" rIns="91440" bIns="45720" rtlCol="0" anchor="ctr"/>
          <a:lstStyle>
            <a:lvl1pPr algn="ctr">
              <a:defRPr sz="700" baseline="0">
                <a:solidFill>
                  <a:schemeClr val="accent2"/>
                </a:solidFill>
                <a:latin typeface="Work Sans" pitchFamily="2" charset="77"/>
              </a:defRPr>
            </a:lvl1pPr>
          </a:lstStyle>
          <a:p>
            <a:r>
              <a:rPr lang="sv-SE"/>
              <a:t>Presentation footer</a:t>
            </a:r>
            <a:endParaRPr lang="sv-SE" dirty="0"/>
          </a:p>
        </p:txBody>
      </p:sp>
      <p:sp>
        <p:nvSpPr>
          <p:cNvPr id="6" name="Platshållare för bildnummer 5">
            <a:extLst>
              <a:ext uri="{FF2B5EF4-FFF2-40B4-BE49-F238E27FC236}">
                <a16:creationId xmlns:a16="http://schemas.microsoft.com/office/drawing/2014/main" id="{5847F348-31E2-5BEB-84BB-B45A40BF191E}"/>
              </a:ext>
            </a:extLst>
          </p:cNvPr>
          <p:cNvSpPr>
            <a:spLocks noGrp="1"/>
          </p:cNvSpPr>
          <p:nvPr>
            <p:ph type="sldNum" sz="quarter" idx="4"/>
          </p:nvPr>
        </p:nvSpPr>
        <p:spPr>
          <a:xfrm>
            <a:off x="8848725" y="6473328"/>
            <a:ext cx="2743200" cy="94775"/>
          </a:xfrm>
          <a:prstGeom prst="rect">
            <a:avLst/>
          </a:prstGeom>
        </p:spPr>
        <p:txBody>
          <a:bodyPr vert="horz" lIns="91440" tIns="45720" rIns="91440" bIns="45720" rtlCol="0" anchor="ctr"/>
          <a:lstStyle>
            <a:lvl1pPr algn="r">
              <a:defRPr sz="700" baseline="0">
                <a:solidFill>
                  <a:schemeClr val="accent2"/>
                </a:solidFill>
                <a:latin typeface="Work Sans" pitchFamily="2" charset="77"/>
              </a:defRPr>
            </a:lvl1pPr>
          </a:lstStyle>
          <a:p>
            <a:fld id="{B716C8F4-20CD-364A-8A8E-DE130115B178}" type="slidenum">
              <a:rPr lang="sv-SE" smtClean="0"/>
              <a:pPr/>
              <a:t>‹#›</a:t>
            </a:fld>
            <a:endParaRPr lang="sv-SE" dirty="0"/>
          </a:p>
        </p:txBody>
      </p:sp>
      <p:pic>
        <p:nvPicPr>
          <p:cNvPr id="8" name="Bildobjekt 7">
            <a:extLst>
              <a:ext uri="{FF2B5EF4-FFF2-40B4-BE49-F238E27FC236}">
                <a16:creationId xmlns:a16="http://schemas.microsoft.com/office/drawing/2014/main" id="{EC8B10D5-9A4D-9199-0370-3DA7F9767C35}"/>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10838284" y="5633192"/>
            <a:ext cx="838515" cy="797194"/>
          </a:xfrm>
          <a:prstGeom prst="rect">
            <a:avLst/>
          </a:prstGeom>
        </p:spPr>
      </p:pic>
    </p:spTree>
    <p:extLst>
      <p:ext uri="{BB962C8B-B14F-4D97-AF65-F5344CB8AC3E}">
        <p14:creationId xmlns:p14="http://schemas.microsoft.com/office/powerpoint/2010/main" val="2342682161"/>
      </p:ext>
    </p:extLst>
  </p:cSld>
  <p:clrMap bg1="lt1" tx1="dk1" bg2="lt2" tx2="dk2" accent1="accent1" accent2="accent2" accent3="accent3" accent4="accent4" accent5="accent5" accent6="accent6" hlink="hlink" folHlink="folHlink"/>
  <p:sldLayoutIdLst>
    <p:sldLayoutId id="2147483666"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5" r:id="rId12"/>
    <p:sldLayoutId id="2147483663" r:id="rId13"/>
    <p:sldLayoutId id="2147483664" r:id="rId14"/>
    <p:sldLayoutId id="2147483668" r:id="rId15"/>
  </p:sldLayoutIdLst>
  <p:txStyles>
    <p:titleStyle>
      <a:lvl1pPr algn="l" defTabSz="914400" rtl="0" eaLnBrk="1" latinLnBrk="0" hangingPunct="1">
        <a:lnSpc>
          <a:spcPts val="3840"/>
        </a:lnSpc>
        <a:spcBef>
          <a:spcPct val="0"/>
        </a:spcBef>
        <a:buNone/>
        <a:defRPr sz="3200" kern="1200" baseline="0">
          <a:solidFill>
            <a:schemeClr val="tx1"/>
          </a:solidFill>
          <a:latin typeface="Work Sans" pitchFamily="2" charset="77"/>
          <a:ea typeface="+mj-ea"/>
          <a:cs typeface="+mj-cs"/>
        </a:defRPr>
      </a:lvl1pPr>
    </p:titleStyle>
    <p:bodyStyle>
      <a:lvl1pPr marL="228600" indent="-228600" algn="l" defTabSz="914400" rtl="0" eaLnBrk="1" latinLnBrk="0" hangingPunct="1">
        <a:lnSpc>
          <a:spcPts val="2120"/>
        </a:lnSpc>
        <a:spcBef>
          <a:spcPts val="300"/>
        </a:spcBef>
        <a:buFont typeface="Arial" panose="020B0604020202020204" pitchFamily="34" charset="0"/>
        <a:buChar char="•"/>
        <a:defRPr sz="1600" kern="1200" baseline="0">
          <a:solidFill>
            <a:schemeClr val="tx1">
              <a:lumMod val="65000"/>
              <a:lumOff val="35000"/>
            </a:schemeClr>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lumMod val="65000"/>
              <a:lumOff val="35000"/>
            </a:schemeClr>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baseline="0">
          <a:solidFill>
            <a:schemeClr val="tx1">
              <a:lumMod val="65000"/>
              <a:lumOff val="35000"/>
            </a:schemeClr>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baseline="0">
          <a:solidFill>
            <a:schemeClr val="tx1">
              <a:lumMod val="65000"/>
              <a:lumOff val="35000"/>
            </a:schemeClr>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baseline="0">
          <a:solidFill>
            <a:schemeClr val="tx1">
              <a:lumMod val="65000"/>
              <a:lumOff val="35000"/>
            </a:schemeClr>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Bildobjekt 8" descr="Department of Government Uppsala University">
            <a:extLst>
              <a:ext uri="{FF2B5EF4-FFF2-40B4-BE49-F238E27FC236}">
                <a16:creationId xmlns:a16="http://schemas.microsoft.com/office/drawing/2014/main" id="{F5E362E6-646F-4E6D-9158-FA604D8EAC1B}"/>
              </a:ext>
            </a:extLst>
          </p:cNvPr>
          <p:cNvPicPr>
            <a:picLocks noChangeAspect="1"/>
          </p:cNvPicPr>
          <p:nvPr userDrawn="1"/>
        </p:nvPicPr>
        <p:blipFill>
          <a:blip r:embed="rId14">
            <a:alphaModFix amt="50000"/>
          </a:blip>
          <a:stretch>
            <a:fillRect/>
          </a:stretch>
        </p:blipFill>
        <p:spPr>
          <a:xfrm>
            <a:off x="576000" y="288000"/>
            <a:ext cx="2313497" cy="639385"/>
          </a:xfrm>
          <a:prstGeom prst="rect">
            <a:avLst/>
          </a:prstGeom>
        </p:spPr>
      </p:pic>
      <p:sp>
        <p:nvSpPr>
          <p:cNvPr id="2" name="Platshållare för rubrik 1">
            <a:extLst>
              <a:ext uri="{FF2B5EF4-FFF2-40B4-BE49-F238E27FC236}">
                <a16:creationId xmlns:a16="http://schemas.microsoft.com/office/drawing/2014/main" id="{09A81581-C5EB-CCB3-0B2C-C4573813B28E}"/>
              </a:ext>
            </a:extLst>
          </p:cNvPr>
          <p:cNvSpPr>
            <a:spLocks noGrp="1"/>
          </p:cNvSpPr>
          <p:nvPr>
            <p:ph type="title"/>
          </p:nvPr>
        </p:nvSpPr>
        <p:spPr>
          <a:xfrm>
            <a:off x="575998" y="1080000"/>
            <a:ext cx="9576000" cy="720000"/>
          </a:xfrm>
          <a:prstGeom prst="rect">
            <a:avLst/>
          </a:prstGeom>
        </p:spPr>
        <p:txBody>
          <a:bodyPr vert="horz" lIns="91440" tIns="108000" rIns="91440" bIns="45720" rtlCol="0" anchor="t">
            <a:noAutofit/>
          </a:bodyPr>
          <a:lstStyle/>
          <a:p>
            <a:r>
              <a:rPr lang="en-GB" noProof="0" dirty="0"/>
              <a:t>Write your heading here</a:t>
            </a:r>
          </a:p>
        </p:txBody>
      </p:sp>
      <p:sp>
        <p:nvSpPr>
          <p:cNvPr id="3" name="Platshållare för text 2">
            <a:extLst>
              <a:ext uri="{FF2B5EF4-FFF2-40B4-BE49-F238E27FC236}">
                <a16:creationId xmlns:a16="http://schemas.microsoft.com/office/drawing/2014/main" id="{79CF6E4A-7E25-7C38-5E61-0F057A6F15F8}"/>
              </a:ext>
            </a:extLst>
          </p:cNvPr>
          <p:cNvSpPr>
            <a:spLocks noGrp="1"/>
          </p:cNvSpPr>
          <p:nvPr>
            <p:ph type="body" idx="1"/>
          </p:nvPr>
        </p:nvSpPr>
        <p:spPr>
          <a:xfrm>
            <a:off x="576000" y="2001273"/>
            <a:ext cx="9576000" cy="4126150"/>
          </a:xfrm>
          <a:prstGeom prst="rect">
            <a:avLst/>
          </a:prstGeom>
        </p:spPr>
        <p:txBody>
          <a:bodyPr vert="horz" lIns="91440" tIns="45720" rIns="91440" bIns="45720" rtlCol="0">
            <a:noAutofit/>
          </a:bodyPr>
          <a:lstStyle/>
          <a:p>
            <a:pPr lvl="0"/>
            <a:r>
              <a:rPr lang="en-GB" noProof="0" dirty="0"/>
              <a:t>Write your text here</a:t>
            </a:r>
          </a:p>
          <a:p>
            <a:pPr lvl="1"/>
            <a:r>
              <a:rPr lang="en-GB" noProof="0" dirty="0"/>
              <a:t>Level two</a:t>
            </a:r>
          </a:p>
          <a:p>
            <a:pPr lvl="2"/>
            <a:r>
              <a:rPr lang="en-GB" noProof="0" dirty="0"/>
              <a:t>Level three</a:t>
            </a:r>
          </a:p>
          <a:p>
            <a:pPr lvl="3"/>
            <a:r>
              <a:rPr lang="en-GB" noProof="0" dirty="0"/>
              <a:t>Level four</a:t>
            </a:r>
          </a:p>
          <a:p>
            <a:pPr lvl="4"/>
            <a:r>
              <a:rPr lang="en-GB" noProof="0" dirty="0"/>
              <a:t>Level five</a:t>
            </a:r>
          </a:p>
        </p:txBody>
      </p:sp>
      <p:sp>
        <p:nvSpPr>
          <p:cNvPr id="4" name="Platshållare för datum 3">
            <a:extLst>
              <a:ext uri="{FF2B5EF4-FFF2-40B4-BE49-F238E27FC236}">
                <a16:creationId xmlns:a16="http://schemas.microsoft.com/office/drawing/2014/main" id="{B02802BE-5037-20C2-C69A-3687142E17FF}"/>
              </a:ext>
            </a:extLst>
          </p:cNvPr>
          <p:cNvSpPr>
            <a:spLocks noGrp="1"/>
          </p:cNvSpPr>
          <p:nvPr>
            <p:ph type="dt" sz="half" idx="2"/>
          </p:nvPr>
        </p:nvSpPr>
        <p:spPr>
          <a:xfrm>
            <a:off x="576000" y="6552000"/>
            <a:ext cx="2743200" cy="94775"/>
          </a:xfrm>
          <a:prstGeom prst="rect">
            <a:avLst/>
          </a:prstGeom>
        </p:spPr>
        <p:txBody>
          <a:bodyPr vert="horz" lIns="91440" tIns="45720" rIns="91440" bIns="45720" rtlCol="0" anchor="ctr"/>
          <a:lstStyle>
            <a:lvl1pPr algn="l">
              <a:defRPr sz="700" baseline="0">
                <a:solidFill>
                  <a:schemeClr val="accent2"/>
                </a:solidFill>
                <a:latin typeface="Work Sans" pitchFamily="2" charset="77"/>
              </a:defRPr>
            </a:lvl1pPr>
          </a:lstStyle>
          <a:p>
            <a:fld id="{888E4D63-BE2C-4D4B-BBD2-256262659A9F}" type="datetime1">
              <a:rPr lang="en-GB" noProof="0" smtClean="0"/>
              <a:pPr/>
              <a:t>06/05/2026</a:t>
            </a:fld>
            <a:endParaRPr lang="en-GB" noProof="0"/>
          </a:p>
        </p:txBody>
      </p:sp>
      <p:sp>
        <p:nvSpPr>
          <p:cNvPr id="5" name="Platshållare för sidfot 4">
            <a:extLst>
              <a:ext uri="{FF2B5EF4-FFF2-40B4-BE49-F238E27FC236}">
                <a16:creationId xmlns:a16="http://schemas.microsoft.com/office/drawing/2014/main" id="{8EB4FE33-ACB2-4359-61CD-3E894F726E20}"/>
              </a:ext>
            </a:extLst>
          </p:cNvPr>
          <p:cNvSpPr>
            <a:spLocks noGrp="1"/>
          </p:cNvSpPr>
          <p:nvPr>
            <p:ph type="ftr" sz="quarter" idx="3"/>
          </p:nvPr>
        </p:nvSpPr>
        <p:spPr>
          <a:xfrm>
            <a:off x="3507136" y="6552000"/>
            <a:ext cx="5177726" cy="94775"/>
          </a:xfrm>
          <a:prstGeom prst="rect">
            <a:avLst/>
          </a:prstGeom>
        </p:spPr>
        <p:txBody>
          <a:bodyPr vert="horz" lIns="91440" tIns="45720" rIns="91440" bIns="45720" rtlCol="0" anchor="ctr"/>
          <a:lstStyle>
            <a:lvl1pPr algn="ctr">
              <a:defRPr sz="700" baseline="0">
                <a:solidFill>
                  <a:schemeClr val="accent2"/>
                </a:solidFill>
                <a:latin typeface="Work Sans" pitchFamily="2" charset="77"/>
              </a:defRPr>
            </a:lvl1pPr>
          </a:lstStyle>
          <a:p>
            <a:r>
              <a:rPr lang="en-GB" noProof="0"/>
              <a:t>Presentation footer</a:t>
            </a:r>
          </a:p>
        </p:txBody>
      </p:sp>
      <p:sp>
        <p:nvSpPr>
          <p:cNvPr id="6" name="Platshållare för bildnummer 5">
            <a:extLst>
              <a:ext uri="{FF2B5EF4-FFF2-40B4-BE49-F238E27FC236}">
                <a16:creationId xmlns:a16="http://schemas.microsoft.com/office/drawing/2014/main" id="{5847F348-31E2-5BEB-84BB-B45A40BF191E}"/>
              </a:ext>
            </a:extLst>
          </p:cNvPr>
          <p:cNvSpPr>
            <a:spLocks noGrp="1"/>
          </p:cNvSpPr>
          <p:nvPr>
            <p:ph type="sldNum" sz="quarter" idx="4"/>
          </p:nvPr>
        </p:nvSpPr>
        <p:spPr>
          <a:xfrm>
            <a:off x="8848725" y="6552000"/>
            <a:ext cx="1303273" cy="97739"/>
          </a:xfrm>
          <a:prstGeom prst="rect">
            <a:avLst/>
          </a:prstGeom>
        </p:spPr>
        <p:txBody>
          <a:bodyPr vert="horz" lIns="91440" tIns="45720" rIns="91440" bIns="45720" rtlCol="0" anchor="ctr"/>
          <a:lstStyle>
            <a:lvl1pPr algn="r">
              <a:defRPr sz="700" baseline="0">
                <a:solidFill>
                  <a:schemeClr val="accent2"/>
                </a:solidFill>
                <a:latin typeface="Work Sans" pitchFamily="2" charset="77"/>
              </a:defRPr>
            </a:lvl1pPr>
          </a:lstStyle>
          <a:p>
            <a:fld id="{B716C8F4-20CD-364A-8A8E-DE130115B178}" type="slidenum">
              <a:rPr lang="en-GB" noProof="0" smtClean="0"/>
              <a:pPr/>
              <a:t>‹#›</a:t>
            </a:fld>
            <a:endParaRPr lang="en-GB" noProof="0"/>
          </a:p>
        </p:txBody>
      </p:sp>
      <p:pic>
        <p:nvPicPr>
          <p:cNvPr id="11" name="Bild 10" descr="UU Logotype + Stamp">
            <a:extLst>
              <a:ext uri="{FF2B5EF4-FFF2-40B4-BE49-F238E27FC236}">
                <a16:creationId xmlns:a16="http://schemas.microsoft.com/office/drawing/2014/main" id="{786452EC-E2FC-4F20-B028-56556E4FA971}"/>
              </a:ext>
            </a:extLst>
          </p:cNvPr>
          <p:cNvPicPr>
            <a:picLocks noChangeAspect="1"/>
          </p:cNvPicPr>
          <p:nvPr userDrawn="1"/>
        </p:nvPicPr>
        <p:blipFill>
          <a:blip>
            <a:extLst>
              <a:ext uri="{96DAC541-7B7A-43D3-8B79-37D633B846F1}">
                <asvg:svgBlip xmlns:asvg="http://schemas.microsoft.com/office/drawing/2016/SVG/main" r:embed="rId15"/>
              </a:ext>
            </a:extLst>
          </a:blip>
          <a:stretch>
            <a:fillRect/>
          </a:stretch>
        </p:blipFill>
        <p:spPr>
          <a:xfrm>
            <a:off x="10315861" y="5958793"/>
            <a:ext cx="1736825" cy="694730"/>
          </a:xfrm>
          <a:prstGeom prst="rect">
            <a:avLst/>
          </a:prstGeom>
        </p:spPr>
      </p:pic>
    </p:spTree>
    <p:extLst>
      <p:ext uri="{BB962C8B-B14F-4D97-AF65-F5344CB8AC3E}">
        <p14:creationId xmlns:p14="http://schemas.microsoft.com/office/powerpoint/2010/main" val="405031685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2" r:id="rId12"/>
  </p:sldLayoutIdLst>
  <p:txStyles>
    <p:titleStyle>
      <a:lvl1pPr algn="l" defTabSz="914400" rtl="0" eaLnBrk="1" latinLnBrk="0" hangingPunct="1">
        <a:lnSpc>
          <a:spcPct val="90000"/>
        </a:lnSpc>
        <a:spcBef>
          <a:spcPts val="0"/>
        </a:spcBef>
        <a:buNone/>
        <a:defRPr sz="4000" kern="1200" baseline="0">
          <a:solidFill>
            <a:schemeClr val="tx1"/>
          </a:solidFill>
          <a:latin typeface="Work Sans" pitchFamily="2" charset="77"/>
          <a:ea typeface="+mj-ea"/>
          <a:cs typeface="+mj-cs"/>
        </a:defRPr>
      </a:lvl1pPr>
    </p:titleStyle>
    <p:bodyStyle>
      <a:lvl1pPr marL="357188" indent="-357188" algn="l" defTabSz="914400" rtl="0" eaLnBrk="1" latinLnBrk="0" hangingPunct="1">
        <a:lnSpc>
          <a:spcPct val="100000"/>
        </a:lnSpc>
        <a:spcBef>
          <a:spcPts val="1200"/>
        </a:spcBef>
        <a:buFont typeface="Wingdings" panose="05000000000000000000" pitchFamily="2" charset="2"/>
        <a:buChar char="§"/>
        <a:defRPr sz="2400" kern="1200" baseline="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600"/>
        </a:spcBef>
        <a:buFont typeface="Work Sans" pitchFamily="2" charset="0"/>
        <a:buChar char="‒"/>
        <a:defRPr sz="2400" kern="1200" baseline="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600"/>
        </a:spcBef>
        <a:buFont typeface="Work Sans" pitchFamily="2" charset="0"/>
        <a:buChar char="‒"/>
        <a:defRPr sz="2400" kern="1200" baseline="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600"/>
        </a:spcBef>
        <a:buFont typeface="Work Sans" pitchFamily="2" charset="0"/>
        <a:buChar char="‒"/>
        <a:defRPr sz="2400" kern="1200" baseline="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600"/>
        </a:spcBef>
        <a:buFont typeface="Work Sans" pitchFamily="2" charset="0"/>
        <a:buChar char="‒"/>
        <a:defRPr sz="2400" kern="1200" baseline="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9A81581-C5EB-CCB3-0B2C-C4573813B28E}"/>
              </a:ext>
            </a:extLst>
          </p:cNvPr>
          <p:cNvSpPr>
            <a:spLocks noGrp="1"/>
          </p:cNvSpPr>
          <p:nvPr>
            <p:ph type="title"/>
          </p:nvPr>
        </p:nvSpPr>
        <p:spPr>
          <a:xfrm>
            <a:off x="942680" y="396000"/>
            <a:ext cx="9216000" cy="1224000"/>
          </a:xfrm>
          <a:prstGeom prst="rect">
            <a:avLst/>
          </a:prstGeom>
        </p:spPr>
        <p:txBody>
          <a:bodyPr vert="horz" lIns="91440" tIns="108000" rIns="91440" bIns="45720" rtlCol="0" anchor="t">
            <a:noAutofit/>
          </a:bodyPr>
          <a:lstStyle/>
          <a:p>
            <a:r>
              <a:rPr lang="en-GB" noProof="0" dirty="0"/>
              <a:t>Write your heading here</a:t>
            </a:r>
          </a:p>
        </p:txBody>
      </p:sp>
      <p:sp>
        <p:nvSpPr>
          <p:cNvPr id="3" name="Platshållare för text 2">
            <a:extLst>
              <a:ext uri="{FF2B5EF4-FFF2-40B4-BE49-F238E27FC236}">
                <a16:creationId xmlns:a16="http://schemas.microsoft.com/office/drawing/2014/main" id="{79CF6E4A-7E25-7C38-5E61-0F057A6F15F8}"/>
              </a:ext>
            </a:extLst>
          </p:cNvPr>
          <p:cNvSpPr>
            <a:spLocks noGrp="1"/>
          </p:cNvSpPr>
          <p:nvPr>
            <p:ph type="body" idx="1"/>
          </p:nvPr>
        </p:nvSpPr>
        <p:spPr>
          <a:xfrm>
            <a:off x="942680" y="1764000"/>
            <a:ext cx="9216000" cy="4363423"/>
          </a:xfrm>
          <a:prstGeom prst="rect">
            <a:avLst/>
          </a:prstGeom>
        </p:spPr>
        <p:txBody>
          <a:bodyPr vert="horz" lIns="91440" tIns="45720" rIns="91440" bIns="45720" rtlCol="0">
            <a:noAutofit/>
          </a:bodyPr>
          <a:lstStyle/>
          <a:p>
            <a:pPr lvl="0"/>
            <a:r>
              <a:rPr lang="en-GB" noProof="0" dirty="0"/>
              <a:t>Write your text here</a:t>
            </a:r>
          </a:p>
          <a:p>
            <a:pPr lvl="1"/>
            <a:r>
              <a:rPr lang="en-GB" noProof="0" dirty="0"/>
              <a:t>Level two</a:t>
            </a:r>
          </a:p>
          <a:p>
            <a:pPr lvl="2"/>
            <a:r>
              <a:rPr lang="en-GB" noProof="0" dirty="0"/>
              <a:t>Level three</a:t>
            </a:r>
          </a:p>
          <a:p>
            <a:pPr lvl="3"/>
            <a:r>
              <a:rPr lang="en-GB" noProof="0" dirty="0"/>
              <a:t>Level four</a:t>
            </a:r>
          </a:p>
          <a:p>
            <a:pPr lvl="4"/>
            <a:r>
              <a:rPr lang="en-GB" noProof="0" dirty="0"/>
              <a:t>Level five</a:t>
            </a:r>
          </a:p>
        </p:txBody>
      </p:sp>
      <p:sp>
        <p:nvSpPr>
          <p:cNvPr id="4" name="Platshållare för datum 3">
            <a:extLst>
              <a:ext uri="{FF2B5EF4-FFF2-40B4-BE49-F238E27FC236}">
                <a16:creationId xmlns:a16="http://schemas.microsoft.com/office/drawing/2014/main" id="{B02802BE-5037-20C2-C69A-3687142E17FF}"/>
              </a:ext>
            </a:extLst>
          </p:cNvPr>
          <p:cNvSpPr>
            <a:spLocks noGrp="1"/>
          </p:cNvSpPr>
          <p:nvPr>
            <p:ph type="dt" sz="half" idx="2"/>
          </p:nvPr>
        </p:nvSpPr>
        <p:spPr>
          <a:xfrm>
            <a:off x="942680" y="6552000"/>
            <a:ext cx="2743200" cy="94775"/>
          </a:xfrm>
          <a:prstGeom prst="rect">
            <a:avLst/>
          </a:prstGeom>
        </p:spPr>
        <p:txBody>
          <a:bodyPr vert="horz" lIns="91440" tIns="45720" rIns="91440" bIns="45720" rtlCol="0" anchor="ctr"/>
          <a:lstStyle>
            <a:lvl1pPr algn="l">
              <a:defRPr sz="700" baseline="0">
                <a:solidFill>
                  <a:schemeClr val="accent2"/>
                </a:solidFill>
                <a:latin typeface="Work Sans" pitchFamily="2" charset="77"/>
              </a:defRPr>
            </a:lvl1pPr>
          </a:lstStyle>
          <a:p>
            <a:fld id="{888E4D63-BE2C-4D4B-BBD2-256262659A9F}" type="datetime1">
              <a:rPr lang="en-GB" noProof="0" smtClean="0"/>
              <a:pPr/>
              <a:t>06/05/2026</a:t>
            </a:fld>
            <a:endParaRPr lang="en-GB" noProof="0"/>
          </a:p>
        </p:txBody>
      </p:sp>
      <p:sp>
        <p:nvSpPr>
          <p:cNvPr id="5" name="Platshållare för sidfot 4">
            <a:extLst>
              <a:ext uri="{FF2B5EF4-FFF2-40B4-BE49-F238E27FC236}">
                <a16:creationId xmlns:a16="http://schemas.microsoft.com/office/drawing/2014/main" id="{8EB4FE33-ACB2-4359-61CD-3E894F726E20}"/>
              </a:ext>
            </a:extLst>
          </p:cNvPr>
          <p:cNvSpPr>
            <a:spLocks noGrp="1"/>
          </p:cNvSpPr>
          <p:nvPr>
            <p:ph type="ftr" sz="quarter" idx="3"/>
          </p:nvPr>
        </p:nvSpPr>
        <p:spPr>
          <a:xfrm>
            <a:off x="3843062" y="6552000"/>
            <a:ext cx="4848482" cy="94775"/>
          </a:xfrm>
          <a:prstGeom prst="rect">
            <a:avLst/>
          </a:prstGeom>
        </p:spPr>
        <p:txBody>
          <a:bodyPr vert="horz" lIns="91440" tIns="45720" rIns="91440" bIns="45720" rtlCol="0" anchor="ctr"/>
          <a:lstStyle>
            <a:lvl1pPr algn="ctr">
              <a:defRPr sz="700" baseline="0">
                <a:solidFill>
                  <a:schemeClr val="accent2"/>
                </a:solidFill>
                <a:latin typeface="Work Sans" pitchFamily="2" charset="77"/>
              </a:defRPr>
            </a:lvl1pPr>
          </a:lstStyle>
          <a:p>
            <a:r>
              <a:rPr lang="en-GB" noProof="0"/>
              <a:t>Presentation footer</a:t>
            </a:r>
          </a:p>
        </p:txBody>
      </p:sp>
      <p:sp>
        <p:nvSpPr>
          <p:cNvPr id="6" name="Platshållare för bildnummer 5">
            <a:extLst>
              <a:ext uri="{FF2B5EF4-FFF2-40B4-BE49-F238E27FC236}">
                <a16:creationId xmlns:a16="http://schemas.microsoft.com/office/drawing/2014/main" id="{5847F348-31E2-5BEB-84BB-B45A40BF191E}"/>
              </a:ext>
            </a:extLst>
          </p:cNvPr>
          <p:cNvSpPr>
            <a:spLocks noGrp="1"/>
          </p:cNvSpPr>
          <p:nvPr>
            <p:ph type="sldNum" sz="quarter" idx="4"/>
          </p:nvPr>
        </p:nvSpPr>
        <p:spPr>
          <a:xfrm>
            <a:off x="8848725" y="6552000"/>
            <a:ext cx="1309955" cy="97739"/>
          </a:xfrm>
          <a:prstGeom prst="rect">
            <a:avLst/>
          </a:prstGeom>
        </p:spPr>
        <p:txBody>
          <a:bodyPr vert="horz" lIns="91440" tIns="45720" rIns="91440" bIns="45720" rtlCol="0" anchor="ctr"/>
          <a:lstStyle>
            <a:lvl1pPr algn="r">
              <a:defRPr sz="700" baseline="0">
                <a:solidFill>
                  <a:schemeClr val="accent2"/>
                </a:solidFill>
                <a:latin typeface="Work Sans" pitchFamily="2" charset="77"/>
              </a:defRPr>
            </a:lvl1pPr>
          </a:lstStyle>
          <a:p>
            <a:fld id="{B716C8F4-20CD-364A-8A8E-DE130115B178}" type="slidenum">
              <a:rPr lang="en-GB" noProof="0" smtClean="0"/>
              <a:pPr/>
              <a:t>‹#›</a:t>
            </a:fld>
            <a:endParaRPr lang="en-GB" noProof="0"/>
          </a:p>
        </p:txBody>
      </p:sp>
      <p:pic>
        <p:nvPicPr>
          <p:cNvPr id="11" name="Bild 10" descr="UU Logotype + Stamp">
            <a:extLst>
              <a:ext uri="{FF2B5EF4-FFF2-40B4-BE49-F238E27FC236}">
                <a16:creationId xmlns:a16="http://schemas.microsoft.com/office/drawing/2014/main" id="{786452EC-E2FC-4F20-B028-56556E4FA971}"/>
              </a:ext>
            </a:extLst>
          </p:cNvPr>
          <p:cNvPicPr>
            <a:picLocks noChangeAspect="1"/>
          </p:cNvPicPr>
          <p:nvPr userDrawn="1"/>
        </p:nvPicPr>
        <p:blipFill>
          <a:blip>
            <a:extLst>
              <a:ext uri="{96DAC541-7B7A-43D3-8B79-37D633B846F1}">
                <asvg:svgBlip xmlns:asvg="http://schemas.microsoft.com/office/drawing/2016/SVG/main" r:embed="rId17"/>
              </a:ext>
            </a:extLst>
          </a:blip>
          <a:stretch>
            <a:fillRect/>
          </a:stretch>
        </p:blipFill>
        <p:spPr>
          <a:xfrm>
            <a:off x="10315861" y="5958793"/>
            <a:ext cx="1736825" cy="694730"/>
          </a:xfrm>
          <a:prstGeom prst="rect">
            <a:avLst/>
          </a:prstGeom>
        </p:spPr>
      </p:pic>
    </p:spTree>
    <p:extLst>
      <p:ext uri="{BB962C8B-B14F-4D97-AF65-F5344CB8AC3E}">
        <p14:creationId xmlns:p14="http://schemas.microsoft.com/office/powerpoint/2010/main" val="14868604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Lst>
  <p:txStyles>
    <p:titleStyle>
      <a:lvl1pPr algn="l" defTabSz="914400" rtl="0" eaLnBrk="1" latinLnBrk="0" hangingPunct="1">
        <a:lnSpc>
          <a:spcPct val="90000"/>
        </a:lnSpc>
        <a:spcBef>
          <a:spcPts val="0"/>
        </a:spcBef>
        <a:buNone/>
        <a:defRPr sz="4000" kern="1200" baseline="0">
          <a:solidFill>
            <a:schemeClr val="tx1"/>
          </a:solidFill>
          <a:latin typeface="Work Sans" pitchFamily="2" charset="77"/>
          <a:ea typeface="+mj-ea"/>
          <a:cs typeface="+mj-cs"/>
        </a:defRPr>
      </a:lvl1pPr>
    </p:titleStyle>
    <p:bodyStyle>
      <a:lvl1pPr marL="357188" indent="-357188" algn="l" defTabSz="914400" rtl="0" eaLnBrk="1" latinLnBrk="0" hangingPunct="1">
        <a:lnSpc>
          <a:spcPct val="100000"/>
        </a:lnSpc>
        <a:spcBef>
          <a:spcPts val="1200"/>
        </a:spcBef>
        <a:buFont typeface="Wingdings" panose="05000000000000000000" pitchFamily="2" charset="2"/>
        <a:buChar char="§"/>
        <a:defRPr sz="2400" kern="1200" baseline="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600"/>
        </a:spcBef>
        <a:buFont typeface="Work Sans" pitchFamily="2" charset="0"/>
        <a:buChar char="‒"/>
        <a:defRPr sz="2400" kern="1200" baseline="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600"/>
        </a:spcBef>
        <a:buFont typeface="Work Sans" pitchFamily="2" charset="0"/>
        <a:buChar char="‒"/>
        <a:defRPr sz="2400" kern="1200" baseline="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600"/>
        </a:spcBef>
        <a:buFont typeface="Work Sans" pitchFamily="2" charset="0"/>
        <a:buChar char="‒"/>
        <a:defRPr sz="2400" kern="1200" baseline="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600"/>
        </a:spcBef>
        <a:buFont typeface="Work Sans" pitchFamily="2" charset="0"/>
        <a:buChar char="‒"/>
        <a:defRPr sz="2400" kern="1200" baseline="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41.xml"/><Relationship Id="rId4" Type="http://schemas.openxmlformats.org/officeDocument/2006/relationships/chart" Target="../charts/chart5.xml"/></Relationships>
</file>

<file path=ppt/slides/_rels/slide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41.xml"/><Relationship Id="rId4" Type="http://schemas.openxmlformats.org/officeDocument/2006/relationships/chart" Target="../charts/chart8.xml"/></Relationships>
</file>

<file path=ppt/slides/_rels/slide1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41.xml"/><Relationship Id="rId5" Type="http://schemas.openxmlformats.org/officeDocument/2006/relationships/chart" Target="../charts/chart12.xml"/><Relationship Id="rId4" Type="http://schemas.openxmlformats.org/officeDocument/2006/relationships/chart" Target="../charts/chart11.xml"/></Relationships>
</file>

<file path=ppt/slides/_rels/slide1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41.xml"/><Relationship Id="rId4" Type="http://schemas.openxmlformats.org/officeDocument/2006/relationships/chart" Target="../charts/char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836D2A-7478-4CAE-AB52-31ED9F7FCB51}"/>
              </a:ext>
            </a:extLst>
          </p:cNvPr>
          <p:cNvSpPr>
            <a:spLocks noGrp="1"/>
          </p:cNvSpPr>
          <p:nvPr>
            <p:ph type="ctrTitle"/>
          </p:nvPr>
        </p:nvSpPr>
        <p:spPr>
          <a:xfrm>
            <a:off x="385500" y="3201217"/>
            <a:ext cx="8798700" cy="1654175"/>
          </a:xfrm>
        </p:spPr>
        <p:txBody>
          <a:bodyPr/>
          <a:lstStyle/>
          <a:p>
            <a:r>
              <a:rPr lang="sv-SE" sz="4800" b="1" dirty="0"/>
              <a:t>Välfärdsstat i förändring: </a:t>
            </a:r>
            <a:endParaRPr lang="en-GB" dirty="0"/>
          </a:p>
        </p:txBody>
      </p:sp>
      <p:sp>
        <p:nvSpPr>
          <p:cNvPr id="3" name="Underrubrik 2">
            <a:extLst>
              <a:ext uri="{FF2B5EF4-FFF2-40B4-BE49-F238E27FC236}">
                <a16:creationId xmlns:a16="http://schemas.microsoft.com/office/drawing/2014/main" id="{0FD62AB1-5D0A-4C65-B91E-F474473BDE41}"/>
              </a:ext>
            </a:extLst>
          </p:cNvPr>
          <p:cNvSpPr>
            <a:spLocks noGrp="1"/>
          </p:cNvSpPr>
          <p:nvPr>
            <p:ph type="subTitle" idx="1"/>
          </p:nvPr>
        </p:nvSpPr>
        <p:spPr>
          <a:xfrm>
            <a:off x="480750" y="4429895"/>
            <a:ext cx="8798700" cy="461962"/>
          </a:xfrm>
        </p:spPr>
        <p:txBody>
          <a:bodyPr/>
          <a:lstStyle/>
          <a:p>
            <a:r>
              <a:rPr lang="sv-SE" sz="2400" dirty="0"/>
              <a:t>Ekonomiska trygghetssystem i nordiskt perspektiv</a:t>
            </a:r>
            <a:endParaRPr lang="en-US" b="1" dirty="0">
              <a:solidFill>
                <a:srgbClr val="002F5F"/>
              </a:solidFill>
              <a:latin typeface="Verdana" pitchFamily="34" charset="0"/>
            </a:endParaRPr>
          </a:p>
        </p:txBody>
      </p:sp>
      <p:sp>
        <p:nvSpPr>
          <p:cNvPr id="4" name="Underrubrik 2">
            <a:extLst>
              <a:ext uri="{FF2B5EF4-FFF2-40B4-BE49-F238E27FC236}">
                <a16:creationId xmlns:a16="http://schemas.microsoft.com/office/drawing/2014/main" id="{007E19F2-9EAE-418B-9478-A40F8C61F542}"/>
              </a:ext>
            </a:extLst>
          </p:cNvPr>
          <p:cNvSpPr txBox="1">
            <a:spLocks/>
          </p:cNvSpPr>
          <p:nvPr/>
        </p:nvSpPr>
        <p:spPr>
          <a:xfrm>
            <a:off x="385500" y="5397620"/>
            <a:ext cx="8021637" cy="1238309"/>
          </a:xfrm>
          <a:prstGeom prst="rect">
            <a:avLst/>
          </a:prstGeom>
        </p:spPr>
        <p:txBody>
          <a:bodyPr vert="horz" lIns="91440" tIns="45720" rIns="91440" bIns="45720" rtlCol="0">
            <a:normAutofit/>
          </a:bodyPr>
          <a:lstStyle>
            <a:lvl1pPr marL="0" indent="0" algn="l" defTabSz="914400" rtl="0" eaLnBrk="1" latinLnBrk="0" hangingPunct="1">
              <a:lnSpc>
                <a:spcPts val="2120"/>
              </a:lnSpc>
              <a:spcBef>
                <a:spcPts val="300"/>
              </a:spcBef>
              <a:buFont typeface="Arial" panose="020B0604020202020204" pitchFamily="34" charset="0"/>
              <a:buNone/>
              <a:defRPr sz="2400" kern="1200" baseline="0">
                <a:solidFill>
                  <a:schemeClr val="bg1"/>
                </a:solidFill>
                <a:latin typeface="Work Sans"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baseline="0">
                <a:solidFill>
                  <a:schemeClr val="tx1">
                    <a:lumMod val="65000"/>
                    <a:lumOff val="35000"/>
                  </a:schemeClr>
                </a:solidFill>
                <a:latin typeface="Work Sans"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baseline="0">
                <a:solidFill>
                  <a:schemeClr val="tx1">
                    <a:lumMod val="65000"/>
                    <a:lumOff val="35000"/>
                  </a:schemeClr>
                </a:solidFill>
                <a:latin typeface="Work Sans"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baseline="0">
                <a:solidFill>
                  <a:schemeClr val="tx1">
                    <a:lumMod val="65000"/>
                    <a:lumOff val="35000"/>
                  </a:schemeClr>
                </a:solidFill>
                <a:latin typeface="Work Sans"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baseline="0">
                <a:solidFill>
                  <a:schemeClr val="tx1">
                    <a:lumMod val="65000"/>
                    <a:lumOff val="35000"/>
                  </a:schemeClr>
                </a:solidFill>
                <a:latin typeface="Work Sans"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sz="2000" dirty="0"/>
              <a:t>Sebastian Sirén</a:t>
            </a:r>
          </a:p>
          <a:p>
            <a:r>
              <a:rPr lang="sv-SE" sz="2000" dirty="0"/>
              <a:t>Statsvetenskapliga institutionen</a:t>
            </a:r>
          </a:p>
          <a:p>
            <a:r>
              <a:rPr lang="sv-SE" sz="2000" dirty="0"/>
              <a:t>Uppsala universitet</a:t>
            </a:r>
          </a:p>
        </p:txBody>
      </p:sp>
      <p:pic>
        <p:nvPicPr>
          <p:cNvPr id="6" name="Bildobjekt 5">
            <a:extLst>
              <a:ext uri="{FF2B5EF4-FFF2-40B4-BE49-F238E27FC236}">
                <a16:creationId xmlns:a16="http://schemas.microsoft.com/office/drawing/2014/main" id="{6B736C63-89B8-425A-A8A8-5984EB5ECA98}"/>
              </a:ext>
            </a:extLst>
          </p:cNvPr>
          <p:cNvPicPr>
            <a:picLocks noChangeAspect="1"/>
          </p:cNvPicPr>
          <p:nvPr/>
        </p:nvPicPr>
        <p:blipFill>
          <a:blip r:embed="rId2"/>
          <a:stretch>
            <a:fillRect/>
          </a:stretch>
        </p:blipFill>
        <p:spPr>
          <a:xfrm>
            <a:off x="8476149" y="149979"/>
            <a:ext cx="3505585" cy="4982737"/>
          </a:xfrm>
          <a:prstGeom prst="rect">
            <a:avLst/>
          </a:prstGeom>
        </p:spPr>
      </p:pic>
    </p:spTree>
    <p:extLst>
      <p:ext uri="{BB962C8B-B14F-4D97-AF65-F5344CB8AC3E}">
        <p14:creationId xmlns:p14="http://schemas.microsoft.com/office/powerpoint/2010/main" val="3975907890"/>
      </p:ext>
    </p:extLst>
  </p:cSld>
  <p:clrMapOvr>
    <a:masterClrMapping/>
  </p:clrMapOvr>
  <mc:AlternateContent xmlns:mc="http://schemas.openxmlformats.org/markup-compatibility/2006" xmlns:p14="http://schemas.microsoft.com/office/powerpoint/2010/main">
    <mc:Choice Requires="p14">
      <p:transition spd="slow" p14:dur="2000" advTm="41441"/>
    </mc:Choice>
    <mc:Fallback xmlns="">
      <p:transition spd="slow" advTm="414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65E2C-EAB8-CA1A-6453-360F2B7CF764}"/>
            </a:ext>
          </a:extLst>
        </p:cNvPr>
        <p:cNvGrpSpPr/>
        <p:nvPr/>
      </p:nvGrpSpPr>
      <p:grpSpPr>
        <a:xfrm>
          <a:off x="0" y="0"/>
          <a:ext cx="0" cy="0"/>
          <a:chOff x="0" y="0"/>
          <a:chExt cx="0" cy="0"/>
        </a:xfrm>
      </p:grpSpPr>
      <p:sp>
        <p:nvSpPr>
          <p:cNvPr id="26" name="Rubrik 3">
            <a:extLst>
              <a:ext uri="{FF2B5EF4-FFF2-40B4-BE49-F238E27FC236}">
                <a16:creationId xmlns:a16="http://schemas.microsoft.com/office/drawing/2014/main" id="{C2482CD3-1DBF-27BF-8C5E-2A1BAD7A3CDC}"/>
              </a:ext>
            </a:extLst>
          </p:cNvPr>
          <p:cNvSpPr>
            <a:spLocks noGrp="1"/>
          </p:cNvSpPr>
          <p:nvPr>
            <p:ph type="title"/>
          </p:nvPr>
        </p:nvSpPr>
        <p:spPr>
          <a:xfrm>
            <a:off x="1002602" y="651305"/>
            <a:ext cx="10121200" cy="716142"/>
          </a:xfrm>
        </p:spPr>
        <p:txBody>
          <a:bodyPr/>
          <a:lstStyle/>
          <a:p>
            <a:r>
              <a:rPr lang="sv-SE" dirty="0"/>
              <a:t>Socialförsäkringarna</a:t>
            </a:r>
            <a:br>
              <a:rPr lang="sv-SE" dirty="0"/>
            </a:br>
            <a:r>
              <a:rPr lang="sv-SE" sz="2000" dirty="0"/>
              <a:t>Ersättningsnivåer 1980-2020 (jmf. Nelson &amp; Sirén 2025)</a:t>
            </a:r>
          </a:p>
        </p:txBody>
      </p:sp>
      <p:graphicFrame>
        <p:nvGraphicFramePr>
          <p:cNvPr id="43" name="Diagram 42">
            <a:extLst>
              <a:ext uri="{FF2B5EF4-FFF2-40B4-BE49-F238E27FC236}">
                <a16:creationId xmlns:a16="http://schemas.microsoft.com/office/drawing/2014/main" id="{3E04BB58-5456-9804-F3F8-141988C095AE}"/>
              </a:ext>
            </a:extLst>
          </p:cNvPr>
          <p:cNvGraphicFramePr>
            <a:graphicFrameLocks/>
          </p:cNvGraphicFramePr>
          <p:nvPr/>
        </p:nvGraphicFramePr>
        <p:xfrm>
          <a:off x="872906" y="2276473"/>
          <a:ext cx="2880000" cy="414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4" name="Diagram 43">
            <a:extLst>
              <a:ext uri="{FF2B5EF4-FFF2-40B4-BE49-F238E27FC236}">
                <a16:creationId xmlns:a16="http://schemas.microsoft.com/office/drawing/2014/main" id="{12210160-E660-5F69-6574-6E9CF2DA75B8}"/>
              </a:ext>
            </a:extLst>
          </p:cNvPr>
          <p:cNvGraphicFramePr>
            <a:graphicFrameLocks/>
          </p:cNvGraphicFramePr>
          <p:nvPr/>
        </p:nvGraphicFramePr>
        <p:xfrm>
          <a:off x="4221380" y="2283181"/>
          <a:ext cx="2880000" cy="414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5" name="Diagram 44">
            <a:extLst>
              <a:ext uri="{FF2B5EF4-FFF2-40B4-BE49-F238E27FC236}">
                <a16:creationId xmlns:a16="http://schemas.microsoft.com/office/drawing/2014/main" id="{1308EAC2-65A9-4E7B-CF77-9D62CF8E98AA}"/>
              </a:ext>
            </a:extLst>
          </p:cNvPr>
          <p:cNvGraphicFramePr>
            <a:graphicFrameLocks/>
          </p:cNvGraphicFramePr>
          <p:nvPr/>
        </p:nvGraphicFramePr>
        <p:xfrm>
          <a:off x="7569854" y="2217736"/>
          <a:ext cx="2880000" cy="4140000"/>
        </p:xfrm>
        <a:graphic>
          <a:graphicData uri="http://schemas.openxmlformats.org/drawingml/2006/chart">
            <c:chart xmlns:c="http://schemas.openxmlformats.org/drawingml/2006/chart" xmlns:r="http://schemas.openxmlformats.org/officeDocument/2006/relationships" r:id="rId4"/>
          </a:graphicData>
        </a:graphic>
      </p:graphicFrame>
      <p:sp>
        <p:nvSpPr>
          <p:cNvPr id="46" name="textruta 45">
            <a:extLst>
              <a:ext uri="{FF2B5EF4-FFF2-40B4-BE49-F238E27FC236}">
                <a16:creationId xmlns:a16="http://schemas.microsoft.com/office/drawing/2014/main" id="{057F95F4-D08C-6505-6B3B-52DE3C9B9185}"/>
              </a:ext>
            </a:extLst>
          </p:cNvPr>
          <p:cNvSpPr txBox="1"/>
          <p:nvPr/>
        </p:nvSpPr>
        <p:spPr>
          <a:xfrm>
            <a:off x="1002602" y="1909959"/>
            <a:ext cx="2744494" cy="338554"/>
          </a:xfrm>
          <a:prstGeom prst="rect">
            <a:avLst/>
          </a:prstGeom>
          <a:noFill/>
        </p:spPr>
        <p:txBody>
          <a:bodyPr wrap="square">
            <a:spAutoFit/>
          </a:bodyPr>
          <a:lstStyle/>
          <a:p>
            <a:pPr algn="ctr"/>
            <a:r>
              <a:rPr lang="sv-SE" sz="1600" dirty="0">
                <a:latin typeface="Work Sans" pitchFamily="2" charset="0"/>
              </a:rPr>
              <a:t> Ålderspension </a:t>
            </a:r>
          </a:p>
        </p:txBody>
      </p:sp>
      <p:sp>
        <p:nvSpPr>
          <p:cNvPr id="47" name="textruta 46">
            <a:extLst>
              <a:ext uri="{FF2B5EF4-FFF2-40B4-BE49-F238E27FC236}">
                <a16:creationId xmlns:a16="http://schemas.microsoft.com/office/drawing/2014/main" id="{E7D27F27-BC97-AE14-D42D-FED2A862DF6A}"/>
              </a:ext>
            </a:extLst>
          </p:cNvPr>
          <p:cNvSpPr txBox="1"/>
          <p:nvPr/>
        </p:nvSpPr>
        <p:spPr>
          <a:xfrm>
            <a:off x="4215570" y="1884915"/>
            <a:ext cx="2880000" cy="338554"/>
          </a:xfrm>
          <a:prstGeom prst="rect">
            <a:avLst/>
          </a:prstGeom>
          <a:noFill/>
        </p:spPr>
        <p:txBody>
          <a:bodyPr wrap="square">
            <a:spAutoFit/>
          </a:bodyPr>
          <a:lstStyle/>
          <a:p>
            <a:pPr algn="ctr"/>
            <a:r>
              <a:rPr lang="sv-SE" sz="1600" dirty="0">
                <a:latin typeface="Work Sans" pitchFamily="2" charset="0"/>
              </a:rPr>
              <a:t> Arbetslöshetsförsäkring </a:t>
            </a:r>
          </a:p>
        </p:txBody>
      </p:sp>
      <p:sp>
        <p:nvSpPr>
          <p:cNvPr id="48" name="textruta 47">
            <a:extLst>
              <a:ext uri="{FF2B5EF4-FFF2-40B4-BE49-F238E27FC236}">
                <a16:creationId xmlns:a16="http://schemas.microsoft.com/office/drawing/2014/main" id="{5E0937D6-941A-4479-4E49-168AE23F030D}"/>
              </a:ext>
            </a:extLst>
          </p:cNvPr>
          <p:cNvSpPr txBox="1"/>
          <p:nvPr/>
        </p:nvSpPr>
        <p:spPr>
          <a:xfrm>
            <a:off x="7659690" y="1909959"/>
            <a:ext cx="2790164" cy="338554"/>
          </a:xfrm>
          <a:prstGeom prst="rect">
            <a:avLst/>
          </a:prstGeom>
          <a:noFill/>
        </p:spPr>
        <p:txBody>
          <a:bodyPr wrap="square">
            <a:spAutoFit/>
          </a:bodyPr>
          <a:lstStyle/>
          <a:p>
            <a:pPr algn="ctr"/>
            <a:r>
              <a:rPr lang="sv-SE" sz="1600" dirty="0">
                <a:latin typeface="Work Sans" pitchFamily="2" charset="0"/>
              </a:rPr>
              <a:t> Sjukförsäkring </a:t>
            </a:r>
          </a:p>
        </p:txBody>
      </p:sp>
      <p:sp>
        <p:nvSpPr>
          <p:cNvPr id="9" name="textruta 8">
            <a:extLst>
              <a:ext uri="{FF2B5EF4-FFF2-40B4-BE49-F238E27FC236}">
                <a16:creationId xmlns:a16="http://schemas.microsoft.com/office/drawing/2014/main" id="{A8C14821-A273-D748-34AE-55987520FB57}"/>
              </a:ext>
            </a:extLst>
          </p:cNvPr>
          <p:cNvSpPr txBox="1"/>
          <p:nvPr/>
        </p:nvSpPr>
        <p:spPr>
          <a:xfrm>
            <a:off x="866965" y="6472763"/>
            <a:ext cx="4667959" cy="338554"/>
          </a:xfrm>
          <a:prstGeom prst="rect">
            <a:avLst/>
          </a:prstGeom>
          <a:noFill/>
        </p:spPr>
        <p:txBody>
          <a:bodyPr wrap="square">
            <a:spAutoFit/>
          </a:bodyPr>
          <a:lstStyle/>
          <a:p>
            <a:r>
              <a:rPr lang="sv-SE" sz="1600" dirty="0">
                <a:solidFill>
                  <a:srgbClr val="606060"/>
                </a:solidFill>
                <a:latin typeface="Work Sans" pitchFamily="2" charset="0"/>
              </a:rPr>
              <a:t>Källa: SPIN (SIED)</a:t>
            </a:r>
          </a:p>
        </p:txBody>
      </p:sp>
    </p:spTree>
    <p:extLst>
      <p:ext uri="{BB962C8B-B14F-4D97-AF65-F5344CB8AC3E}">
        <p14:creationId xmlns:p14="http://schemas.microsoft.com/office/powerpoint/2010/main" val="3607695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ubrik 3">
            <a:extLst>
              <a:ext uri="{FF2B5EF4-FFF2-40B4-BE49-F238E27FC236}">
                <a16:creationId xmlns:a16="http://schemas.microsoft.com/office/drawing/2014/main" id="{E4D456E4-11B5-4662-AD4B-444F74404825}"/>
              </a:ext>
            </a:extLst>
          </p:cNvPr>
          <p:cNvSpPr>
            <a:spLocks noGrp="1"/>
          </p:cNvSpPr>
          <p:nvPr>
            <p:ph type="title"/>
          </p:nvPr>
        </p:nvSpPr>
        <p:spPr>
          <a:xfrm>
            <a:off x="1002602" y="651305"/>
            <a:ext cx="10121200" cy="716142"/>
          </a:xfrm>
        </p:spPr>
        <p:txBody>
          <a:bodyPr/>
          <a:lstStyle/>
          <a:p>
            <a:r>
              <a:rPr lang="sv-SE" dirty="0"/>
              <a:t>Socialförsäkringarna</a:t>
            </a:r>
            <a:br>
              <a:rPr lang="sv-SE" dirty="0"/>
            </a:br>
            <a:r>
              <a:rPr lang="sv-SE" sz="2000" dirty="0"/>
              <a:t>Ersättningsnivåer i Norden 2000-2024</a:t>
            </a:r>
          </a:p>
        </p:txBody>
      </p:sp>
      <p:sp>
        <p:nvSpPr>
          <p:cNvPr id="46" name="textruta 45">
            <a:extLst>
              <a:ext uri="{FF2B5EF4-FFF2-40B4-BE49-F238E27FC236}">
                <a16:creationId xmlns:a16="http://schemas.microsoft.com/office/drawing/2014/main" id="{25E964BB-4ED5-40E1-906E-4A9AFF6413A6}"/>
              </a:ext>
            </a:extLst>
          </p:cNvPr>
          <p:cNvSpPr txBox="1"/>
          <p:nvPr/>
        </p:nvSpPr>
        <p:spPr>
          <a:xfrm>
            <a:off x="866965" y="1909959"/>
            <a:ext cx="2853534" cy="336736"/>
          </a:xfrm>
          <a:prstGeom prst="rect">
            <a:avLst/>
          </a:prstGeom>
          <a:noFill/>
        </p:spPr>
        <p:txBody>
          <a:bodyPr wrap="square">
            <a:spAutoFit/>
          </a:bodyPr>
          <a:lstStyle/>
          <a:p>
            <a:pPr algn="ctr"/>
            <a:r>
              <a:rPr lang="sv-SE" sz="1600" dirty="0">
                <a:latin typeface="Work Sans" pitchFamily="2" charset="0"/>
              </a:rPr>
              <a:t> Ålderspension </a:t>
            </a:r>
          </a:p>
        </p:txBody>
      </p:sp>
      <p:sp>
        <p:nvSpPr>
          <p:cNvPr id="47" name="textruta 46">
            <a:extLst>
              <a:ext uri="{FF2B5EF4-FFF2-40B4-BE49-F238E27FC236}">
                <a16:creationId xmlns:a16="http://schemas.microsoft.com/office/drawing/2014/main" id="{AECD62F0-B7ED-49F1-B95B-243EB4AE271B}"/>
              </a:ext>
            </a:extLst>
          </p:cNvPr>
          <p:cNvSpPr txBox="1"/>
          <p:nvPr/>
        </p:nvSpPr>
        <p:spPr>
          <a:xfrm>
            <a:off x="4223041" y="1909958"/>
            <a:ext cx="2853535" cy="336736"/>
          </a:xfrm>
          <a:prstGeom prst="rect">
            <a:avLst/>
          </a:prstGeom>
          <a:noFill/>
        </p:spPr>
        <p:txBody>
          <a:bodyPr wrap="square">
            <a:spAutoFit/>
          </a:bodyPr>
          <a:lstStyle/>
          <a:p>
            <a:pPr algn="ctr"/>
            <a:r>
              <a:rPr lang="sv-SE" sz="1600" dirty="0">
                <a:latin typeface="Work Sans" pitchFamily="2" charset="0"/>
              </a:rPr>
              <a:t>Arbetslöshetsförsäkring </a:t>
            </a:r>
          </a:p>
        </p:txBody>
      </p:sp>
      <p:sp>
        <p:nvSpPr>
          <p:cNvPr id="48" name="textruta 47">
            <a:extLst>
              <a:ext uri="{FF2B5EF4-FFF2-40B4-BE49-F238E27FC236}">
                <a16:creationId xmlns:a16="http://schemas.microsoft.com/office/drawing/2014/main" id="{7FB6C64A-B110-4A23-AD9A-B4A6B38D8A24}"/>
              </a:ext>
            </a:extLst>
          </p:cNvPr>
          <p:cNvSpPr txBox="1"/>
          <p:nvPr/>
        </p:nvSpPr>
        <p:spPr>
          <a:xfrm>
            <a:off x="7766998" y="1909958"/>
            <a:ext cx="2880000" cy="336736"/>
          </a:xfrm>
          <a:prstGeom prst="rect">
            <a:avLst/>
          </a:prstGeom>
          <a:noFill/>
        </p:spPr>
        <p:txBody>
          <a:bodyPr wrap="square">
            <a:spAutoFit/>
          </a:bodyPr>
          <a:lstStyle/>
          <a:p>
            <a:pPr algn="ctr"/>
            <a:r>
              <a:rPr lang="sv-SE" sz="1600" dirty="0">
                <a:latin typeface="Work Sans" pitchFamily="2" charset="0"/>
              </a:rPr>
              <a:t> Sjukförsäkring </a:t>
            </a:r>
          </a:p>
        </p:txBody>
      </p:sp>
      <p:graphicFrame>
        <p:nvGraphicFramePr>
          <p:cNvPr id="12" name="Diagram 11">
            <a:extLst>
              <a:ext uri="{FF2B5EF4-FFF2-40B4-BE49-F238E27FC236}">
                <a16:creationId xmlns:a16="http://schemas.microsoft.com/office/drawing/2014/main" id="{F0A17528-7F4B-4D32-B452-92E8ED8B8A55}"/>
              </a:ext>
            </a:extLst>
          </p:cNvPr>
          <p:cNvGraphicFramePr>
            <a:graphicFrameLocks/>
          </p:cNvGraphicFramePr>
          <p:nvPr>
            <p:extLst>
              <p:ext uri="{D42A27DB-BD31-4B8C-83A1-F6EECF244321}">
                <p14:modId xmlns:p14="http://schemas.microsoft.com/office/powerpoint/2010/main" val="4009541900"/>
              </p:ext>
            </p:extLst>
          </p:nvPr>
        </p:nvGraphicFramePr>
        <p:xfrm>
          <a:off x="840499" y="2246695"/>
          <a:ext cx="2880000" cy="414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Diagram 12">
            <a:extLst>
              <a:ext uri="{FF2B5EF4-FFF2-40B4-BE49-F238E27FC236}">
                <a16:creationId xmlns:a16="http://schemas.microsoft.com/office/drawing/2014/main" id="{EBCCF262-406E-4A97-A6C3-2E13701DE360}"/>
              </a:ext>
            </a:extLst>
          </p:cNvPr>
          <p:cNvGraphicFramePr>
            <a:graphicFrameLocks/>
          </p:cNvGraphicFramePr>
          <p:nvPr>
            <p:extLst>
              <p:ext uri="{D42A27DB-BD31-4B8C-83A1-F6EECF244321}">
                <p14:modId xmlns:p14="http://schemas.microsoft.com/office/powerpoint/2010/main" val="241918356"/>
              </p:ext>
            </p:extLst>
          </p:nvPr>
        </p:nvGraphicFramePr>
        <p:xfrm>
          <a:off x="4223041" y="2246695"/>
          <a:ext cx="2880000" cy="414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Diagram 13">
            <a:extLst>
              <a:ext uri="{FF2B5EF4-FFF2-40B4-BE49-F238E27FC236}">
                <a16:creationId xmlns:a16="http://schemas.microsoft.com/office/drawing/2014/main" id="{47B1FD7C-8E26-4F5B-A298-F8A8AD43D87B}"/>
              </a:ext>
            </a:extLst>
          </p:cNvPr>
          <p:cNvGraphicFramePr>
            <a:graphicFrameLocks/>
          </p:cNvGraphicFramePr>
          <p:nvPr>
            <p:extLst>
              <p:ext uri="{D42A27DB-BD31-4B8C-83A1-F6EECF244321}">
                <p14:modId xmlns:p14="http://schemas.microsoft.com/office/powerpoint/2010/main" val="2674862032"/>
              </p:ext>
            </p:extLst>
          </p:nvPr>
        </p:nvGraphicFramePr>
        <p:xfrm>
          <a:off x="7766998" y="2246695"/>
          <a:ext cx="2880000" cy="414000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ruta 8">
            <a:extLst>
              <a:ext uri="{FF2B5EF4-FFF2-40B4-BE49-F238E27FC236}">
                <a16:creationId xmlns:a16="http://schemas.microsoft.com/office/drawing/2014/main" id="{17DCD50C-3363-4585-B1BF-4C77CBAA672E}"/>
              </a:ext>
            </a:extLst>
          </p:cNvPr>
          <p:cNvSpPr txBox="1"/>
          <p:nvPr/>
        </p:nvSpPr>
        <p:spPr>
          <a:xfrm>
            <a:off x="866965" y="6472763"/>
            <a:ext cx="4667959" cy="338554"/>
          </a:xfrm>
          <a:prstGeom prst="rect">
            <a:avLst/>
          </a:prstGeom>
          <a:noFill/>
        </p:spPr>
        <p:txBody>
          <a:bodyPr wrap="square">
            <a:spAutoFit/>
          </a:bodyPr>
          <a:lstStyle/>
          <a:p>
            <a:r>
              <a:rPr lang="sv-SE" sz="1600" dirty="0">
                <a:solidFill>
                  <a:srgbClr val="606060"/>
                </a:solidFill>
                <a:latin typeface="Work Sans" pitchFamily="2" charset="0"/>
              </a:rPr>
              <a:t>Källa: SPIN (SIED)</a:t>
            </a:r>
          </a:p>
        </p:txBody>
      </p:sp>
    </p:spTree>
    <p:extLst>
      <p:ext uri="{BB962C8B-B14F-4D97-AF65-F5344CB8AC3E}">
        <p14:creationId xmlns:p14="http://schemas.microsoft.com/office/powerpoint/2010/main" val="51162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ubrik 3">
            <a:extLst>
              <a:ext uri="{FF2B5EF4-FFF2-40B4-BE49-F238E27FC236}">
                <a16:creationId xmlns:a16="http://schemas.microsoft.com/office/drawing/2014/main" id="{E4D456E4-11B5-4662-AD4B-444F74404825}"/>
              </a:ext>
            </a:extLst>
          </p:cNvPr>
          <p:cNvSpPr>
            <a:spLocks noGrp="1"/>
          </p:cNvSpPr>
          <p:nvPr>
            <p:ph type="title"/>
          </p:nvPr>
        </p:nvSpPr>
        <p:spPr>
          <a:xfrm>
            <a:off x="1002602" y="651305"/>
            <a:ext cx="10121200" cy="716142"/>
          </a:xfrm>
        </p:spPr>
        <p:txBody>
          <a:bodyPr/>
          <a:lstStyle/>
          <a:p>
            <a:r>
              <a:rPr lang="sv-SE" dirty="0"/>
              <a:t>Socialförsäkringarna</a:t>
            </a:r>
            <a:br>
              <a:rPr lang="sv-SE" dirty="0"/>
            </a:br>
            <a:r>
              <a:rPr lang="sv-SE" sz="2000" dirty="0"/>
              <a:t>Ersättningsnivåer 2020 (Nelson &amp; Sirén 2025)</a:t>
            </a:r>
          </a:p>
        </p:txBody>
      </p:sp>
      <p:graphicFrame>
        <p:nvGraphicFramePr>
          <p:cNvPr id="9" name="Chart 1">
            <a:extLst>
              <a:ext uri="{FF2B5EF4-FFF2-40B4-BE49-F238E27FC236}">
                <a16:creationId xmlns:a16="http://schemas.microsoft.com/office/drawing/2014/main" id="{E7704CA4-83D0-4B62-8A34-54344C371576}"/>
              </a:ext>
            </a:extLst>
          </p:cNvPr>
          <p:cNvGraphicFramePr/>
          <p:nvPr>
            <p:extLst>
              <p:ext uri="{D42A27DB-BD31-4B8C-83A1-F6EECF244321}">
                <p14:modId xmlns:p14="http://schemas.microsoft.com/office/powerpoint/2010/main" val="1451071164"/>
              </p:ext>
            </p:extLst>
          </p:nvPr>
        </p:nvGraphicFramePr>
        <p:xfrm>
          <a:off x="911029" y="2071212"/>
          <a:ext cx="4320000" cy="22534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1">
            <a:extLst>
              <a:ext uri="{FF2B5EF4-FFF2-40B4-BE49-F238E27FC236}">
                <a16:creationId xmlns:a16="http://schemas.microsoft.com/office/drawing/2014/main" id="{3E36CA89-ACEB-4663-9A56-9E070400A22C}"/>
              </a:ext>
            </a:extLst>
          </p:cNvPr>
          <p:cNvGraphicFramePr/>
          <p:nvPr>
            <p:extLst>
              <p:ext uri="{D42A27DB-BD31-4B8C-83A1-F6EECF244321}">
                <p14:modId xmlns:p14="http://schemas.microsoft.com/office/powerpoint/2010/main" val="1867766379"/>
              </p:ext>
            </p:extLst>
          </p:nvPr>
        </p:nvGraphicFramePr>
        <p:xfrm>
          <a:off x="5641822" y="2064092"/>
          <a:ext cx="4320000" cy="22534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
            <a:extLst>
              <a:ext uri="{FF2B5EF4-FFF2-40B4-BE49-F238E27FC236}">
                <a16:creationId xmlns:a16="http://schemas.microsoft.com/office/drawing/2014/main" id="{25EA1680-8D4E-4160-817D-7E05B6B89501}"/>
              </a:ext>
            </a:extLst>
          </p:cNvPr>
          <p:cNvGraphicFramePr/>
          <p:nvPr>
            <p:extLst>
              <p:ext uri="{D42A27DB-BD31-4B8C-83A1-F6EECF244321}">
                <p14:modId xmlns:p14="http://schemas.microsoft.com/office/powerpoint/2010/main" val="3207520269"/>
              </p:ext>
            </p:extLst>
          </p:nvPr>
        </p:nvGraphicFramePr>
        <p:xfrm>
          <a:off x="911029" y="4630053"/>
          <a:ext cx="4320000" cy="22534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
            <a:extLst>
              <a:ext uri="{FF2B5EF4-FFF2-40B4-BE49-F238E27FC236}">
                <a16:creationId xmlns:a16="http://schemas.microsoft.com/office/drawing/2014/main" id="{0B85CEB8-E520-42CB-9832-7001E4A2C3BD}"/>
              </a:ext>
            </a:extLst>
          </p:cNvPr>
          <p:cNvGraphicFramePr/>
          <p:nvPr>
            <p:extLst>
              <p:ext uri="{D42A27DB-BD31-4B8C-83A1-F6EECF244321}">
                <p14:modId xmlns:p14="http://schemas.microsoft.com/office/powerpoint/2010/main" val="2527169316"/>
              </p:ext>
            </p:extLst>
          </p:nvPr>
        </p:nvGraphicFramePr>
        <p:xfrm>
          <a:off x="5672977" y="4625290"/>
          <a:ext cx="4320000" cy="2253420"/>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ruta 15">
            <a:extLst>
              <a:ext uri="{FF2B5EF4-FFF2-40B4-BE49-F238E27FC236}">
                <a16:creationId xmlns:a16="http://schemas.microsoft.com/office/drawing/2014/main" id="{C14AA130-BBE9-4E98-B539-9AD3D7BCAC86}"/>
              </a:ext>
            </a:extLst>
          </p:cNvPr>
          <p:cNvSpPr txBox="1"/>
          <p:nvPr/>
        </p:nvSpPr>
        <p:spPr>
          <a:xfrm>
            <a:off x="911029" y="1753242"/>
            <a:ext cx="2343150" cy="338554"/>
          </a:xfrm>
          <a:prstGeom prst="rect">
            <a:avLst/>
          </a:prstGeom>
          <a:noFill/>
        </p:spPr>
        <p:txBody>
          <a:bodyPr wrap="square">
            <a:spAutoFit/>
          </a:bodyPr>
          <a:lstStyle/>
          <a:p>
            <a:r>
              <a:rPr lang="sv-SE" sz="1600" dirty="0">
                <a:latin typeface="Work Sans" pitchFamily="2" charset="0"/>
              </a:rPr>
              <a:t> a) Ålderdom </a:t>
            </a:r>
          </a:p>
        </p:txBody>
      </p:sp>
      <p:sp>
        <p:nvSpPr>
          <p:cNvPr id="17" name="textruta 16">
            <a:extLst>
              <a:ext uri="{FF2B5EF4-FFF2-40B4-BE49-F238E27FC236}">
                <a16:creationId xmlns:a16="http://schemas.microsoft.com/office/drawing/2014/main" id="{C02745BA-3962-4341-BAEC-16270B35B163}"/>
              </a:ext>
            </a:extLst>
          </p:cNvPr>
          <p:cNvSpPr txBox="1"/>
          <p:nvPr/>
        </p:nvSpPr>
        <p:spPr>
          <a:xfrm>
            <a:off x="5641822" y="1753241"/>
            <a:ext cx="2343150" cy="338554"/>
          </a:xfrm>
          <a:prstGeom prst="rect">
            <a:avLst/>
          </a:prstGeom>
          <a:noFill/>
        </p:spPr>
        <p:txBody>
          <a:bodyPr wrap="square">
            <a:spAutoFit/>
          </a:bodyPr>
          <a:lstStyle/>
          <a:p>
            <a:r>
              <a:rPr lang="sv-SE" sz="1600" dirty="0">
                <a:latin typeface="Work Sans" pitchFamily="2" charset="0"/>
              </a:rPr>
              <a:t> b) Arbetslöshet </a:t>
            </a:r>
          </a:p>
        </p:txBody>
      </p:sp>
      <p:sp>
        <p:nvSpPr>
          <p:cNvPr id="18" name="textruta 17">
            <a:extLst>
              <a:ext uri="{FF2B5EF4-FFF2-40B4-BE49-F238E27FC236}">
                <a16:creationId xmlns:a16="http://schemas.microsoft.com/office/drawing/2014/main" id="{BBCF7DF7-6BE0-4922-B352-4D29EB0A95A8}"/>
              </a:ext>
            </a:extLst>
          </p:cNvPr>
          <p:cNvSpPr txBox="1"/>
          <p:nvPr/>
        </p:nvSpPr>
        <p:spPr>
          <a:xfrm>
            <a:off x="942184" y="4317512"/>
            <a:ext cx="2343150" cy="338554"/>
          </a:xfrm>
          <a:prstGeom prst="rect">
            <a:avLst/>
          </a:prstGeom>
          <a:noFill/>
        </p:spPr>
        <p:txBody>
          <a:bodyPr wrap="square">
            <a:spAutoFit/>
          </a:bodyPr>
          <a:lstStyle/>
          <a:p>
            <a:r>
              <a:rPr lang="sv-SE" sz="1600" dirty="0">
                <a:latin typeface="Work Sans" pitchFamily="2" charset="0"/>
              </a:rPr>
              <a:t> c) Sjukdom </a:t>
            </a:r>
          </a:p>
        </p:txBody>
      </p:sp>
      <p:sp>
        <p:nvSpPr>
          <p:cNvPr id="19" name="textruta 18">
            <a:extLst>
              <a:ext uri="{FF2B5EF4-FFF2-40B4-BE49-F238E27FC236}">
                <a16:creationId xmlns:a16="http://schemas.microsoft.com/office/drawing/2014/main" id="{7C69F5E7-ECD5-4057-BB14-FF7E5EF75749}"/>
              </a:ext>
            </a:extLst>
          </p:cNvPr>
          <p:cNvSpPr txBox="1"/>
          <p:nvPr/>
        </p:nvSpPr>
        <p:spPr>
          <a:xfrm>
            <a:off x="5672977" y="4317513"/>
            <a:ext cx="2343150" cy="338554"/>
          </a:xfrm>
          <a:prstGeom prst="rect">
            <a:avLst/>
          </a:prstGeom>
          <a:noFill/>
        </p:spPr>
        <p:txBody>
          <a:bodyPr wrap="square">
            <a:spAutoFit/>
          </a:bodyPr>
          <a:lstStyle/>
          <a:p>
            <a:r>
              <a:rPr lang="sv-SE" sz="1600" dirty="0">
                <a:latin typeface="Work Sans" pitchFamily="2" charset="0"/>
              </a:rPr>
              <a:t> d) Föräldraledighet </a:t>
            </a:r>
          </a:p>
        </p:txBody>
      </p:sp>
      <p:sp>
        <p:nvSpPr>
          <p:cNvPr id="12" name="textruta 11">
            <a:extLst>
              <a:ext uri="{FF2B5EF4-FFF2-40B4-BE49-F238E27FC236}">
                <a16:creationId xmlns:a16="http://schemas.microsoft.com/office/drawing/2014/main" id="{9FBCB273-960F-4C39-9A39-BA179EA9E578}"/>
              </a:ext>
            </a:extLst>
          </p:cNvPr>
          <p:cNvSpPr txBox="1"/>
          <p:nvPr/>
        </p:nvSpPr>
        <p:spPr>
          <a:xfrm>
            <a:off x="911029" y="6470286"/>
            <a:ext cx="4687623" cy="338554"/>
          </a:xfrm>
          <a:prstGeom prst="rect">
            <a:avLst/>
          </a:prstGeom>
          <a:noFill/>
        </p:spPr>
        <p:txBody>
          <a:bodyPr wrap="square">
            <a:spAutoFit/>
          </a:bodyPr>
          <a:lstStyle/>
          <a:p>
            <a:r>
              <a:rPr lang="sv-SE" sz="1600" dirty="0">
                <a:solidFill>
                  <a:srgbClr val="606060"/>
                </a:solidFill>
                <a:latin typeface="Work Sans" pitchFamily="2" charset="0"/>
              </a:rPr>
              <a:t>Källa: SPIN (SIED)</a:t>
            </a:r>
          </a:p>
        </p:txBody>
      </p:sp>
    </p:spTree>
    <p:extLst>
      <p:ext uri="{BB962C8B-B14F-4D97-AF65-F5344CB8AC3E}">
        <p14:creationId xmlns:p14="http://schemas.microsoft.com/office/powerpoint/2010/main" val="4259298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97A646F3-3894-4B4C-B279-63B130E34844}"/>
              </a:ext>
            </a:extLst>
          </p:cNvPr>
          <p:cNvSpPr>
            <a:spLocks noGrp="1"/>
          </p:cNvSpPr>
          <p:nvPr>
            <p:ph type="title"/>
          </p:nvPr>
        </p:nvSpPr>
        <p:spPr>
          <a:xfrm>
            <a:off x="947738" y="863417"/>
            <a:ext cx="9472971" cy="716142"/>
          </a:xfrm>
        </p:spPr>
        <p:txBody>
          <a:bodyPr/>
          <a:lstStyle/>
          <a:p>
            <a:r>
              <a:rPr kumimoji="0" lang="sv-SE" sz="4000" b="0" i="0" u="none" strike="noStrike" kern="1200" cap="none" spc="0" normalizeH="0" baseline="0" noProof="0" dirty="0">
                <a:ln>
                  <a:noFill/>
                </a:ln>
                <a:solidFill>
                  <a:prstClr val="black"/>
                </a:solidFill>
                <a:effectLst/>
                <a:uLnTx/>
                <a:uFillTx/>
                <a:latin typeface="Work Sans" pitchFamily="2" charset="77"/>
                <a:ea typeface="+mj-ea"/>
                <a:cs typeface="+mj-cs"/>
              </a:rPr>
              <a:t>Socialförsäkringarna</a:t>
            </a:r>
            <a:br>
              <a:rPr kumimoji="0" lang="sv-SE" sz="4000" b="0" i="0" u="none" strike="noStrike" kern="1200" cap="none" spc="0" normalizeH="0" baseline="0" noProof="0" dirty="0">
                <a:ln>
                  <a:noFill/>
                </a:ln>
                <a:solidFill>
                  <a:prstClr val="black"/>
                </a:solidFill>
                <a:effectLst/>
                <a:uLnTx/>
                <a:uFillTx/>
                <a:latin typeface="Work Sans" pitchFamily="2" charset="77"/>
                <a:ea typeface="+mj-ea"/>
                <a:cs typeface="+mj-cs"/>
              </a:rPr>
            </a:br>
            <a:r>
              <a:rPr kumimoji="0" lang="sv-SE" sz="2000" b="0" i="0" u="none" strike="noStrike" kern="1200" cap="none" spc="0" normalizeH="0" baseline="0" noProof="0" dirty="0">
                <a:ln>
                  <a:noFill/>
                </a:ln>
                <a:solidFill>
                  <a:prstClr val="black"/>
                </a:solidFill>
                <a:effectLst/>
                <a:uLnTx/>
                <a:uFillTx/>
                <a:latin typeface="Work Sans" pitchFamily="2" charset="77"/>
                <a:ea typeface="+mj-ea"/>
                <a:cs typeface="+mj-cs"/>
              </a:rPr>
              <a:t>Maxbelopp 1960-2020 (Nelson &amp; Sirén 2025)</a:t>
            </a:r>
            <a:endParaRPr lang="sv-SE" dirty="0"/>
          </a:p>
        </p:txBody>
      </p:sp>
      <p:sp>
        <p:nvSpPr>
          <p:cNvPr id="5" name="Platshållare för innehåll 2">
            <a:extLst>
              <a:ext uri="{FF2B5EF4-FFF2-40B4-BE49-F238E27FC236}">
                <a16:creationId xmlns:a16="http://schemas.microsoft.com/office/drawing/2014/main" id="{BE0855AB-7EF0-4E6E-98C4-F93A9FD3C05D}"/>
              </a:ext>
            </a:extLst>
          </p:cNvPr>
          <p:cNvSpPr txBox="1">
            <a:spLocks/>
          </p:cNvSpPr>
          <p:nvPr/>
        </p:nvSpPr>
        <p:spPr>
          <a:xfrm>
            <a:off x="947737" y="2169741"/>
            <a:ext cx="6623101" cy="555307"/>
          </a:xfrm>
          <a:prstGeom prst="rect">
            <a:avLst/>
          </a:prstGeom>
        </p:spPr>
        <p:txBody>
          <a:bodyPr/>
          <a:lstStyle>
            <a:lvl1pPr marL="357188" indent="-357188" algn="l" defTabSz="914400" rtl="0" eaLnBrk="1" latinLnBrk="0" hangingPunct="1">
              <a:lnSpc>
                <a:spcPct val="100000"/>
              </a:lnSpc>
              <a:spcBef>
                <a:spcPts val="1200"/>
              </a:spcBef>
              <a:buFont typeface="Wingdings" panose="05000000000000000000" pitchFamily="2" charset="2"/>
              <a:buChar char="§"/>
              <a:defRPr sz="2400" kern="1200" baseline="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600"/>
              </a:spcBef>
              <a:buFont typeface="Work Sans" pitchFamily="2" charset="0"/>
              <a:buChar char="‒"/>
              <a:defRPr sz="2400" kern="1200" baseline="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600"/>
              </a:spcBef>
              <a:buFont typeface="Work Sans" pitchFamily="2" charset="0"/>
              <a:buChar char="‒"/>
              <a:defRPr sz="2400" kern="1200" baseline="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600"/>
              </a:spcBef>
              <a:buFont typeface="Work Sans" pitchFamily="2" charset="0"/>
              <a:buChar char="‒"/>
              <a:defRPr sz="2400" kern="1200" baseline="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600"/>
              </a:spcBef>
              <a:buFont typeface="Work Sans" pitchFamily="2" charset="0"/>
              <a:buChar char="‒"/>
              <a:defRPr sz="2400" kern="1200" baseline="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sv-SE" sz="2000" dirty="0">
                <a:solidFill>
                  <a:srgbClr val="6E6E6E"/>
                </a:solidFill>
              </a:rPr>
              <a:t>Maxbelopp efter skatt. Sverige 1960-2020. </a:t>
            </a:r>
          </a:p>
        </p:txBody>
      </p:sp>
      <p:graphicFrame>
        <p:nvGraphicFramePr>
          <p:cNvPr id="6" name="Chart 1">
            <a:extLst>
              <a:ext uri="{FF2B5EF4-FFF2-40B4-BE49-F238E27FC236}">
                <a16:creationId xmlns:a16="http://schemas.microsoft.com/office/drawing/2014/main" id="{B8147352-AC1F-4CB5-B6DA-8E48F4BCF56F}"/>
              </a:ext>
            </a:extLst>
          </p:cNvPr>
          <p:cNvGraphicFramePr/>
          <p:nvPr>
            <p:extLst>
              <p:ext uri="{D42A27DB-BD31-4B8C-83A1-F6EECF244321}">
                <p14:modId xmlns:p14="http://schemas.microsoft.com/office/powerpoint/2010/main" val="3823901875"/>
              </p:ext>
            </p:extLst>
          </p:nvPr>
        </p:nvGraphicFramePr>
        <p:xfrm>
          <a:off x="947738" y="2556388"/>
          <a:ext cx="5763613" cy="374609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ruta 6">
            <a:extLst>
              <a:ext uri="{FF2B5EF4-FFF2-40B4-BE49-F238E27FC236}">
                <a16:creationId xmlns:a16="http://schemas.microsoft.com/office/drawing/2014/main" id="{F4598FA9-D4DE-4AF8-90BE-72E90B7127C4}"/>
              </a:ext>
            </a:extLst>
          </p:cNvPr>
          <p:cNvSpPr txBox="1"/>
          <p:nvPr/>
        </p:nvSpPr>
        <p:spPr>
          <a:xfrm>
            <a:off x="1114587" y="6389899"/>
            <a:ext cx="4667959" cy="338554"/>
          </a:xfrm>
          <a:prstGeom prst="rect">
            <a:avLst/>
          </a:prstGeom>
          <a:noFill/>
        </p:spPr>
        <p:txBody>
          <a:bodyPr wrap="square">
            <a:spAutoFit/>
          </a:bodyPr>
          <a:lstStyle/>
          <a:p>
            <a:r>
              <a:rPr lang="sv-SE" sz="1600" dirty="0">
                <a:solidFill>
                  <a:srgbClr val="606060"/>
                </a:solidFill>
                <a:latin typeface="Work Sans" pitchFamily="2" charset="0"/>
              </a:rPr>
              <a:t>Källa: SPIN (SIED)</a:t>
            </a:r>
          </a:p>
        </p:txBody>
      </p:sp>
      <p:sp>
        <p:nvSpPr>
          <p:cNvPr id="8" name="textruta 7">
            <a:extLst>
              <a:ext uri="{FF2B5EF4-FFF2-40B4-BE49-F238E27FC236}">
                <a16:creationId xmlns:a16="http://schemas.microsoft.com/office/drawing/2014/main" id="{EC4B0C37-F08F-404F-8B35-1DC4EFDB7973}"/>
              </a:ext>
            </a:extLst>
          </p:cNvPr>
          <p:cNvSpPr txBox="1"/>
          <p:nvPr/>
        </p:nvSpPr>
        <p:spPr>
          <a:xfrm>
            <a:off x="7924800" y="4894005"/>
            <a:ext cx="2290916" cy="1200329"/>
          </a:xfrm>
          <a:prstGeom prst="rect">
            <a:avLst/>
          </a:prstGeom>
          <a:noFill/>
        </p:spPr>
        <p:txBody>
          <a:bodyPr wrap="square">
            <a:spAutoFit/>
          </a:bodyPr>
          <a:lstStyle/>
          <a:p>
            <a:r>
              <a:rPr lang="sv-SE" sz="1800" dirty="0">
                <a:solidFill>
                  <a:srgbClr val="6E6E6E"/>
                </a:solidFill>
              </a:rPr>
              <a:t>Nivå som % av en genomsnittlig industriarbetares nettolön.</a:t>
            </a:r>
            <a:endParaRPr lang="sv-SE" dirty="0"/>
          </a:p>
        </p:txBody>
      </p:sp>
    </p:spTree>
    <p:extLst>
      <p:ext uri="{BB962C8B-B14F-4D97-AF65-F5344CB8AC3E}">
        <p14:creationId xmlns:p14="http://schemas.microsoft.com/office/powerpoint/2010/main" val="1640066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B7E5C55E-B136-44B9-9AE2-1D8F93A043DB}"/>
              </a:ext>
            </a:extLst>
          </p:cNvPr>
          <p:cNvSpPr txBox="1">
            <a:spLocks/>
          </p:cNvSpPr>
          <p:nvPr/>
        </p:nvSpPr>
        <p:spPr>
          <a:xfrm>
            <a:off x="947737" y="572818"/>
            <a:ext cx="9472971" cy="716142"/>
          </a:xfrm>
          <a:prstGeom prst="rect">
            <a:avLst/>
          </a:prstGeom>
        </p:spPr>
        <p:txBody>
          <a:bodyPr vert="horz" lIns="91440" tIns="108000" rIns="91440" bIns="45720" rtlCol="0" anchor="t">
            <a:noAutofit/>
          </a:bodyPr>
          <a:lstStyle>
            <a:lvl1pPr algn="l" defTabSz="914400" rtl="0" eaLnBrk="1" latinLnBrk="0" hangingPunct="1">
              <a:lnSpc>
                <a:spcPct val="90000"/>
              </a:lnSpc>
              <a:spcBef>
                <a:spcPts val="0"/>
              </a:spcBef>
              <a:buNone/>
              <a:defRPr sz="4000" kern="1200" baseline="0">
                <a:solidFill>
                  <a:schemeClr val="tx1"/>
                </a:solidFill>
                <a:latin typeface="Work Sans" pitchFamily="2" charset="77"/>
                <a:ea typeface="+mj-ea"/>
                <a:cs typeface="+mj-cs"/>
              </a:defRPr>
            </a:lvl1pPr>
          </a:lstStyle>
          <a:p>
            <a:r>
              <a:rPr lang="sv-SE" dirty="0"/>
              <a:t>Försörjningsstödet</a:t>
            </a:r>
          </a:p>
          <a:p>
            <a:r>
              <a:rPr kumimoji="0" lang="sv-SE" sz="2000" b="0" i="0" u="none" strike="noStrike" kern="1200" cap="none" spc="0" normalizeH="0" baseline="0" noProof="0" dirty="0">
                <a:ln>
                  <a:noFill/>
                </a:ln>
                <a:solidFill>
                  <a:prstClr val="black"/>
                </a:solidFill>
                <a:effectLst/>
                <a:uLnTx/>
                <a:uFillTx/>
                <a:latin typeface="Work Sans" pitchFamily="2" charset="77"/>
                <a:ea typeface="+mj-ea"/>
                <a:cs typeface="+mj-cs"/>
              </a:rPr>
              <a:t>Maxbelopp 1960-2020 (Nelson &amp; Sirén 2025)</a:t>
            </a:r>
            <a:endParaRPr lang="sv-SE" dirty="0"/>
          </a:p>
        </p:txBody>
      </p:sp>
      <p:graphicFrame>
        <p:nvGraphicFramePr>
          <p:cNvPr id="13" name="Chart 1">
            <a:extLst>
              <a:ext uri="{FF2B5EF4-FFF2-40B4-BE49-F238E27FC236}">
                <a16:creationId xmlns:a16="http://schemas.microsoft.com/office/drawing/2014/main" id="{48751043-C2C4-485D-896E-F3DFE5973356}"/>
              </a:ext>
            </a:extLst>
          </p:cNvPr>
          <p:cNvGraphicFramePr/>
          <p:nvPr>
            <p:extLst>
              <p:ext uri="{D42A27DB-BD31-4B8C-83A1-F6EECF244321}">
                <p14:modId xmlns:p14="http://schemas.microsoft.com/office/powerpoint/2010/main" val="2407897951"/>
              </p:ext>
            </p:extLst>
          </p:nvPr>
        </p:nvGraphicFramePr>
        <p:xfrm>
          <a:off x="6219825" y="2107319"/>
          <a:ext cx="4320000" cy="46087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Chart 1">
            <a:extLst>
              <a:ext uri="{FF2B5EF4-FFF2-40B4-BE49-F238E27FC236}">
                <a16:creationId xmlns:a16="http://schemas.microsoft.com/office/drawing/2014/main" id="{6D67E411-6DCB-4450-AC11-33CCADE627CE}"/>
              </a:ext>
            </a:extLst>
          </p:cNvPr>
          <p:cNvGraphicFramePr/>
          <p:nvPr>
            <p:extLst>
              <p:ext uri="{D42A27DB-BD31-4B8C-83A1-F6EECF244321}">
                <p14:modId xmlns:p14="http://schemas.microsoft.com/office/powerpoint/2010/main" val="87190998"/>
              </p:ext>
            </p:extLst>
          </p:nvPr>
        </p:nvGraphicFramePr>
        <p:xfrm>
          <a:off x="947737" y="2107319"/>
          <a:ext cx="4320000" cy="4177863"/>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ruta 14">
            <a:extLst>
              <a:ext uri="{FF2B5EF4-FFF2-40B4-BE49-F238E27FC236}">
                <a16:creationId xmlns:a16="http://schemas.microsoft.com/office/drawing/2014/main" id="{57CE8942-A3FF-4314-910B-E7E6D5BDA7C9}"/>
              </a:ext>
            </a:extLst>
          </p:cNvPr>
          <p:cNvSpPr txBox="1"/>
          <p:nvPr/>
        </p:nvSpPr>
        <p:spPr>
          <a:xfrm>
            <a:off x="947737" y="1580361"/>
            <a:ext cx="4795479" cy="830997"/>
          </a:xfrm>
          <a:prstGeom prst="rect">
            <a:avLst/>
          </a:prstGeom>
          <a:noFill/>
        </p:spPr>
        <p:txBody>
          <a:bodyPr wrap="square">
            <a:spAutoFit/>
          </a:bodyPr>
          <a:lstStyle/>
          <a:p>
            <a:r>
              <a:rPr lang="sv-SE" sz="1600" dirty="0">
                <a:solidFill>
                  <a:srgbClr val="606060"/>
                </a:solidFill>
                <a:latin typeface="Work Sans" pitchFamily="2" charset="0"/>
              </a:rPr>
              <a:t>Minimistödets storlek i Sverige och andra OECD-länder 1990-2022 (PPP $US och 2020 års priser).</a:t>
            </a:r>
          </a:p>
        </p:txBody>
      </p:sp>
      <p:sp>
        <p:nvSpPr>
          <p:cNvPr id="16" name="textruta 15">
            <a:extLst>
              <a:ext uri="{FF2B5EF4-FFF2-40B4-BE49-F238E27FC236}">
                <a16:creationId xmlns:a16="http://schemas.microsoft.com/office/drawing/2014/main" id="{F3D1B9E8-998F-4051-BA54-3B89955BE5AD}"/>
              </a:ext>
            </a:extLst>
          </p:cNvPr>
          <p:cNvSpPr txBox="1"/>
          <p:nvPr/>
        </p:nvSpPr>
        <p:spPr>
          <a:xfrm>
            <a:off x="6094850" y="1580361"/>
            <a:ext cx="4444975" cy="830997"/>
          </a:xfrm>
          <a:prstGeom prst="rect">
            <a:avLst/>
          </a:prstGeom>
          <a:noFill/>
        </p:spPr>
        <p:txBody>
          <a:bodyPr wrap="square">
            <a:spAutoFit/>
          </a:bodyPr>
          <a:lstStyle/>
          <a:p>
            <a:r>
              <a:rPr lang="sv-SE" sz="1600" dirty="0">
                <a:solidFill>
                  <a:srgbClr val="6E6E6E"/>
                </a:solidFill>
                <a:latin typeface="Work Sans" pitchFamily="2" charset="0"/>
              </a:rPr>
              <a:t>Minimistödets storlek som procent av den disponibla medianinkomsten i Sverige 1990-2021.</a:t>
            </a:r>
          </a:p>
        </p:txBody>
      </p:sp>
      <p:sp>
        <p:nvSpPr>
          <p:cNvPr id="7" name="textruta 6">
            <a:extLst>
              <a:ext uri="{FF2B5EF4-FFF2-40B4-BE49-F238E27FC236}">
                <a16:creationId xmlns:a16="http://schemas.microsoft.com/office/drawing/2014/main" id="{49DC6155-4370-421C-8F3C-0FF89BB91E4C}"/>
              </a:ext>
            </a:extLst>
          </p:cNvPr>
          <p:cNvSpPr txBox="1"/>
          <p:nvPr/>
        </p:nvSpPr>
        <p:spPr>
          <a:xfrm>
            <a:off x="1114587" y="6389899"/>
            <a:ext cx="4667959" cy="338554"/>
          </a:xfrm>
          <a:prstGeom prst="rect">
            <a:avLst/>
          </a:prstGeom>
          <a:noFill/>
        </p:spPr>
        <p:txBody>
          <a:bodyPr wrap="square">
            <a:spAutoFit/>
          </a:bodyPr>
          <a:lstStyle/>
          <a:p>
            <a:r>
              <a:rPr lang="sv-SE" sz="1600" dirty="0">
                <a:solidFill>
                  <a:srgbClr val="606060"/>
                </a:solidFill>
                <a:latin typeface="Work Sans" pitchFamily="2" charset="0"/>
              </a:rPr>
              <a:t>Källa: SPIN (</a:t>
            </a:r>
            <a:r>
              <a:rPr lang="sv-SE" sz="1600" dirty="0" err="1">
                <a:solidFill>
                  <a:srgbClr val="606060"/>
                </a:solidFill>
                <a:latin typeface="Work Sans" pitchFamily="2" charset="0"/>
              </a:rPr>
              <a:t>SaMip</a:t>
            </a:r>
            <a:r>
              <a:rPr lang="sv-SE" sz="1600" dirty="0">
                <a:solidFill>
                  <a:srgbClr val="606060"/>
                </a:solidFill>
                <a:latin typeface="Work Sans" pitchFamily="2" charset="0"/>
              </a:rPr>
              <a:t>)</a:t>
            </a:r>
          </a:p>
        </p:txBody>
      </p:sp>
    </p:spTree>
    <p:extLst>
      <p:ext uri="{BB962C8B-B14F-4D97-AF65-F5344CB8AC3E}">
        <p14:creationId xmlns:p14="http://schemas.microsoft.com/office/powerpoint/2010/main" val="1392101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C8E6DDC5-3F55-434C-87A1-637986B961C4}"/>
              </a:ext>
            </a:extLst>
          </p:cNvPr>
          <p:cNvPicPr>
            <a:picLocks noChangeAspect="1"/>
          </p:cNvPicPr>
          <p:nvPr/>
        </p:nvPicPr>
        <p:blipFill>
          <a:blip r:embed="rId2"/>
          <a:stretch>
            <a:fillRect/>
          </a:stretch>
        </p:blipFill>
        <p:spPr>
          <a:xfrm>
            <a:off x="6129389" y="2336231"/>
            <a:ext cx="4291319" cy="3994802"/>
          </a:xfrm>
          <a:prstGeom prst="rect">
            <a:avLst/>
          </a:prstGeom>
        </p:spPr>
      </p:pic>
      <p:pic>
        <p:nvPicPr>
          <p:cNvPr id="5" name="Bildobjekt 4">
            <a:extLst>
              <a:ext uri="{FF2B5EF4-FFF2-40B4-BE49-F238E27FC236}">
                <a16:creationId xmlns:a16="http://schemas.microsoft.com/office/drawing/2014/main" id="{D85308E0-0F7D-4B50-8D46-64C73C4CF577}"/>
              </a:ext>
            </a:extLst>
          </p:cNvPr>
          <p:cNvPicPr>
            <a:picLocks noChangeAspect="1"/>
          </p:cNvPicPr>
          <p:nvPr/>
        </p:nvPicPr>
        <p:blipFill>
          <a:blip r:embed="rId3"/>
          <a:stretch>
            <a:fillRect/>
          </a:stretch>
        </p:blipFill>
        <p:spPr>
          <a:xfrm>
            <a:off x="1036870" y="2336232"/>
            <a:ext cx="4667958" cy="3994801"/>
          </a:xfrm>
          <a:prstGeom prst="rect">
            <a:avLst/>
          </a:prstGeom>
        </p:spPr>
      </p:pic>
      <p:sp>
        <p:nvSpPr>
          <p:cNvPr id="6" name="Rubrik 1">
            <a:extLst>
              <a:ext uri="{FF2B5EF4-FFF2-40B4-BE49-F238E27FC236}">
                <a16:creationId xmlns:a16="http://schemas.microsoft.com/office/drawing/2014/main" id="{3D5F6FDD-BA1C-4FAF-8EC2-9E69B4502344}"/>
              </a:ext>
            </a:extLst>
          </p:cNvPr>
          <p:cNvSpPr>
            <a:spLocks noGrp="1"/>
          </p:cNvSpPr>
          <p:nvPr>
            <p:ph type="title"/>
          </p:nvPr>
        </p:nvSpPr>
        <p:spPr>
          <a:xfrm>
            <a:off x="993712" y="591812"/>
            <a:ext cx="9422227" cy="716142"/>
          </a:xfrm>
        </p:spPr>
        <p:txBody>
          <a:bodyPr/>
          <a:lstStyle/>
          <a:p>
            <a:r>
              <a:rPr lang="sv-SE" dirty="0"/>
              <a:t>Försörjningsstödet</a:t>
            </a:r>
            <a:br>
              <a:rPr lang="sv-SE" dirty="0"/>
            </a:br>
            <a:r>
              <a:rPr kumimoji="0" lang="sv-SE" sz="2000" b="0" i="0" u="none" strike="noStrike" kern="1200" cap="none" spc="0" normalizeH="0" baseline="0" noProof="0" dirty="0" err="1">
                <a:ln>
                  <a:noFill/>
                </a:ln>
                <a:effectLst/>
                <a:uLnTx/>
                <a:uFillTx/>
                <a:latin typeface="Work Sans" pitchFamily="2" charset="0"/>
                <a:ea typeface="+mn-ea"/>
                <a:cs typeface="+mn-cs"/>
              </a:rPr>
              <a:t>Kuivalainen</a:t>
            </a:r>
            <a:r>
              <a:rPr kumimoji="0" lang="sv-SE" sz="2000" b="0" i="0" u="none" strike="noStrike" kern="1200" cap="none" spc="0" normalizeH="0" baseline="0" noProof="0" dirty="0">
                <a:ln>
                  <a:noFill/>
                </a:ln>
                <a:effectLst/>
                <a:uLnTx/>
                <a:uFillTx/>
                <a:latin typeface="Work Sans" pitchFamily="2" charset="0"/>
                <a:ea typeface="+mn-ea"/>
                <a:cs typeface="+mn-cs"/>
              </a:rPr>
              <a:t> &amp; Nelson (2012)</a:t>
            </a:r>
            <a:endParaRPr lang="sv-SE" dirty="0"/>
          </a:p>
        </p:txBody>
      </p:sp>
      <p:sp>
        <p:nvSpPr>
          <p:cNvPr id="7" name="textruta 6">
            <a:extLst>
              <a:ext uri="{FF2B5EF4-FFF2-40B4-BE49-F238E27FC236}">
                <a16:creationId xmlns:a16="http://schemas.microsoft.com/office/drawing/2014/main" id="{3DEAAF8C-B55A-4DAB-8479-B93F0FA7DE68}"/>
              </a:ext>
            </a:extLst>
          </p:cNvPr>
          <p:cNvSpPr txBox="1"/>
          <p:nvPr/>
        </p:nvSpPr>
        <p:spPr>
          <a:xfrm>
            <a:off x="1172375" y="1751456"/>
            <a:ext cx="4744734" cy="584775"/>
          </a:xfrm>
          <a:prstGeom prst="rect">
            <a:avLst/>
          </a:prstGeom>
          <a:noFill/>
        </p:spPr>
        <p:txBody>
          <a:bodyPr wrap="square">
            <a:spAutoFit/>
          </a:bodyPr>
          <a:lstStyle/>
          <a:p>
            <a:r>
              <a:rPr lang="sv-SE" sz="1600" dirty="0">
                <a:solidFill>
                  <a:srgbClr val="606060"/>
                </a:solidFill>
                <a:latin typeface="Work Sans" pitchFamily="2" charset="0"/>
              </a:rPr>
              <a:t>Minimistödets storlek i olika OECD länder 1990-2009 (PPP $US och 2005 års priser).</a:t>
            </a:r>
          </a:p>
        </p:txBody>
      </p:sp>
      <p:sp>
        <p:nvSpPr>
          <p:cNvPr id="8" name="textruta 7">
            <a:extLst>
              <a:ext uri="{FF2B5EF4-FFF2-40B4-BE49-F238E27FC236}">
                <a16:creationId xmlns:a16="http://schemas.microsoft.com/office/drawing/2014/main" id="{9DA1DB15-B46F-4019-A698-C421A3D145B9}"/>
              </a:ext>
            </a:extLst>
          </p:cNvPr>
          <p:cNvSpPr txBox="1"/>
          <p:nvPr/>
        </p:nvSpPr>
        <p:spPr>
          <a:xfrm>
            <a:off x="6129389" y="1751456"/>
            <a:ext cx="5708650" cy="584775"/>
          </a:xfrm>
          <a:prstGeom prst="rect">
            <a:avLst/>
          </a:prstGeom>
          <a:noFill/>
        </p:spPr>
        <p:txBody>
          <a:bodyPr wrap="square">
            <a:spAutoFit/>
          </a:bodyPr>
          <a:lstStyle/>
          <a:p>
            <a:r>
              <a:rPr lang="sv-SE" sz="1600" dirty="0">
                <a:solidFill>
                  <a:srgbClr val="6E6E6E"/>
                </a:solidFill>
                <a:latin typeface="Work Sans" pitchFamily="2" charset="0"/>
              </a:rPr>
              <a:t>Minimistödets storlek i olika OECD-länder, 1990-2008 (% av den disponibla medianinkomsten).</a:t>
            </a:r>
          </a:p>
        </p:txBody>
      </p:sp>
      <p:sp>
        <p:nvSpPr>
          <p:cNvPr id="9" name="textruta 8">
            <a:extLst>
              <a:ext uri="{FF2B5EF4-FFF2-40B4-BE49-F238E27FC236}">
                <a16:creationId xmlns:a16="http://schemas.microsoft.com/office/drawing/2014/main" id="{C45A49BE-4512-4155-8FEB-B5E9D0DEB8B1}"/>
              </a:ext>
            </a:extLst>
          </p:cNvPr>
          <p:cNvSpPr txBox="1"/>
          <p:nvPr/>
        </p:nvSpPr>
        <p:spPr>
          <a:xfrm>
            <a:off x="993712" y="6421218"/>
            <a:ext cx="4667959" cy="338554"/>
          </a:xfrm>
          <a:prstGeom prst="rect">
            <a:avLst/>
          </a:prstGeom>
          <a:noFill/>
        </p:spPr>
        <p:txBody>
          <a:bodyPr wrap="square">
            <a:spAutoFit/>
          </a:bodyPr>
          <a:lstStyle/>
          <a:p>
            <a:r>
              <a:rPr lang="sv-SE" sz="1600" dirty="0">
                <a:solidFill>
                  <a:srgbClr val="606060"/>
                </a:solidFill>
                <a:latin typeface="Work Sans" pitchFamily="2" charset="0"/>
              </a:rPr>
              <a:t>Källa: </a:t>
            </a:r>
            <a:r>
              <a:rPr lang="sv-SE" sz="1600" dirty="0" err="1">
                <a:solidFill>
                  <a:srgbClr val="606060"/>
                </a:solidFill>
                <a:latin typeface="Work Sans" pitchFamily="2" charset="0"/>
              </a:rPr>
              <a:t>Kuivalainen</a:t>
            </a:r>
            <a:r>
              <a:rPr lang="sv-SE" sz="1600" dirty="0">
                <a:solidFill>
                  <a:srgbClr val="606060"/>
                </a:solidFill>
                <a:latin typeface="Work Sans" pitchFamily="2" charset="0"/>
              </a:rPr>
              <a:t> &amp; Nelson, 2012 </a:t>
            </a:r>
          </a:p>
        </p:txBody>
      </p:sp>
    </p:spTree>
    <p:extLst>
      <p:ext uri="{BB962C8B-B14F-4D97-AF65-F5344CB8AC3E}">
        <p14:creationId xmlns:p14="http://schemas.microsoft.com/office/powerpoint/2010/main" val="3506257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997C4439-BC8D-4068-B2CC-B4463E684A54}"/>
              </a:ext>
            </a:extLst>
          </p:cNvPr>
          <p:cNvSpPr txBox="1">
            <a:spLocks/>
          </p:cNvSpPr>
          <p:nvPr/>
        </p:nvSpPr>
        <p:spPr>
          <a:xfrm>
            <a:off x="947737" y="741837"/>
            <a:ext cx="9472971" cy="716142"/>
          </a:xfrm>
          <a:prstGeom prst="rect">
            <a:avLst/>
          </a:prstGeom>
        </p:spPr>
        <p:txBody>
          <a:bodyPr vert="horz" lIns="91440" tIns="108000" rIns="91440" bIns="45720" rtlCol="0" anchor="t">
            <a:noAutofit/>
          </a:bodyPr>
          <a:lstStyle>
            <a:lvl1pPr algn="l" defTabSz="914400" rtl="0" eaLnBrk="1" latinLnBrk="0" hangingPunct="1">
              <a:lnSpc>
                <a:spcPct val="90000"/>
              </a:lnSpc>
              <a:spcBef>
                <a:spcPts val="0"/>
              </a:spcBef>
              <a:buNone/>
              <a:defRPr sz="4000" kern="1200" baseline="0">
                <a:solidFill>
                  <a:schemeClr val="tx1"/>
                </a:solidFill>
                <a:latin typeface="Work Sans" pitchFamily="2" charset="77"/>
                <a:ea typeface="+mj-ea"/>
                <a:cs typeface="+mj-cs"/>
              </a:defRPr>
            </a:lvl1pPr>
          </a:lstStyle>
          <a:p>
            <a:r>
              <a:rPr lang="sv-SE" dirty="0"/>
              <a:t>Relativ fattigdom</a:t>
            </a:r>
          </a:p>
        </p:txBody>
      </p:sp>
      <p:sp>
        <p:nvSpPr>
          <p:cNvPr id="11" name="textruta 10">
            <a:extLst>
              <a:ext uri="{FF2B5EF4-FFF2-40B4-BE49-F238E27FC236}">
                <a16:creationId xmlns:a16="http://schemas.microsoft.com/office/drawing/2014/main" id="{9EE5960F-8D6C-466B-A861-3D062AA0DC0E}"/>
              </a:ext>
            </a:extLst>
          </p:cNvPr>
          <p:cNvSpPr txBox="1"/>
          <p:nvPr/>
        </p:nvSpPr>
        <p:spPr>
          <a:xfrm>
            <a:off x="947736" y="1673192"/>
            <a:ext cx="4348162" cy="584775"/>
          </a:xfrm>
          <a:prstGeom prst="rect">
            <a:avLst/>
          </a:prstGeom>
          <a:noFill/>
        </p:spPr>
        <p:txBody>
          <a:bodyPr wrap="square">
            <a:spAutoFit/>
          </a:bodyPr>
          <a:lstStyle/>
          <a:p>
            <a:r>
              <a:rPr lang="sv-SE" sz="1600" dirty="0">
                <a:solidFill>
                  <a:srgbClr val="606060"/>
                </a:solidFill>
                <a:latin typeface="Work Sans" pitchFamily="2" charset="0"/>
              </a:rPr>
              <a:t>Andel personer (%) med låg ekonomisk standard i Sverige, 1995-2022.</a:t>
            </a:r>
          </a:p>
        </p:txBody>
      </p:sp>
      <p:sp>
        <p:nvSpPr>
          <p:cNvPr id="12" name="textruta 11">
            <a:extLst>
              <a:ext uri="{FF2B5EF4-FFF2-40B4-BE49-F238E27FC236}">
                <a16:creationId xmlns:a16="http://schemas.microsoft.com/office/drawing/2014/main" id="{78DFF9B7-7A63-4C8F-B2BD-C7045D62C5CA}"/>
              </a:ext>
            </a:extLst>
          </p:cNvPr>
          <p:cNvSpPr txBox="1"/>
          <p:nvPr/>
        </p:nvSpPr>
        <p:spPr>
          <a:xfrm>
            <a:off x="5715002" y="1673193"/>
            <a:ext cx="5084425" cy="584775"/>
          </a:xfrm>
          <a:prstGeom prst="rect">
            <a:avLst/>
          </a:prstGeom>
          <a:noFill/>
        </p:spPr>
        <p:txBody>
          <a:bodyPr wrap="square">
            <a:spAutoFit/>
          </a:bodyPr>
          <a:lstStyle/>
          <a:p>
            <a:r>
              <a:rPr lang="sv-SE" sz="1600" dirty="0">
                <a:solidFill>
                  <a:srgbClr val="6E6E6E"/>
                </a:solidFill>
                <a:latin typeface="Work Sans" pitchFamily="2" charset="0"/>
              </a:rPr>
              <a:t>Andel personer (%) med låg ekonomisk standard i Sverige, efter sysselsättning, 1991-2022.</a:t>
            </a:r>
          </a:p>
        </p:txBody>
      </p:sp>
      <p:graphicFrame>
        <p:nvGraphicFramePr>
          <p:cNvPr id="13" name="Diagram 12">
            <a:extLst>
              <a:ext uri="{FF2B5EF4-FFF2-40B4-BE49-F238E27FC236}">
                <a16:creationId xmlns:a16="http://schemas.microsoft.com/office/drawing/2014/main" id="{D9A89BC7-62BD-40D7-8B49-A44D47C3822D}"/>
              </a:ext>
            </a:extLst>
          </p:cNvPr>
          <p:cNvGraphicFramePr>
            <a:graphicFrameLocks/>
          </p:cNvGraphicFramePr>
          <p:nvPr>
            <p:extLst>
              <p:ext uri="{D42A27DB-BD31-4B8C-83A1-F6EECF244321}">
                <p14:modId xmlns:p14="http://schemas.microsoft.com/office/powerpoint/2010/main" val="2218095647"/>
              </p:ext>
            </p:extLst>
          </p:nvPr>
        </p:nvGraphicFramePr>
        <p:xfrm>
          <a:off x="5689567" y="2257968"/>
          <a:ext cx="4860000" cy="45363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Chart 1">
            <a:extLst>
              <a:ext uri="{FF2B5EF4-FFF2-40B4-BE49-F238E27FC236}">
                <a16:creationId xmlns:a16="http://schemas.microsoft.com/office/drawing/2014/main" id="{34BBB363-DD3C-4C96-976E-85E19B9229B0}"/>
              </a:ext>
            </a:extLst>
          </p:cNvPr>
          <p:cNvGraphicFramePr/>
          <p:nvPr>
            <p:extLst>
              <p:ext uri="{D42A27DB-BD31-4B8C-83A1-F6EECF244321}">
                <p14:modId xmlns:p14="http://schemas.microsoft.com/office/powerpoint/2010/main" val="3867615403"/>
              </p:ext>
            </p:extLst>
          </p:nvPr>
        </p:nvGraphicFramePr>
        <p:xfrm>
          <a:off x="810088" y="2257967"/>
          <a:ext cx="4860000" cy="4304842"/>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ruta 14">
            <a:extLst>
              <a:ext uri="{FF2B5EF4-FFF2-40B4-BE49-F238E27FC236}">
                <a16:creationId xmlns:a16="http://schemas.microsoft.com/office/drawing/2014/main" id="{6B9D5960-0E72-4875-AB11-2C8CB3439C7D}"/>
              </a:ext>
            </a:extLst>
          </p:cNvPr>
          <p:cNvSpPr txBox="1"/>
          <p:nvPr/>
        </p:nvSpPr>
        <p:spPr>
          <a:xfrm>
            <a:off x="947736" y="6501713"/>
            <a:ext cx="4667959" cy="338554"/>
          </a:xfrm>
          <a:prstGeom prst="rect">
            <a:avLst/>
          </a:prstGeom>
          <a:noFill/>
        </p:spPr>
        <p:txBody>
          <a:bodyPr wrap="square">
            <a:spAutoFit/>
          </a:bodyPr>
          <a:lstStyle/>
          <a:p>
            <a:r>
              <a:rPr lang="sv-SE" sz="1600" dirty="0">
                <a:solidFill>
                  <a:srgbClr val="606060"/>
                </a:solidFill>
                <a:latin typeface="Work Sans" pitchFamily="2" charset="0"/>
              </a:rPr>
              <a:t>Källa: SCB</a:t>
            </a:r>
          </a:p>
        </p:txBody>
      </p:sp>
    </p:spTree>
    <p:extLst>
      <p:ext uri="{BB962C8B-B14F-4D97-AF65-F5344CB8AC3E}">
        <p14:creationId xmlns:p14="http://schemas.microsoft.com/office/powerpoint/2010/main" val="59486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Graphic spid="13"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997C4439-BC8D-4068-B2CC-B4463E684A54}"/>
              </a:ext>
            </a:extLst>
          </p:cNvPr>
          <p:cNvSpPr txBox="1">
            <a:spLocks/>
          </p:cNvSpPr>
          <p:nvPr/>
        </p:nvSpPr>
        <p:spPr>
          <a:xfrm>
            <a:off x="947737" y="736513"/>
            <a:ext cx="9472971" cy="716142"/>
          </a:xfrm>
          <a:prstGeom prst="rect">
            <a:avLst/>
          </a:prstGeom>
        </p:spPr>
        <p:txBody>
          <a:bodyPr vert="horz" lIns="91440" tIns="108000" rIns="91440" bIns="45720" rtlCol="0" anchor="t">
            <a:noAutofit/>
          </a:bodyPr>
          <a:lstStyle>
            <a:lvl1pPr algn="l" defTabSz="914400" rtl="0" eaLnBrk="1" latinLnBrk="0" hangingPunct="1">
              <a:lnSpc>
                <a:spcPct val="90000"/>
              </a:lnSpc>
              <a:spcBef>
                <a:spcPts val="0"/>
              </a:spcBef>
              <a:buNone/>
              <a:defRPr sz="4000" kern="1200" baseline="0">
                <a:solidFill>
                  <a:schemeClr val="tx1"/>
                </a:solidFill>
                <a:latin typeface="Work Sans" pitchFamily="2" charset="77"/>
                <a:ea typeface="+mj-ea"/>
                <a:cs typeface="+mj-cs"/>
              </a:defRPr>
            </a:lvl1pPr>
          </a:lstStyle>
          <a:p>
            <a:r>
              <a:rPr lang="sv-SE" dirty="0"/>
              <a:t>Relativ fattigdom </a:t>
            </a:r>
            <a:r>
              <a:rPr lang="sv-SE" sz="4000" dirty="0">
                <a:solidFill>
                  <a:srgbClr val="606060"/>
                </a:solidFill>
                <a:latin typeface="Work Sans" pitchFamily="2" charset="0"/>
              </a:rPr>
              <a:t>1983-2023</a:t>
            </a:r>
            <a:endParaRPr lang="sv-SE" dirty="0"/>
          </a:p>
        </p:txBody>
      </p:sp>
      <p:sp>
        <p:nvSpPr>
          <p:cNvPr id="11" name="textruta 10">
            <a:extLst>
              <a:ext uri="{FF2B5EF4-FFF2-40B4-BE49-F238E27FC236}">
                <a16:creationId xmlns:a16="http://schemas.microsoft.com/office/drawing/2014/main" id="{9EE5960F-8D6C-466B-A861-3D062AA0DC0E}"/>
              </a:ext>
            </a:extLst>
          </p:cNvPr>
          <p:cNvSpPr txBox="1"/>
          <p:nvPr/>
        </p:nvSpPr>
        <p:spPr>
          <a:xfrm>
            <a:off x="1126360" y="1558560"/>
            <a:ext cx="6612626" cy="338554"/>
          </a:xfrm>
          <a:prstGeom prst="rect">
            <a:avLst/>
          </a:prstGeom>
          <a:noFill/>
        </p:spPr>
        <p:txBody>
          <a:bodyPr wrap="square">
            <a:spAutoFit/>
          </a:bodyPr>
          <a:lstStyle/>
          <a:p>
            <a:pPr algn="ctr"/>
            <a:r>
              <a:rPr lang="sv-SE" sz="1600" dirty="0">
                <a:solidFill>
                  <a:srgbClr val="606060"/>
                </a:solidFill>
                <a:latin typeface="Work Sans" pitchFamily="2" charset="0"/>
              </a:rPr>
              <a:t>Andel personer (%) i fattiga hushåll (60% av medianen)</a:t>
            </a:r>
          </a:p>
        </p:txBody>
      </p:sp>
      <p:sp>
        <p:nvSpPr>
          <p:cNvPr id="15" name="textruta 14">
            <a:extLst>
              <a:ext uri="{FF2B5EF4-FFF2-40B4-BE49-F238E27FC236}">
                <a16:creationId xmlns:a16="http://schemas.microsoft.com/office/drawing/2014/main" id="{6B9D5960-0E72-4875-AB11-2C8CB3439C7D}"/>
              </a:ext>
            </a:extLst>
          </p:cNvPr>
          <p:cNvSpPr txBox="1"/>
          <p:nvPr/>
        </p:nvSpPr>
        <p:spPr>
          <a:xfrm>
            <a:off x="947737" y="6434599"/>
            <a:ext cx="4667959" cy="338554"/>
          </a:xfrm>
          <a:prstGeom prst="rect">
            <a:avLst/>
          </a:prstGeom>
          <a:noFill/>
        </p:spPr>
        <p:txBody>
          <a:bodyPr wrap="square">
            <a:spAutoFit/>
          </a:bodyPr>
          <a:lstStyle/>
          <a:p>
            <a:r>
              <a:rPr lang="sv-SE" sz="1600" dirty="0">
                <a:solidFill>
                  <a:srgbClr val="606060"/>
                </a:solidFill>
                <a:latin typeface="Work Sans" pitchFamily="2" charset="0"/>
              </a:rPr>
              <a:t>Källa: OECD (IDD)</a:t>
            </a:r>
          </a:p>
        </p:txBody>
      </p:sp>
      <p:graphicFrame>
        <p:nvGraphicFramePr>
          <p:cNvPr id="9" name="Diagram 8">
            <a:extLst>
              <a:ext uri="{FF2B5EF4-FFF2-40B4-BE49-F238E27FC236}">
                <a16:creationId xmlns:a16="http://schemas.microsoft.com/office/drawing/2014/main" id="{DF9566EC-D6E2-4A29-8D8D-1D4369B37E6B}"/>
              </a:ext>
            </a:extLst>
          </p:cNvPr>
          <p:cNvGraphicFramePr>
            <a:graphicFrameLocks/>
          </p:cNvGraphicFramePr>
          <p:nvPr>
            <p:extLst>
              <p:ext uri="{D42A27DB-BD31-4B8C-83A1-F6EECF244321}">
                <p14:modId xmlns:p14="http://schemas.microsoft.com/office/powerpoint/2010/main" val="3253219722"/>
              </p:ext>
            </p:extLst>
          </p:nvPr>
        </p:nvGraphicFramePr>
        <p:xfrm>
          <a:off x="7784984" y="2114599"/>
          <a:ext cx="3240000" cy="432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Diagram 20">
            <a:extLst>
              <a:ext uri="{FF2B5EF4-FFF2-40B4-BE49-F238E27FC236}">
                <a16:creationId xmlns:a16="http://schemas.microsoft.com/office/drawing/2014/main" id="{444A264B-3CC7-4170-84EC-4FCE1F78DAFE}"/>
              </a:ext>
            </a:extLst>
          </p:cNvPr>
          <p:cNvGraphicFramePr>
            <a:graphicFrameLocks/>
          </p:cNvGraphicFramePr>
          <p:nvPr>
            <p:extLst>
              <p:ext uri="{D42A27DB-BD31-4B8C-83A1-F6EECF244321}">
                <p14:modId xmlns:p14="http://schemas.microsoft.com/office/powerpoint/2010/main" val="172154662"/>
              </p:ext>
            </p:extLst>
          </p:nvPr>
        </p:nvGraphicFramePr>
        <p:xfrm>
          <a:off x="1126360" y="2114599"/>
          <a:ext cx="3240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ruta 22">
            <a:extLst>
              <a:ext uri="{FF2B5EF4-FFF2-40B4-BE49-F238E27FC236}">
                <a16:creationId xmlns:a16="http://schemas.microsoft.com/office/drawing/2014/main" id="{74F7EC79-8D84-40AF-AA87-923D4170C846}"/>
              </a:ext>
            </a:extLst>
          </p:cNvPr>
          <p:cNvSpPr txBox="1"/>
          <p:nvPr/>
        </p:nvSpPr>
        <p:spPr>
          <a:xfrm>
            <a:off x="1126360" y="1902789"/>
            <a:ext cx="3240000" cy="338554"/>
          </a:xfrm>
          <a:prstGeom prst="rect">
            <a:avLst/>
          </a:prstGeom>
          <a:noFill/>
        </p:spPr>
        <p:txBody>
          <a:bodyPr wrap="square">
            <a:spAutoFit/>
          </a:bodyPr>
          <a:lstStyle/>
          <a:p>
            <a:pPr algn="ctr"/>
            <a:r>
              <a:rPr lang="sv-SE" sz="1600" b="1" dirty="0">
                <a:solidFill>
                  <a:srgbClr val="606060"/>
                </a:solidFill>
                <a:latin typeface="Work Sans" pitchFamily="2" charset="0"/>
              </a:rPr>
              <a:t>Marknadsinkomst</a:t>
            </a:r>
          </a:p>
        </p:txBody>
      </p:sp>
      <p:sp>
        <p:nvSpPr>
          <p:cNvPr id="25" name="textruta 24">
            <a:extLst>
              <a:ext uri="{FF2B5EF4-FFF2-40B4-BE49-F238E27FC236}">
                <a16:creationId xmlns:a16="http://schemas.microsoft.com/office/drawing/2014/main" id="{654A5D22-2573-40DA-866D-0D1AEC9876B1}"/>
              </a:ext>
            </a:extLst>
          </p:cNvPr>
          <p:cNvSpPr txBox="1"/>
          <p:nvPr/>
        </p:nvSpPr>
        <p:spPr>
          <a:xfrm>
            <a:off x="7871612" y="1878445"/>
            <a:ext cx="3240000" cy="338554"/>
          </a:xfrm>
          <a:prstGeom prst="rect">
            <a:avLst/>
          </a:prstGeom>
          <a:noFill/>
        </p:spPr>
        <p:txBody>
          <a:bodyPr wrap="square">
            <a:spAutoFit/>
          </a:bodyPr>
          <a:lstStyle/>
          <a:p>
            <a:pPr algn="ctr"/>
            <a:r>
              <a:rPr lang="sv-SE" sz="1600" b="1" dirty="0">
                <a:solidFill>
                  <a:srgbClr val="606060"/>
                </a:solidFill>
                <a:latin typeface="Work Sans" pitchFamily="2" charset="0"/>
              </a:rPr>
              <a:t>Fattigdomsreduktion</a:t>
            </a:r>
          </a:p>
        </p:txBody>
      </p:sp>
      <p:graphicFrame>
        <p:nvGraphicFramePr>
          <p:cNvPr id="26" name="Diagram 25">
            <a:extLst>
              <a:ext uri="{FF2B5EF4-FFF2-40B4-BE49-F238E27FC236}">
                <a16:creationId xmlns:a16="http://schemas.microsoft.com/office/drawing/2014/main" id="{5590F028-B695-48C6-A3B4-7BC31A710145}"/>
              </a:ext>
            </a:extLst>
          </p:cNvPr>
          <p:cNvGraphicFramePr>
            <a:graphicFrameLocks/>
          </p:cNvGraphicFramePr>
          <p:nvPr>
            <p:extLst>
              <p:ext uri="{D42A27DB-BD31-4B8C-83A1-F6EECF244321}">
                <p14:modId xmlns:p14="http://schemas.microsoft.com/office/powerpoint/2010/main" val="2234502090"/>
              </p:ext>
            </p:extLst>
          </p:nvPr>
        </p:nvGraphicFramePr>
        <p:xfrm>
          <a:off x="4498986" y="2114599"/>
          <a:ext cx="3240000"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27" name="textruta 26">
            <a:extLst>
              <a:ext uri="{FF2B5EF4-FFF2-40B4-BE49-F238E27FC236}">
                <a16:creationId xmlns:a16="http://schemas.microsoft.com/office/drawing/2014/main" id="{AD11A85D-0780-42BF-9CC3-6CEC1D27E085}"/>
              </a:ext>
            </a:extLst>
          </p:cNvPr>
          <p:cNvSpPr txBox="1"/>
          <p:nvPr/>
        </p:nvSpPr>
        <p:spPr>
          <a:xfrm>
            <a:off x="4498986" y="1902789"/>
            <a:ext cx="3240000" cy="338554"/>
          </a:xfrm>
          <a:prstGeom prst="rect">
            <a:avLst/>
          </a:prstGeom>
          <a:noFill/>
        </p:spPr>
        <p:txBody>
          <a:bodyPr wrap="square">
            <a:spAutoFit/>
          </a:bodyPr>
          <a:lstStyle/>
          <a:p>
            <a:pPr algn="ctr"/>
            <a:r>
              <a:rPr lang="sv-SE" sz="1600" b="1" dirty="0">
                <a:solidFill>
                  <a:srgbClr val="606060"/>
                </a:solidFill>
                <a:latin typeface="Work Sans" pitchFamily="2" charset="0"/>
              </a:rPr>
              <a:t>Disponibel inkomst</a:t>
            </a:r>
          </a:p>
        </p:txBody>
      </p:sp>
    </p:spTree>
    <p:extLst>
      <p:ext uri="{BB962C8B-B14F-4D97-AF65-F5344CB8AC3E}">
        <p14:creationId xmlns:p14="http://schemas.microsoft.com/office/powerpoint/2010/main" val="72309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25" grpId="0"/>
      <p:bldGraphic spid="26" grpId="0">
        <p:bldAsOne/>
      </p:bldGraphic>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47F66BC-C518-4759-BE45-2FB6B4635841}"/>
              </a:ext>
            </a:extLst>
          </p:cNvPr>
          <p:cNvSpPr>
            <a:spLocks noGrp="1"/>
          </p:cNvSpPr>
          <p:nvPr>
            <p:ph type="title"/>
          </p:nvPr>
        </p:nvSpPr>
        <p:spPr>
          <a:xfrm>
            <a:off x="1012623" y="1254345"/>
            <a:ext cx="9216000" cy="902755"/>
          </a:xfrm>
        </p:spPr>
        <p:txBody>
          <a:bodyPr/>
          <a:lstStyle/>
          <a:p>
            <a:r>
              <a:rPr lang="sv-SE" dirty="0"/>
              <a:t>Sammanfattning</a:t>
            </a:r>
            <a:endParaRPr lang="sv-SE" sz="2800" dirty="0"/>
          </a:p>
        </p:txBody>
      </p:sp>
      <p:sp>
        <p:nvSpPr>
          <p:cNvPr id="3" name="Platshållare för innehåll 2">
            <a:extLst>
              <a:ext uri="{FF2B5EF4-FFF2-40B4-BE49-F238E27FC236}">
                <a16:creationId xmlns:a16="http://schemas.microsoft.com/office/drawing/2014/main" id="{B90C7FD1-998D-484E-A22F-7973DF18B0E4}"/>
              </a:ext>
            </a:extLst>
          </p:cNvPr>
          <p:cNvSpPr>
            <a:spLocks noGrp="1"/>
          </p:cNvSpPr>
          <p:nvPr>
            <p:ph idx="1"/>
          </p:nvPr>
        </p:nvSpPr>
        <p:spPr>
          <a:xfrm>
            <a:off x="1012622" y="2157100"/>
            <a:ext cx="10166756" cy="3587423"/>
          </a:xfrm>
        </p:spPr>
        <p:txBody>
          <a:bodyPr/>
          <a:lstStyle/>
          <a:p>
            <a:r>
              <a:rPr lang="sv-SE" sz="1800" dirty="0"/>
              <a:t>De tydligaste förändringarna har skett i Sverige</a:t>
            </a:r>
          </a:p>
          <a:p>
            <a:r>
              <a:rPr lang="sv-SE" sz="1800" dirty="0"/>
              <a:t>Nivåerna de svenska socialförsäkringarna har närmat sig de lägre danska nivåerna och länderna skiljer sig nu inte på ett systematiskt sätt från andra jämförbara OECD-länder</a:t>
            </a:r>
          </a:p>
          <a:p>
            <a:r>
              <a:rPr lang="sv-SE" sz="1800" dirty="0"/>
              <a:t>För en stor andel av löntagarna i Sverige och Danmark fungerar de offentliga socialförsäkringarna snarare som ett grundskydd än som inkomstförsäkringar</a:t>
            </a:r>
          </a:p>
          <a:p>
            <a:r>
              <a:rPr lang="sv-SE" sz="1800" dirty="0"/>
              <a:t>Inkomstbortfallsprincipen har upprätthållits i större utsträckning i Finland och Norge</a:t>
            </a:r>
          </a:p>
          <a:p>
            <a:r>
              <a:rPr lang="sv-SE" sz="1800" dirty="0"/>
              <a:t>Samtidigt att minimistödet för de som i Sverige står utanför socialförsäkringarna motsvarar en allt lägre andel av levnadsstandarden för ett vanligt  hushåll</a:t>
            </a:r>
          </a:p>
          <a:p>
            <a:endParaRPr lang="sv-SE" sz="1800" dirty="0"/>
          </a:p>
          <a:p>
            <a:endParaRPr lang="sv-SE" sz="1800" dirty="0"/>
          </a:p>
        </p:txBody>
      </p:sp>
    </p:spTree>
    <p:extLst>
      <p:ext uri="{BB962C8B-B14F-4D97-AF65-F5344CB8AC3E}">
        <p14:creationId xmlns:p14="http://schemas.microsoft.com/office/powerpoint/2010/main" val="3922325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47F66BC-C518-4759-BE45-2FB6B4635841}"/>
              </a:ext>
            </a:extLst>
          </p:cNvPr>
          <p:cNvSpPr>
            <a:spLocks noGrp="1"/>
          </p:cNvSpPr>
          <p:nvPr>
            <p:ph type="title"/>
          </p:nvPr>
        </p:nvSpPr>
        <p:spPr>
          <a:xfrm>
            <a:off x="932168" y="1548634"/>
            <a:ext cx="10061651" cy="902755"/>
          </a:xfrm>
        </p:spPr>
        <p:txBody>
          <a:bodyPr/>
          <a:lstStyle/>
          <a:p>
            <a:r>
              <a:rPr lang="sv-SE" dirty="0"/>
              <a:t>Konsekvenser av utvecklingen i Sverige</a:t>
            </a:r>
            <a:endParaRPr lang="sv-SE" sz="2800" dirty="0"/>
          </a:p>
        </p:txBody>
      </p:sp>
      <p:sp>
        <p:nvSpPr>
          <p:cNvPr id="3" name="Platshållare för innehåll 2">
            <a:extLst>
              <a:ext uri="{FF2B5EF4-FFF2-40B4-BE49-F238E27FC236}">
                <a16:creationId xmlns:a16="http://schemas.microsoft.com/office/drawing/2014/main" id="{B90C7FD1-998D-484E-A22F-7973DF18B0E4}"/>
              </a:ext>
            </a:extLst>
          </p:cNvPr>
          <p:cNvSpPr>
            <a:spLocks noGrp="1"/>
          </p:cNvSpPr>
          <p:nvPr>
            <p:ph idx="1"/>
          </p:nvPr>
        </p:nvSpPr>
        <p:spPr>
          <a:xfrm>
            <a:off x="932169" y="2451389"/>
            <a:ext cx="9216000" cy="3587423"/>
          </a:xfrm>
        </p:spPr>
        <p:txBody>
          <a:bodyPr/>
          <a:lstStyle/>
          <a:p>
            <a:pPr marL="228600" lvl="0" indent="-228600">
              <a:lnSpc>
                <a:spcPts val="2120"/>
              </a:lnSpc>
              <a:spcBef>
                <a:spcPts val="300"/>
              </a:spcBef>
              <a:buFont typeface="Arial" panose="020B0604020202020204" pitchFamily="34" charset="0"/>
              <a:buChar char="•"/>
              <a:defRPr/>
            </a:pPr>
            <a:r>
              <a:rPr lang="sv-SE" sz="1800" dirty="0"/>
              <a:t>Konsekvenser för inkomstfördelningen </a:t>
            </a:r>
          </a:p>
          <a:p>
            <a:pPr lvl="1">
              <a:spcBef>
                <a:spcPts val="500"/>
              </a:spcBef>
              <a:buFont typeface="Arial" panose="020B0604020202020204" pitchFamily="34" charset="0"/>
              <a:buChar char="•"/>
              <a:defRPr/>
            </a:pPr>
            <a:r>
              <a:rPr lang="sv-SE" sz="1600" dirty="0"/>
              <a:t>Social ojämlikhet får större genomslag på den materiella levnadsstandarden</a:t>
            </a:r>
          </a:p>
          <a:p>
            <a:pPr lvl="1">
              <a:spcBef>
                <a:spcPts val="500"/>
              </a:spcBef>
              <a:buFont typeface="Arial" panose="020B0604020202020204" pitchFamily="34" charset="0"/>
              <a:buChar char="•"/>
              <a:defRPr/>
            </a:pPr>
            <a:r>
              <a:rPr lang="sv-SE" sz="1600" dirty="0"/>
              <a:t>Levnadsstandarden bland de som är beroende av det offentliga trygghetssystemet skiljer sig alltmer från vad som är typiskt i befolkningen</a:t>
            </a:r>
          </a:p>
          <a:p>
            <a:pPr marL="228600" marR="0" lvl="0" indent="-228600" algn="l" defTabSz="914400" rtl="0" eaLnBrk="1" fontAlgn="auto" latinLnBrk="0" hangingPunct="1">
              <a:lnSpc>
                <a:spcPts val="2120"/>
              </a:lnSpc>
              <a:spcBef>
                <a:spcPts val="30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effectLst/>
                <a:uLnTx/>
                <a:uFillTx/>
                <a:latin typeface="Work Sans" pitchFamily="2" charset="77"/>
                <a:ea typeface="+mn-ea"/>
                <a:cs typeface="+mn-cs"/>
              </a:rPr>
              <a:t>Politiska konsekvenser av </a:t>
            </a:r>
            <a:r>
              <a:rPr lang="sv-SE" sz="1800" dirty="0"/>
              <a:t>förändringarna i det ekonomiska trygghetssystemet</a:t>
            </a:r>
            <a:endParaRPr kumimoji="0" lang="sv-SE" sz="1800" b="0" i="0" u="none" strike="noStrike" kern="1200" cap="none" spc="0" normalizeH="0" baseline="0" noProof="0" dirty="0">
              <a:ln>
                <a:noFill/>
              </a:ln>
              <a:effectLst/>
              <a:uLnTx/>
              <a:uFillTx/>
              <a:latin typeface="Work Sans" pitchFamily="2" charset="77"/>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1600" b="1" i="0" u="none" strike="noStrike" kern="1200" cap="none" spc="0" normalizeH="0" baseline="0" noProof="0" dirty="0">
                <a:ln>
                  <a:noFill/>
                </a:ln>
                <a:effectLst/>
                <a:uLnTx/>
                <a:uFillTx/>
                <a:latin typeface="Work Sans" pitchFamily="2" charset="77"/>
                <a:ea typeface="+mn-ea"/>
                <a:cs typeface="+mn-cs"/>
              </a:rPr>
              <a:t>Minskad tillit </a:t>
            </a:r>
            <a:r>
              <a:rPr kumimoji="0" lang="sv-SE" sz="1600" b="0" i="0" u="none" strike="noStrike" kern="1200" cap="none" spc="0" normalizeH="0" baseline="0" noProof="0" dirty="0">
                <a:ln>
                  <a:noFill/>
                </a:ln>
                <a:effectLst/>
                <a:uLnTx/>
                <a:uFillTx/>
                <a:latin typeface="Work Sans" pitchFamily="2" charset="77"/>
                <a:ea typeface="+mn-ea"/>
                <a:cs typeface="+mn-cs"/>
              </a:rPr>
              <a:t>till det offentliga skyddet mot inkomstbortfall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1600" b="0" i="0" u="none" strike="noStrike" kern="1200" cap="none" spc="0" normalizeH="0" baseline="0" noProof="0" dirty="0">
                <a:ln>
                  <a:noFill/>
                </a:ln>
                <a:effectLst/>
                <a:uLnTx/>
                <a:uFillTx/>
                <a:latin typeface="Work Sans" pitchFamily="2" charset="77"/>
                <a:ea typeface="+mn-ea"/>
                <a:cs typeface="+mn-cs"/>
              </a:rPr>
              <a:t>Ökande betydelse av </a:t>
            </a:r>
            <a:r>
              <a:rPr kumimoji="0" lang="sv-SE" sz="1600" b="1" i="0" u="none" strike="noStrike" kern="1200" cap="none" spc="0" normalizeH="0" baseline="0" noProof="0" dirty="0">
                <a:ln>
                  <a:noFill/>
                </a:ln>
                <a:effectLst/>
                <a:uLnTx/>
                <a:uFillTx/>
                <a:latin typeface="Work Sans" pitchFamily="2" charset="77"/>
                <a:ea typeface="+mn-ea"/>
                <a:cs typeface="+mn-cs"/>
              </a:rPr>
              <a:t>kompletterande förskärningar </a:t>
            </a:r>
            <a:r>
              <a:rPr kumimoji="0" lang="sv-SE" sz="1600" b="0" i="0" u="none" strike="noStrike" kern="1200" cap="none" spc="0" normalizeH="0" baseline="0" noProof="0" dirty="0">
                <a:ln>
                  <a:noFill/>
                </a:ln>
                <a:effectLst/>
                <a:uLnTx/>
                <a:uFillTx/>
                <a:latin typeface="Work Sans" pitchFamily="2" charset="77"/>
                <a:ea typeface="+mn-ea"/>
                <a:cs typeface="+mn-cs"/>
              </a:rPr>
              <a:t>och eget sparande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1600" b="0" i="0" u="none" strike="noStrike" kern="1200" cap="none" spc="0" normalizeH="0" baseline="0" noProof="0" dirty="0">
                <a:ln>
                  <a:noFill/>
                </a:ln>
                <a:effectLst/>
                <a:uLnTx/>
                <a:uFillTx/>
                <a:latin typeface="Work Sans" pitchFamily="2" charset="77"/>
                <a:ea typeface="+mn-ea"/>
                <a:cs typeface="+mn-cs"/>
              </a:rPr>
              <a:t>Potentiellt </a:t>
            </a:r>
            <a:r>
              <a:rPr kumimoji="0" lang="sv-SE" sz="1600" b="1" i="0" u="none" strike="noStrike" kern="1200" cap="none" spc="0" normalizeH="0" baseline="0" noProof="0" dirty="0">
                <a:ln>
                  <a:noFill/>
                </a:ln>
                <a:effectLst/>
                <a:uLnTx/>
                <a:uFillTx/>
                <a:latin typeface="Work Sans" pitchFamily="2" charset="77"/>
                <a:ea typeface="+mn-ea"/>
                <a:cs typeface="+mn-cs"/>
              </a:rPr>
              <a:t>sviktande skattevilja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1600" b="0" i="0" u="none" strike="noStrike" kern="1200" cap="none" spc="0" normalizeH="0" baseline="0" noProof="0" dirty="0">
                <a:ln>
                  <a:noFill/>
                </a:ln>
                <a:effectLst/>
                <a:uLnTx/>
                <a:uFillTx/>
                <a:latin typeface="Work Sans" pitchFamily="2" charset="77"/>
                <a:ea typeface="+mn-ea"/>
                <a:cs typeface="+mn-cs"/>
              </a:rPr>
              <a:t>Ett </a:t>
            </a:r>
            <a:r>
              <a:rPr kumimoji="0" lang="sv-SE" sz="1600" b="1" i="0" u="none" strike="noStrike" kern="1200" cap="none" spc="0" normalizeH="0" baseline="0" noProof="0" dirty="0">
                <a:ln>
                  <a:noFill/>
                </a:ln>
                <a:effectLst/>
                <a:uLnTx/>
                <a:uFillTx/>
                <a:latin typeface="Work Sans" pitchFamily="2" charset="77"/>
                <a:ea typeface="+mn-ea"/>
                <a:cs typeface="+mn-cs"/>
              </a:rPr>
              <a:t>tunnare skyddsnät </a:t>
            </a:r>
            <a:r>
              <a:rPr kumimoji="0" lang="sv-SE" sz="1600" b="0" i="0" u="none" strike="noStrike" kern="1200" cap="none" spc="0" normalizeH="0" baseline="0" noProof="0" dirty="0">
                <a:ln>
                  <a:noFill/>
                </a:ln>
                <a:effectLst/>
                <a:uLnTx/>
                <a:uFillTx/>
                <a:latin typeface="Work Sans" pitchFamily="2" charset="77"/>
                <a:ea typeface="+mn-ea"/>
                <a:cs typeface="+mn-cs"/>
              </a:rPr>
              <a:t>för de som förlitar sig på det offentliga</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sv-SE" sz="1600" b="0" i="0" u="none" strike="noStrike" kern="1200" cap="none" spc="0" normalizeH="0" baseline="0" noProof="0" dirty="0">
                <a:ln>
                  <a:noFill/>
                </a:ln>
                <a:effectLst/>
                <a:uLnTx/>
                <a:uFillTx/>
                <a:latin typeface="Work Sans" pitchFamily="2" charset="77"/>
                <a:ea typeface="+mn-ea"/>
                <a:cs typeface="+mn-cs"/>
              </a:rPr>
              <a:t>Tilltagande ”</a:t>
            </a:r>
            <a:r>
              <a:rPr kumimoji="0" lang="sv-SE" sz="1600" b="1" i="0" u="none" strike="noStrike" kern="1200" cap="none" spc="0" normalizeH="0" baseline="0" noProof="0" dirty="0" err="1">
                <a:ln>
                  <a:noFill/>
                </a:ln>
                <a:effectLst/>
                <a:uLnTx/>
                <a:uFillTx/>
                <a:latin typeface="Work Sans" pitchFamily="2" charset="77"/>
                <a:ea typeface="+mn-ea"/>
                <a:cs typeface="+mn-cs"/>
              </a:rPr>
              <a:t>dualisering</a:t>
            </a:r>
            <a:r>
              <a:rPr kumimoji="0" lang="sv-SE" sz="1600" b="0" i="0" u="none" strike="noStrike" kern="1200" cap="none" spc="0" normalizeH="0" baseline="0" noProof="0" dirty="0">
                <a:ln>
                  <a:noFill/>
                </a:ln>
                <a:effectLst/>
                <a:uLnTx/>
                <a:uFillTx/>
                <a:latin typeface="Work Sans" pitchFamily="2" charset="77"/>
                <a:ea typeface="+mn-ea"/>
                <a:cs typeface="+mn-cs"/>
              </a:rPr>
              <a:t>” av den sociala tryggheten i Sverige</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sv-SE" sz="1600" b="0" i="0" u="none" strike="noStrike" kern="1200" cap="none" spc="0" normalizeH="0" baseline="0" noProof="0" dirty="0">
                <a:ln>
                  <a:noFill/>
                </a:ln>
                <a:effectLst/>
                <a:uLnTx/>
                <a:uFillTx/>
                <a:latin typeface="Work Sans" pitchFamily="2" charset="77"/>
                <a:ea typeface="+mn-ea"/>
                <a:cs typeface="+mn-cs"/>
              </a:rPr>
              <a:t>Konsekvenser för välfärdspolitiken på längre sikt?</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endParaRPr kumimoji="0" lang="sv-SE" sz="1600" b="0" i="0" u="none" strike="noStrike" kern="1200" cap="none" spc="0" normalizeH="0" baseline="0" noProof="0" dirty="0">
              <a:ln>
                <a:noFill/>
              </a:ln>
              <a:effectLst/>
              <a:uLnTx/>
              <a:uFillTx/>
              <a:latin typeface="Work Sans" pitchFamily="2" charset="77"/>
              <a:ea typeface="+mn-ea"/>
              <a:cs typeface="+mn-cs"/>
            </a:endParaRPr>
          </a:p>
          <a:p>
            <a:endParaRPr lang="sv-SE" sz="1800" dirty="0"/>
          </a:p>
        </p:txBody>
      </p:sp>
    </p:spTree>
    <p:extLst>
      <p:ext uri="{BB962C8B-B14F-4D97-AF65-F5344CB8AC3E}">
        <p14:creationId xmlns:p14="http://schemas.microsoft.com/office/powerpoint/2010/main" val="3018206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47F66BC-C518-4759-BE45-2FB6B4635841}"/>
              </a:ext>
            </a:extLst>
          </p:cNvPr>
          <p:cNvSpPr>
            <a:spLocks noGrp="1"/>
          </p:cNvSpPr>
          <p:nvPr>
            <p:ph type="title"/>
          </p:nvPr>
        </p:nvSpPr>
        <p:spPr>
          <a:xfrm>
            <a:off x="942680" y="1107200"/>
            <a:ext cx="9216000" cy="902755"/>
          </a:xfrm>
        </p:spPr>
        <p:txBody>
          <a:bodyPr/>
          <a:lstStyle/>
          <a:p>
            <a:r>
              <a:rPr lang="sv-SE" dirty="0"/>
              <a:t>Nordisk </a:t>
            </a:r>
            <a:r>
              <a:rPr lang="sv-SE" dirty="0" err="1"/>
              <a:t>exeptionalism</a:t>
            </a:r>
            <a:endParaRPr lang="sv-SE" sz="2800" dirty="0"/>
          </a:p>
        </p:txBody>
      </p:sp>
      <p:sp>
        <p:nvSpPr>
          <p:cNvPr id="3" name="Platshållare för innehåll 2">
            <a:extLst>
              <a:ext uri="{FF2B5EF4-FFF2-40B4-BE49-F238E27FC236}">
                <a16:creationId xmlns:a16="http://schemas.microsoft.com/office/drawing/2014/main" id="{B90C7FD1-998D-484E-A22F-7973DF18B0E4}"/>
              </a:ext>
            </a:extLst>
          </p:cNvPr>
          <p:cNvSpPr>
            <a:spLocks noGrp="1"/>
          </p:cNvSpPr>
          <p:nvPr>
            <p:ph idx="1"/>
          </p:nvPr>
        </p:nvSpPr>
        <p:spPr>
          <a:xfrm>
            <a:off x="942680" y="2009955"/>
            <a:ext cx="10099132" cy="3587423"/>
          </a:xfrm>
        </p:spPr>
        <p:txBody>
          <a:bodyPr/>
          <a:lstStyle/>
          <a:p>
            <a:pPr marL="0" marR="0" lvl="0" indent="0" algn="l" defTabSz="914400" rtl="0" eaLnBrk="1" fontAlgn="auto" latinLnBrk="0" hangingPunct="1">
              <a:lnSpc>
                <a:spcPts val="2120"/>
              </a:lnSpc>
              <a:spcBef>
                <a:spcPts val="300"/>
              </a:spcBef>
              <a:spcAft>
                <a:spcPts val="0"/>
              </a:spcAft>
              <a:buClrTx/>
              <a:buSzTx/>
              <a:buNone/>
              <a:tabLst/>
              <a:defRPr/>
            </a:pPr>
            <a:r>
              <a:rPr kumimoji="0" lang="sv-SE" sz="1800" b="1" i="0" u="none" strike="noStrike" kern="1200" cap="none" spc="0" normalizeH="0" baseline="0" noProof="0" dirty="0">
                <a:ln>
                  <a:noFill/>
                </a:ln>
                <a:effectLst/>
                <a:uLnTx/>
                <a:uFillTx/>
                <a:latin typeface="Work Sans" pitchFamily="2" charset="77"/>
                <a:ea typeface="+mn-ea"/>
                <a:cs typeface="+mn-cs"/>
              </a:rPr>
              <a:t>Nordiska välfärdsstater </a:t>
            </a:r>
            <a:r>
              <a:rPr kumimoji="0" lang="sv-SE" sz="1800" b="0" i="0" u="none" strike="noStrike" kern="1200" cap="none" spc="0" normalizeH="0" baseline="0" noProof="0" dirty="0">
                <a:ln>
                  <a:noFill/>
                </a:ln>
                <a:effectLst/>
                <a:uLnTx/>
                <a:uFillTx/>
                <a:latin typeface="Work Sans" pitchFamily="2" charset="77"/>
                <a:ea typeface="+mn-ea"/>
                <a:cs typeface="+mn-cs"/>
              </a:rPr>
              <a:t>har uppmärksammats i ett internationellt perspektiv</a:t>
            </a:r>
          </a:p>
          <a:p>
            <a:pPr marL="0" marR="0" lvl="0" indent="0" algn="l" defTabSz="914400" rtl="0" eaLnBrk="1" fontAlgn="auto" latinLnBrk="0" hangingPunct="1">
              <a:lnSpc>
                <a:spcPts val="2120"/>
              </a:lnSpc>
              <a:spcBef>
                <a:spcPts val="300"/>
              </a:spcBef>
              <a:spcAft>
                <a:spcPts val="600"/>
              </a:spcAft>
              <a:buClrTx/>
              <a:buSzTx/>
              <a:buNone/>
              <a:tabLst/>
              <a:defRPr/>
            </a:pPr>
            <a:r>
              <a:rPr kumimoji="0" lang="sv-SE" sz="1800" b="0" i="0" u="none" strike="noStrike" kern="1200" cap="none" spc="0" normalizeH="0" baseline="0" noProof="0" dirty="0">
                <a:ln>
                  <a:noFill/>
                </a:ln>
                <a:effectLst/>
                <a:uLnTx/>
                <a:uFillTx/>
                <a:latin typeface="Work Sans" pitchFamily="2" charset="77"/>
                <a:ea typeface="+mn-ea"/>
                <a:cs typeface="+mn-cs"/>
              </a:rPr>
              <a:t>	“Nordic </a:t>
            </a:r>
            <a:r>
              <a:rPr kumimoji="0" lang="sv-SE" sz="1800" b="0" i="0" u="none" strike="noStrike" kern="1200" cap="none" spc="0" normalizeH="0" baseline="0" noProof="0" dirty="0" err="1">
                <a:ln>
                  <a:noFill/>
                </a:ln>
                <a:effectLst/>
                <a:uLnTx/>
                <a:uFillTx/>
                <a:latin typeface="Work Sans" pitchFamily="2" charset="77"/>
                <a:ea typeface="+mn-ea"/>
                <a:cs typeface="+mn-cs"/>
              </a:rPr>
              <a:t>welfare</a:t>
            </a:r>
            <a:r>
              <a:rPr kumimoji="0" lang="sv-SE" sz="1800" b="0" i="0" u="none" strike="noStrike" kern="1200" cap="none" spc="0" normalizeH="0" baseline="0" noProof="0" dirty="0">
                <a:ln>
                  <a:noFill/>
                </a:ln>
                <a:effectLst/>
                <a:uLnTx/>
                <a:uFillTx/>
                <a:latin typeface="Work Sans" pitchFamily="2" charset="77"/>
                <a:ea typeface="+mn-ea"/>
                <a:cs typeface="+mn-cs"/>
              </a:rPr>
              <a:t> </a:t>
            </a:r>
            <a:r>
              <a:rPr kumimoji="0" lang="sv-SE" sz="1800" b="0" i="0" u="none" strike="noStrike" kern="1200" cap="none" spc="0" normalizeH="0" baseline="0" noProof="0" dirty="0" err="1">
                <a:ln>
                  <a:noFill/>
                </a:ln>
                <a:effectLst/>
                <a:uLnTx/>
                <a:uFillTx/>
                <a:latin typeface="Work Sans" pitchFamily="2" charset="77"/>
                <a:ea typeface="+mn-ea"/>
                <a:cs typeface="+mn-cs"/>
              </a:rPr>
              <a:t>states</a:t>
            </a:r>
            <a:r>
              <a:rPr kumimoji="0" lang="sv-SE" sz="1800" b="0" i="0" u="none" strike="noStrike" kern="1200" cap="none" spc="0" normalizeH="0" baseline="0" noProof="0" dirty="0">
                <a:ln>
                  <a:noFill/>
                </a:ln>
                <a:effectLst/>
                <a:uLnTx/>
                <a:uFillTx/>
                <a:latin typeface="Work Sans" pitchFamily="2" charset="77"/>
                <a:ea typeface="+mn-ea"/>
                <a:cs typeface="+mn-cs"/>
              </a:rPr>
              <a:t> </a:t>
            </a:r>
            <a:r>
              <a:rPr kumimoji="0" lang="sv-SE" sz="1800" b="0" i="0" u="none" strike="noStrike" kern="1200" cap="none" spc="0" normalizeH="0" baseline="0" noProof="0" dirty="0" err="1">
                <a:ln>
                  <a:noFill/>
                </a:ln>
                <a:effectLst/>
                <a:uLnTx/>
                <a:uFillTx/>
                <a:latin typeface="Work Sans" pitchFamily="2" charset="77"/>
                <a:ea typeface="+mn-ea"/>
                <a:cs typeface="+mn-cs"/>
              </a:rPr>
              <a:t>are</a:t>
            </a:r>
            <a:r>
              <a:rPr kumimoji="0" lang="sv-SE" sz="1800" b="0" i="0" u="none" strike="noStrike" kern="1200" cap="none" spc="0" normalizeH="0" baseline="0" noProof="0" dirty="0">
                <a:ln>
                  <a:noFill/>
                </a:ln>
                <a:effectLst/>
                <a:uLnTx/>
                <a:uFillTx/>
                <a:latin typeface="Work Sans" pitchFamily="2" charset="77"/>
                <a:ea typeface="+mn-ea"/>
                <a:cs typeface="+mn-cs"/>
              </a:rPr>
              <a:t> </a:t>
            </a:r>
            <a:r>
              <a:rPr kumimoji="0" lang="sv-SE" sz="1800" b="0" i="0" u="none" strike="noStrike" kern="1200" cap="none" spc="0" normalizeH="0" baseline="0" noProof="0" dirty="0" err="1">
                <a:ln>
                  <a:noFill/>
                </a:ln>
                <a:effectLst/>
                <a:uLnTx/>
                <a:uFillTx/>
                <a:latin typeface="Work Sans" pitchFamily="2" charset="77"/>
                <a:ea typeface="+mn-ea"/>
                <a:cs typeface="+mn-cs"/>
              </a:rPr>
              <a:t>known</a:t>
            </a:r>
            <a:r>
              <a:rPr kumimoji="0" lang="sv-SE" sz="1800" b="0" i="0" u="none" strike="noStrike" kern="1200" cap="none" spc="0" normalizeH="0" baseline="0" noProof="0" dirty="0">
                <a:ln>
                  <a:noFill/>
                </a:ln>
                <a:effectLst/>
                <a:uLnTx/>
                <a:uFillTx/>
                <a:latin typeface="Work Sans" pitchFamily="2" charset="77"/>
                <a:ea typeface="+mn-ea"/>
                <a:cs typeface="+mn-cs"/>
              </a:rPr>
              <a:t> for </a:t>
            </a:r>
            <a:r>
              <a:rPr kumimoji="0" lang="sv-SE" sz="1800" b="0" i="0" u="none" strike="noStrike" kern="1200" cap="none" spc="0" normalizeH="0" baseline="0" noProof="0" dirty="0" err="1">
                <a:ln>
                  <a:noFill/>
                </a:ln>
                <a:effectLst/>
                <a:uLnTx/>
                <a:uFillTx/>
                <a:latin typeface="Work Sans" pitchFamily="2" charset="77"/>
                <a:ea typeface="+mn-ea"/>
                <a:cs typeface="+mn-cs"/>
              </a:rPr>
              <a:t>their</a:t>
            </a:r>
            <a:r>
              <a:rPr kumimoji="0" lang="sv-SE" sz="1800" b="0" i="0" u="none" strike="noStrike" kern="1200" cap="none" spc="0" normalizeH="0" baseline="0" noProof="0" dirty="0">
                <a:ln>
                  <a:noFill/>
                </a:ln>
                <a:effectLst/>
                <a:uLnTx/>
                <a:uFillTx/>
                <a:latin typeface="Work Sans" pitchFamily="2" charset="77"/>
                <a:ea typeface="+mn-ea"/>
                <a:cs typeface="+mn-cs"/>
              </a:rPr>
              <a:t> </a:t>
            </a:r>
            <a:r>
              <a:rPr kumimoji="0" lang="sv-SE" sz="1800" b="0" i="0" u="none" strike="noStrike" kern="1200" cap="none" spc="0" normalizeH="0" baseline="0" noProof="0" dirty="0" err="1">
                <a:ln>
                  <a:noFill/>
                </a:ln>
                <a:effectLst/>
                <a:uLnTx/>
                <a:uFillTx/>
                <a:latin typeface="Work Sans" pitchFamily="2" charset="77"/>
                <a:ea typeface="+mn-ea"/>
                <a:cs typeface="+mn-cs"/>
              </a:rPr>
              <a:t>universalistic</a:t>
            </a:r>
            <a:r>
              <a:rPr kumimoji="0" lang="sv-SE" sz="1800" b="0" i="0" u="none" strike="noStrike" kern="1200" cap="none" spc="0" normalizeH="0" baseline="0" noProof="0" dirty="0">
                <a:ln>
                  <a:noFill/>
                </a:ln>
                <a:effectLst/>
                <a:uLnTx/>
                <a:uFillTx/>
                <a:latin typeface="Work Sans" pitchFamily="2" charset="77"/>
                <a:ea typeface="+mn-ea"/>
                <a:cs typeface="+mn-cs"/>
              </a:rPr>
              <a:t> and all‐</a:t>
            </a:r>
            <a:r>
              <a:rPr kumimoji="0" lang="sv-SE" sz="1800" b="0" i="0" u="none" strike="noStrike" kern="1200" cap="none" spc="0" normalizeH="0" baseline="0" noProof="0" dirty="0" err="1">
                <a:ln>
                  <a:noFill/>
                </a:ln>
                <a:effectLst/>
                <a:uLnTx/>
                <a:uFillTx/>
                <a:latin typeface="Work Sans" pitchFamily="2" charset="77"/>
                <a:ea typeface="+mn-ea"/>
                <a:cs typeface="+mn-cs"/>
              </a:rPr>
              <a:t>encompassing</a:t>
            </a:r>
            <a:r>
              <a:rPr kumimoji="0" lang="sv-SE" sz="1800" b="0" i="0" u="none" strike="noStrike" kern="1200" cap="none" spc="0" normalizeH="0" baseline="0" noProof="0" dirty="0">
                <a:ln>
                  <a:noFill/>
                </a:ln>
                <a:effectLst/>
                <a:uLnTx/>
                <a:uFillTx/>
                <a:latin typeface="Work Sans" pitchFamily="2" charset="77"/>
                <a:ea typeface="+mn-ea"/>
                <a:cs typeface="+mn-cs"/>
              </a:rPr>
              <a:t> 	approach to </a:t>
            </a:r>
            <a:r>
              <a:rPr kumimoji="0" lang="sv-SE" sz="1800" b="0" i="0" u="none" strike="noStrike" kern="1200" cap="none" spc="0" normalizeH="0" baseline="0" noProof="0" dirty="0" err="1">
                <a:ln>
                  <a:noFill/>
                </a:ln>
                <a:effectLst/>
                <a:uLnTx/>
                <a:uFillTx/>
                <a:latin typeface="Work Sans" pitchFamily="2" charset="77"/>
                <a:ea typeface="+mn-ea"/>
                <a:cs typeface="+mn-cs"/>
              </a:rPr>
              <a:t>welfare</a:t>
            </a:r>
            <a:r>
              <a:rPr kumimoji="0" lang="sv-SE" sz="1800" b="0" i="0" u="none" strike="noStrike" kern="1200" cap="none" spc="0" normalizeH="0" baseline="0" noProof="0" dirty="0">
                <a:ln>
                  <a:noFill/>
                </a:ln>
                <a:effectLst/>
                <a:uLnTx/>
                <a:uFillTx/>
                <a:latin typeface="Work Sans" pitchFamily="2" charset="77"/>
                <a:ea typeface="+mn-ea"/>
                <a:cs typeface="+mn-cs"/>
              </a:rPr>
              <a:t>” (Greve m </a:t>
            </a:r>
            <a:r>
              <a:rPr kumimoji="0" lang="sv-SE" sz="1800" b="0" i="0" u="none" strike="noStrike" kern="1200" cap="none" spc="0" normalizeH="0" baseline="0" noProof="0" dirty="0" err="1">
                <a:ln>
                  <a:noFill/>
                </a:ln>
                <a:effectLst/>
                <a:uLnTx/>
                <a:uFillTx/>
                <a:latin typeface="Work Sans" pitchFamily="2" charset="77"/>
                <a:ea typeface="+mn-ea"/>
                <a:cs typeface="+mn-cs"/>
              </a:rPr>
              <a:t>fl</a:t>
            </a:r>
            <a:r>
              <a:rPr kumimoji="0" lang="sv-SE" sz="1800" b="0" i="0" u="none" strike="noStrike" kern="1200" cap="none" spc="0" normalizeH="0" baseline="0" noProof="0" dirty="0">
                <a:ln>
                  <a:noFill/>
                </a:ln>
                <a:effectLst/>
                <a:uLnTx/>
                <a:uFillTx/>
                <a:latin typeface="Work Sans" pitchFamily="2" charset="77"/>
                <a:ea typeface="+mn-ea"/>
                <a:cs typeface="+mn-cs"/>
              </a:rPr>
              <a:t> 2020:295)</a:t>
            </a:r>
          </a:p>
          <a:p>
            <a:pPr marL="0" marR="0" lvl="0" indent="0" algn="l" defTabSz="914400" rtl="0" eaLnBrk="1" fontAlgn="auto" latinLnBrk="0" hangingPunct="1">
              <a:lnSpc>
                <a:spcPts val="2120"/>
              </a:lnSpc>
              <a:spcBef>
                <a:spcPts val="300"/>
              </a:spcBef>
              <a:spcAft>
                <a:spcPts val="0"/>
              </a:spcAft>
              <a:buClrTx/>
              <a:buSzTx/>
              <a:buNone/>
              <a:tabLst/>
              <a:defRPr/>
            </a:pPr>
            <a:r>
              <a:rPr lang="en-US" sz="1800" dirty="0"/>
              <a:t>	“Regardless of whether people believe that inequality is good or bad for 	society, they usually agree that, globally, the Nordic countries have made 	the greatest efforts to curb inequalities.” (</a:t>
            </a:r>
            <a:r>
              <a:rPr lang="nb-NO" sz="1800" dirty="0"/>
              <a:t>Kvist m. fl., 2011:5)</a:t>
            </a:r>
            <a:endParaRPr lang="sv-SE" sz="1800" dirty="0"/>
          </a:p>
          <a:p>
            <a:pPr marL="0" marR="0" lvl="0" indent="0" algn="l" defTabSz="914400" rtl="0" eaLnBrk="1" fontAlgn="auto" latinLnBrk="0" hangingPunct="1">
              <a:lnSpc>
                <a:spcPts val="2120"/>
              </a:lnSpc>
              <a:spcBef>
                <a:spcPts val="300"/>
              </a:spcBef>
              <a:spcAft>
                <a:spcPts val="0"/>
              </a:spcAft>
              <a:buClrTx/>
              <a:buSzTx/>
              <a:buNone/>
              <a:tabLst/>
              <a:defRPr/>
            </a:pPr>
            <a:r>
              <a:rPr kumimoji="0" lang="sv-SE" sz="1800" b="0" i="0" u="none" strike="noStrike" kern="1200" cap="none" spc="0" normalizeH="0" baseline="0" noProof="0" dirty="0">
                <a:ln>
                  <a:noFill/>
                </a:ln>
                <a:effectLst/>
                <a:uLnTx/>
                <a:uFillTx/>
                <a:latin typeface="Work Sans" pitchFamily="2" charset="77"/>
                <a:ea typeface="+mn-ea"/>
                <a:cs typeface="+mn-cs"/>
              </a:rPr>
              <a:t>	</a:t>
            </a:r>
            <a:endParaRPr lang="sv-SE" sz="1800" dirty="0"/>
          </a:p>
          <a:p>
            <a:pPr marL="0" marR="0" lvl="0" indent="0" algn="l" defTabSz="914400" rtl="0" eaLnBrk="1" fontAlgn="auto" latinLnBrk="0" hangingPunct="1">
              <a:lnSpc>
                <a:spcPts val="2120"/>
              </a:lnSpc>
              <a:spcBef>
                <a:spcPts val="300"/>
              </a:spcBef>
              <a:spcAft>
                <a:spcPts val="0"/>
              </a:spcAft>
              <a:buClrTx/>
              <a:buSzTx/>
              <a:buNone/>
              <a:tabLst/>
              <a:defRPr/>
            </a:pPr>
            <a:r>
              <a:rPr kumimoji="0" lang="sv-SE" sz="1800" b="0" i="0" u="none" strike="noStrike" kern="1200" cap="none" spc="0" normalizeH="0" baseline="0" noProof="0" dirty="0">
                <a:ln>
                  <a:noFill/>
                </a:ln>
                <a:effectLst/>
                <a:uLnTx/>
                <a:uFillTx/>
                <a:latin typeface="Work Sans" pitchFamily="2" charset="77"/>
                <a:ea typeface="+mn-ea"/>
                <a:cs typeface="+mn-cs"/>
              </a:rPr>
              <a:t>Den </a:t>
            </a:r>
            <a:r>
              <a:rPr kumimoji="0" lang="sv-SE" sz="1800" b="1" i="0" u="none" strike="noStrike" kern="1200" cap="none" spc="0" normalizeH="0" baseline="0" noProof="0" dirty="0">
                <a:ln>
                  <a:noFill/>
                </a:ln>
                <a:effectLst/>
                <a:uLnTx/>
                <a:uFillTx/>
                <a:latin typeface="Work Sans" pitchFamily="2" charset="77"/>
                <a:ea typeface="+mn-ea"/>
                <a:cs typeface="+mn-cs"/>
              </a:rPr>
              <a:t>svenska välfärdsstaten </a:t>
            </a:r>
            <a:r>
              <a:rPr kumimoji="0" lang="sv-SE" sz="1800" b="0" i="0" u="none" strike="noStrike" kern="1200" cap="none" spc="0" normalizeH="0" baseline="0" noProof="0" dirty="0">
                <a:ln>
                  <a:noFill/>
                </a:ln>
                <a:effectLst/>
                <a:uLnTx/>
                <a:uFillTx/>
                <a:latin typeface="Work Sans" pitchFamily="2" charset="77"/>
                <a:ea typeface="+mn-ea"/>
                <a:cs typeface="+mn-cs"/>
              </a:rPr>
              <a:t>har historiskt sett som ett särskilt tydligt exempel:</a:t>
            </a:r>
            <a:endParaRPr lang="sv-SE" sz="1800" dirty="0"/>
          </a:p>
          <a:p>
            <a:pPr marL="0" marR="0" lvl="0" indent="0" algn="l" defTabSz="914400" rtl="0" eaLnBrk="1" fontAlgn="auto" latinLnBrk="0" hangingPunct="1">
              <a:lnSpc>
                <a:spcPts val="2120"/>
              </a:lnSpc>
              <a:spcBef>
                <a:spcPts val="300"/>
              </a:spcBef>
              <a:spcAft>
                <a:spcPts val="600"/>
              </a:spcAft>
              <a:buClrTx/>
              <a:buSzTx/>
              <a:buNone/>
              <a:tabLst/>
              <a:defRPr/>
            </a:pPr>
            <a:r>
              <a:rPr kumimoji="0" lang="sv-SE" sz="1800" b="0" i="0" u="none" strike="noStrike" kern="1200" cap="none" spc="0" normalizeH="0" baseline="0" noProof="0" dirty="0">
                <a:ln>
                  <a:noFill/>
                </a:ln>
                <a:effectLst/>
                <a:uLnTx/>
                <a:uFillTx/>
                <a:latin typeface="Work Sans" pitchFamily="2" charset="77"/>
                <a:ea typeface="+mn-ea"/>
                <a:cs typeface="+mn-cs"/>
              </a:rPr>
              <a:t>	”The Swedish </a:t>
            </a:r>
            <a:r>
              <a:rPr kumimoji="0" lang="sv-SE" sz="1800" b="0" i="0" u="none" strike="noStrike" kern="1200" cap="none" spc="0" normalizeH="0" baseline="0" noProof="0" dirty="0" err="1">
                <a:ln>
                  <a:noFill/>
                </a:ln>
                <a:effectLst/>
                <a:uLnTx/>
                <a:uFillTx/>
                <a:latin typeface="Work Sans" pitchFamily="2" charset="77"/>
                <a:ea typeface="+mn-ea"/>
                <a:cs typeface="+mn-cs"/>
              </a:rPr>
              <a:t>welfare</a:t>
            </a:r>
            <a:r>
              <a:rPr kumimoji="0" lang="sv-SE" sz="1800" b="0" i="0" u="none" strike="noStrike" kern="1200" cap="none" spc="0" normalizeH="0" baseline="0" noProof="0" dirty="0">
                <a:ln>
                  <a:noFill/>
                </a:ln>
                <a:effectLst/>
                <a:uLnTx/>
                <a:uFillTx/>
                <a:latin typeface="Work Sans" pitchFamily="2" charset="77"/>
                <a:ea typeface="+mn-ea"/>
                <a:cs typeface="+mn-cs"/>
              </a:rPr>
              <a:t> </a:t>
            </a:r>
            <a:r>
              <a:rPr kumimoji="0" lang="sv-SE" sz="1800" b="0" i="0" u="none" strike="noStrike" kern="1200" cap="none" spc="0" normalizeH="0" baseline="0" noProof="0" dirty="0" err="1">
                <a:ln>
                  <a:noFill/>
                </a:ln>
                <a:effectLst/>
                <a:uLnTx/>
                <a:uFillTx/>
                <a:latin typeface="Work Sans" pitchFamily="2" charset="77"/>
                <a:ea typeface="+mn-ea"/>
                <a:cs typeface="+mn-cs"/>
              </a:rPr>
              <a:t>state</a:t>
            </a:r>
            <a:r>
              <a:rPr kumimoji="0" lang="sv-SE" sz="1800" b="0" i="0" u="none" strike="noStrike" kern="1200" cap="none" spc="0" normalizeH="0" baseline="0" noProof="0" dirty="0">
                <a:ln>
                  <a:noFill/>
                </a:ln>
                <a:effectLst/>
                <a:uLnTx/>
                <a:uFillTx/>
                <a:latin typeface="Work Sans" pitchFamily="2" charset="77"/>
                <a:ea typeface="+mn-ea"/>
                <a:cs typeface="+mn-cs"/>
              </a:rPr>
              <a:t> “has </a:t>
            </a:r>
            <a:r>
              <a:rPr kumimoji="0" lang="sv-SE" sz="1800" b="0" i="0" u="none" strike="noStrike" kern="1200" cap="none" spc="0" normalizeH="0" baseline="0" noProof="0" dirty="0" err="1">
                <a:ln>
                  <a:noFill/>
                </a:ln>
                <a:effectLst/>
                <a:uLnTx/>
                <a:uFillTx/>
                <a:latin typeface="Work Sans" pitchFamily="2" charset="77"/>
                <a:ea typeface="+mn-ea"/>
                <a:cs typeface="+mn-cs"/>
              </a:rPr>
              <a:t>generally</a:t>
            </a:r>
            <a:r>
              <a:rPr kumimoji="0" lang="sv-SE" sz="1800" b="0" i="0" u="none" strike="noStrike" kern="1200" cap="none" spc="0" normalizeH="0" baseline="0" noProof="0" dirty="0">
                <a:ln>
                  <a:noFill/>
                </a:ln>
                <a:effectLst/>
                <a:uLnTx/>
                <a:uFillTx/>
                <a:latin typeface="Work Sans" pitchFamily="2" charset="77"/>
                <a:ea typeface="+mn-ea"/>
                <a:cs typeface="+mn-cs"/>
              </a:rPr>
              <a:t> </a:t>
            </a:r>
            <a:r>
              <a:rPr kumimoji="0" lang="sv-SE" sz="1800" b="0" i="0" u="none" strike="noStrike" kern="1200" cap="none" spc="0" normalizeH="0" baseline="0" noProof="0" dirty="0" err="1">
                <a:ln>
                  <a:noFill/>
                </a:ln>
                <a:effectLst/>
                <a:uLnTx/>
                <a:uFillTx/>
                <a:latin typeface="Work Sans" pitchFamily="2" charset="77"/>
                <a:ea typeface="+mn-ea"/>
                <a:cs typeface="+mn-cs"/>
              </a:rPr>
              <a:t>been</a:t>
            </a:r>
            <a:r>
              <a:rPr kumimoji="0" lang="sv-SE" sz="1800" b="0" i="0" u="none" strike="noStrike" kern="1200" cap="none" spc="0" normalizeH="0" baseline="0" noProof="0" dirty="0">
                <a:ln>
                  <a:noFill/>
                </a:ln>
                <a:effectLst/>
                <a:uLnTx/>
                <a:uFillTx/>
                <a:latin typeface="Work Sans" pitchFamily="2" charset="77"/>
                <a:ea typeface="+mn-ea"/>
                <a:cs typeface="+mn-cs"/>
              </a:rPr>
              <a:t> </a:t>
            </a:r>
            <a:r>
              <a:rPr kumimoji="0" lang="sv-SE" sz="1800" b="0" i="0" u="none" strike="noStrike" kern="1200" cap="none" spc="0" normalizeH="0" baseline="0" noProof="0" dirty="0" err="1">
                <a:ln>
                  <a:noFill/>
                </a:ln>
                <a:effectLst/>
                <a:uLnTx/>
                <a:uFillTx/>
                <a:latin typeface="Work Sans" pitchFamily="2" charset="77"/>
                <a:ea typeface="+mn-ea"/>
                <a:cs typeface="+mn-cs"/>
              </a:rPr>
              <a:t>seen</a:t>
            </a:r>
            <a:r>
              <a:rPr kumimoji="0" lang="sv-SE" sz="1800" b="0" i="0" u="none" strike="noStrike" kern="1200" cap="none" spc="0" normalizeH="0" baseline="0" noProof="0" dirty="0">
                <a:ln>
                  <a:noFill/>
                </a:ln>
                <a:effectLst/>
                <a:uLnTx/>
                <a:uFillTx/>
                <a:latin typeface="Work Sans" pitchFamily="2" charset="77"/>
                <a:ea typeface="+mn-ea"/>
                <a:cs typeface="+mn-cs"/>
              </a:rPr>
              <a:t> as </a:t>
            </a:r>
            <a:r>
              <a:rPr kumimoji="0" lang="sv-SE" sz="1800" b="0" i="0" u="none" strike="noStrike" kern="1200" cap="none" spc="0" normalizeH="0" baseline="0" noProof="0" dirty="0" err="1">
                <a:ln>
                  <a:noFill/>
                </a:ln>
                <a:effectLst/>
                <a:uLnTx/>
                <a:uFillTx/>
                <a:latin typeface="Work Sans" pitchFamily="2" charset="77"/>
                <a:ea typeface="+mn-ea"/>
                <a:cs typeface="+mn-cs"/>
              </a:rPr>
              <a:t>more</a:t>
            </a:r>
            <a:r>
              <a:rPr kumimoji="0" lang="sv-SE" sz="1800" b="0" i="0" u="none" strike="noStrike" kern="1200" cap="none" spc="0" normalizeH="0" baseline="0" noProof="0" dirty="0">
                <a:ln>
                  <a:noFill/>
                </a:ln>
                <a:effectLst/>
                <a:uLnTx/>
                <a:uFillTx/>
                <a:latin typeface="Work Sans" pitchFamily="2" charset="77"/>
                <a:ea typeface="+mn-ea"/>
                <a:cs typeface="+mn-cs"/>
              </a:rPr>
              <a:t> </a:t>
            </a:r>
            <a:r>
              <a:rPr kumimoji="0" lang="sv-SE" sz="1800" b="0" i="0" u="none" strike="noStrike" kern="1200" cap="none" spc="0" normalizeH="0" baseline="0" noProof="0" dirty="0" err="1">
                <a:ln>
                  <a:noFill/>
                </a:ln>
                <a:effectLst/>
                <a:uLnTx/>
                <a:uFillTx/>
                <a:latin typeface="Work Sans" pitchFamily="2" charset="77"/>
                <a:ea typeface="+mn-ea"/>
                <a:cs typeface="+mn-cs"/>
              </a:rPr>
              <a:t>encompassing</a:t>
            </a:r>
            <a:r>
              <a:rPr kumimoji="0" lang="sv-SE" sz="1800" b="0" i="0" u="none" strike="noStrike" kern="1200" cap="none" spc="0" normalizeH="0" baseline="0" noProof="0" dirty="0">
                <a:ln>
                  <a:noFill/>
                </a:ln>
                <a:effectLst/>
                <a:uLnTx/>
                <a:uFillTx/>
                <a:latin typeface="Work Sans" pitchFamily="2" charset="77"/>
                <a:ea typeface="+mn-ea"/>
                <a:cs typeface="+mn-cs"/>
              </a:rPr>
              <a:t>, 	</a:t>
            </a:r>
            <a:r>
              <a:rPr kumimoji="0" lang="sv-SE" sz="1800" b="0" i="0" u="none" strike="noStrike" kern="1200" cap="none" spc="0" normalizeH="0" baseline="0" noProof="0" dirty="0" err="1">
                <a:ln>
                  <a:noFill/>
                </a:ln>
                <a:effectLst/>
                <a:uLnTx/>
                <a:uFillTx/>
                <a:latin typeface="Work Sans" pitchFamily="2" charset="77"/>
                <a:ea typeface="+mn-ea"/>
                <a:cs typeface="+mn-cs"/>
              </a:rPr>
              <a:t>more</a:t>
            </a:r>
            <a:r>
              <a:rPr kumimoji="0" lang="sv-SE" sz="1800" b="0" i="0" u="none" strike="noStrike" kern="1200" cap="none" spc="0" normalizeH="0" baseline="0" noProof="0" dirty="0">
                <a:ln>
                  <a:noFill/>
                </a:ln>
                <a:effectLst/>
                <a:uLnTx/>
                <a:uFillTx/>
                <a:latin typeface="Work Sans" pitchFamily="2" charset="77"/>
                <a:ea typeface="+mn-ea"/>
                <a:cs typeface="+mn-cs"/>
              </a:rPr>
              <a:t> </a:t>
            </a:r>
            <a:r>
              <a:rPr kumimoji="0" lang="sv-SE" sz="1800" b="0" i="0" u="none" strike="noStrike" kern="1200" cap="none" spc="0" normalizeH="0" baseline="0" noProof="0" dirty="0" err="1">
                <a:ln>
                  <a:noFill/>
                </a:ln>
                <a:effectLst/>
                <a:uLnTx/>
                <a:uFillTx/>
                <a:latin typeface="Work Sans" pitchFamily="2" charset="77"/>
                <a:ea typeface="+mn-ea"/>
                <a:cs typeface="+mn-cs"/>
              </a:rPr>
              <a:t>universalistic</a:t>
            </a:r>
            <a:r>
              <a:rPr kumimoji="0" lang="sv-SE" sz="1800" b="0" i="0" u="none" strike="noStrike" kern="1200" cap="none" spc="0" normalizeH="0" baseline="0" noProof="0" dirty="0">
                <a:ln>
                  <a:noFill/>
                </a:ln>
                <a:effectLst/>
                <a:uLnTx/>
                <a:uFillTx/>
                <a:latin typeface="Work Sans" pitchFamily="2" charset="77"/>
                <a:ea typeface="+mn-ea"/>
                <a:cs typeface="+mn-cs"/>
              </a:rPr>
              <a:t>, and </a:t>
            </a:r>
            <a:r>
              <a:rPr kumimoji="0" lang="sv-SE" sz="1800" b="0" i="0" u="none" strike="noStrike" kern="1200" cap="none" spc="0" normalizeH="0" baseline="0" noProof="0" dirty="0" err="1">
                <a:ln>
                  <a:noFill/>
                </a:ln>
                <a:effectLst/>
                <a:uLnTx/>
                <a:uFillTx/>
                <a:latin typeface="Work Sans" pitchFamily="2" charset="77"/>
                <a:ea typeface="+mn-ea"/>
                <a:cs typeface="+mn-cs"/>
              </a:rPr>
              <a:t>more</a:t>
            </a:r>
            <a:r>
              <a:rPr kumimoji="0" lang="sv-SE" sz="1800" b="0" i="0" u="none" strike="noStrike" kern="1200" cap="none" spc="0" normalizeH="0" baseline="0" noProof="0" dirty="0">
                <a:ln>
                  <a:noFill/>
                </a:ln>
                <a:effectLst/>
                <a:uLnTx/>
                <a:uFillTx/>
                <a:latin typeface="Work Sans" pitchFamily="2" charset="77"/>
                <a:ea typeface="+mn-ea"/>
                <a:cs typeface="+mn-cs"/>
              </a:rPr>
              <a:t> </a:t>
            </a:r>
            <a:r>
              <a:rPr kumimoji="0" lang="sv-SE" sz="1800" b="0" i="0" u="none" strike="noStrike" kern="1200" cap="none" spc="0" normalizeH="0" baseline="0" noProof="0" dirty="0" err="1">
                <a:ln>
                  <a:noFill/>
                </a:ln>
                <a:effectLst/>
                <a:uLnTx/>
                <a:uFillTx/>
                <a:latin typeface="Work Sans" pitchFamily="2" charset="77"/>
                <a:ea typeface="+mn-ea"/>
                <a:cs typeface="+mn-cs"/>
              </a:rPr>
              <a:t>redistributive</a:t>
            </a:r>
            <a:r>
              <a:rPr kumimoji="0" lang="sv-SE" sz="1800" b="0" i="0" u="none" strike="noStrike" kern="1200" cap="none" spc="0" normalizeH="0" baseline="0" noProof="0" dirty="0">
                <a:ln>
                  <a:noFill/>
                </a:ln>
                <a:effectLst/>
                <a:uLnTx/>
                <a:uFillTx/>
                <a:latin typeface="Work Sans" pitchFamily="2" charset="77"/>
                <a:ea typeface="+mn-ea"/>
                <a:cs typeface="+mn-cs"/>
              </a:rPr>
              <a:t> </a:t>
            </a:r>
            <a:r>
              <a:rPr kumimoji="0" lang="sv-SE" sz="1800" b="0" i="0" u="none" strike="noStrike" kern="1200" cap="none" spc="0" normalizeH="0" baseline="0" noProof="0" dirty="0" err="1">
                <a:ln>
                  <a:noFill/>
                </a:ln>
                <a:effectLst/>
                <a:uLnTx/>
                <a:uFillTx/>
                <a:latin typeface="Work Sans" pitchFamily="2" charset="77"/>
                <a:ea typeface="+mn-ea"/>
                <a:cs typeface="+mn-cs"/>
              </a:rPr>
              <a:t>than</a:t>
            </a:r>
            <a:r>
              <a:rPr kumimoji="0" lang="sv-SE" sz="1800" b="0" i="0" u="none" strike="noStrike" kern="1200" cap="none" spc="0" normalizeH="0" baseline="0" noProof="0" dirty="0">
                <a:ln>
                  <a:noFill/>
                </a:ln>
                <a:effectLst/>
                <a:uLnTx/>
                <a:uFillTx/>
                <a:latin typeface="Work Sans" pitchFamily="2" charset="77"/>
                <a:ea typeface="+mn-ea"/>
                <a:cs typeface="+mn-cs"/>
              </a:rPr>
              <a:t> </a:t>
            </a:r>
            <a:r>
              <a:rPr kumimoji="0" lang="sv-SE" sz="1800" b="0" i="0" u="none" strike="noStrike" kern="1200" cap="none" spc="0" normalizeH="0" baseline="0" noProof="0" dirty="0" err="1">
                <a:ln>
                  <a:noFill/>
                </a:ln>
                <a:effectLst/>
                <a:uLnTx/>
                <a:uFillTx/>
                <a:latin typeface="Work Sans" pitchFamily="2" charset="77"/>
                <a:ea typeface="+mn-ea"/>
                <a:cs typeface="+mn-cs"/>
              </a:rPr>
              <a:t>other</a:t>
            </a:r>
            <a:r>
              <a:rPr kumimoji="0" lang="sv-SE" sz="1800" b="0" i="0" u="none" strike="noStrike" kern="1200" cap="none" spc="0" normalizeH="0" baseline="0" noProof="0" dirty="0">
                <a:ln>
                  <a:noFill/>
                </a:ln>
                <a:effectLst/>
                <a:uLnTx/>
                <a:uFillTx/>
                <a:latin typeface="Work Sans" pitchFamily="2" charset="77"/>
                <a:ea typeface="+mn-ea"/>
                <a:cs typeface="+mn-cs"/>
              </a:rPr>
              <a:t> </a:t>
            </a:r>
            <a:r>
              <a:rPr kumimoji="0" lang="sv-SE" sz="1800" b="0" i="0" u="none" strike="noStrike" kern="1200" cap="none" spc="0" normalizeH="0" baseline="0" noProof="0" dirty="0" err="1">
                <a:ln>
                  <a:noFill/>
                </a:ln>
                <a:effectLst/>
                <a:uLnTx/>
                <a:uFillTx/>
                <a:latin typeface="Work Sans" pitchFamily="2" charset="77"/>
                <a:ea typeface="+mn-ea"/>
                <a:cs typeface="+mn-cs"/>
              </a:rPr>
              <a:t>welfare</a:t>
            </a:r>
            <a:r>
              <a:rPr kumimoji="0" lang="sv-SE" sz="1800" b="0" i="0" u="none" strike="noStrike" kern="1200" cap="none" spc="0" normalizeH="0" baseline="0" noProof="0" dirty="0">
                <a:ln>
                  <a:noFill/>
                </a:ln>
                <a:effectLst/>
                <a:uLnTx/>
                <a:uFillTx/>
                <a:latin typeface="Work Sans" pitchFamily="2" charset="77"/>
                <a:ea typeface="+mn-ea"/>
                <a:cs typeface="+mn-cs"/>
              </a:rPr>
              <a:t> </a:t>
            </a:r>
            <a:r>
              <a:rPr kumimoji="0" lang="sv-SE" sz="1800" b="0" i="0" u="none" strike="noStrike" kern="1200" cap="none" spc="0" normalizeH="0" baseline="0" noProof="0" dirty="0" err="1">
                <a:ln>
                  <a:noFill/>
                </a:ln>
                <a:effectLst/>
                <a:uLnTx/>
                <a:uFillTx/>
                <a:latin typeface="Work Sans" pitchFamily="2" charset="77"/>
                <a:ea typeface="+mn-ea"/>
                <a:cs typeface="+mn-cs"/>
              </a:rPr>
              <a:t>state</a:t>
            </a:r>
            <a:r>
              <a:rPr kumimoji="0" lang="sv-SE" sz="1800" b="0" i="0" u="none" strike="noStrike" kern="1200" cap="none" spc="0" normalizeH="0" baseline="0" noProof="0" dirty="0">
                <a:ln>
                  <a:noFill/>
                </a:ln>
                <a:effectLst/>
                <a:uLnTx/>
                <a:uFillTx/>
                <a:latin typeface="Work Sans" pitchFamily="2" charset="77"/>
                <a:ea typeface="+mn-ea"/>
                <a:cs typeface="+mn-cs"/>
              </a:rPr>
              <a:t> systems” 	(</a:t>
            </a:r>
            <a:r>
              <a:rPr kumimoji="0" lang="sv-SE" sz="1800" b="0" i="0" u="none" strike="noStrike" kern="1200" cap="none" spc="0" normalizeH="0" baseline="0" noProof="0" dirty="0" err="1">
                <a:ln>
                  <a:noFill/>
                </a:ln>
                <a:effectLst/>
                <a:uLnTx/>
                <a:uFillTx/>
                <a:latin typeface="Work Sans" pitchFamily="2" charset="77"/>
                <a:ea typeface="+mn-ea"/>
                <a:cs typeface="+mn-cs"/>
              </a:rPr>
              <a:t>Rothstein</a:t>
            </a:r>
            <a:r>
              <a:rPr kumimoji="0" lang="sv-SE" sz="1800" b="0" i="0" u="none" strike="noStrike" kern="1200" cap="none" spc="0" normalizeH="0" baseline="0" noProof="0" dirty="0">
                <a:ln>
                  <a:noFill/>
                </a:ln>
                <a:effectLst/>
                <a:uLnTx/>
                <a:uFillTx/>
                <a:latin typeface="Work Sans" pitchFamily="2" charset="77"/>
                <a:ea typeface="+mn-ea"/>
                <a:cs typeface="+mn-cs"/>
              </a:rPr>
              <a:t> 1995)</a:t>
            </a:r>
            <a:endParaRPr lang="sv-SE" sz="1800" dirty="0"/>
          </a:p>
          <a:p>
            <a:pPr marL="0" indent="0">
              <a:lnSpc>
                <a:spcPts val="2120"/>
              </a:lnSpc>
              <a:spcBef>
                <a:spcPts val="300"/>
              </a:spcBef>
              <a:spcAft>
                <a:spcPts val="600"/>
              </a:spcAft>
              <a:buNone/>
              <a:defRPr/>
            </a:pPr>
            <a:r>
              <a:rPr lang="sv-SE" sz="1800" dirty="0"/>
              <a:t>	“</a:t>
            </a:r>
            <a:r>
              <a:rPr lang="sv-SE" sz="1800" dirty="0" err="1"/>
              <a:t>quintessential</a:t>
            </a:r>
            <a:r>
              <a:rPr lang="sv-SE" sz="1800" dirty="0"/>
              <a:t> </a:t>
            </a:r>
            <a:r>
              <a:rPr lang="sv-SE" sz="1800" dirty="0" err="1"/>
              <a:t>welfare</a:t>
            </a:r>
            <a:r>
              <a:rPr lang="sv-SE" sz="1800" dirty="0"/>
              <a:t> </a:t>
            </a:r>
            <a:r>
              <a:rPr lang="sv-SE" sz="1800" dirty="0" err="1"/>
              <a:t>state</a:t>
            </a:r>
            <a:r>
              <a:rPr lang="sv-SE" sz="1800" dirty="0"/>
              <a:t> and the </a:t>
            </a:r>
            <a:r>
              <a:rPr lang="sv-SE" sz="1800" dirty="0" err="1"/>
              <a:t>primary</a:t>
            </a:r>
            <a:r>
              <a:rPr lang="sv-SE" sz="1800" dirty="0"/>
              <a:t> </a:t>
            </a:r>
            <a:r>
              <a:rPr lang="sv-SE" sz="1800" dirty="0" err="1"/>
              <a:t>example</a:t>
            </a:r>
            <a:r>
              <a:rPr lang="sv-SE" sz="1800" dirty="0"/>
              <a:t> </a:t>
            </a:r>
            <a:r>
              <a:rPr lang="sv-SE" sz="1800" dirty="0" err="1"/>
              <a:t>of</a:t>
            </a:r>
            <a:r>
              <a:rPr lang="sv-SE" sz="1800" dirty="0"/>
              <a:t> </a:t>
            </a:r>
            <a:r>
              <a:rPr lang="sv-SE" sz="1800" dirty="0" err="1"/>
              <a:t>European</a:t>
            </a:r>
            <a:r>
              <a:rPr lang="sv-SE" sz="1800" dirty="0"/>
              <a:t> social 	</a:t>
            </a:r>
            <a:r>
              <a:rPr lang="sv-SE" sz="1800" dirty="0" err="1"/>
              <a:t>democracy</a:t>
            </a:r>
            <a:r>
              <a:rPr lang="sv-SE" sz="1800" dirty="0"/>
              <a:t>” (Andersson 2015:563)</a:t>
            </a:r>
            <a:endParaRPr kumimoji="0" lang="sv-SE" sz="1800" b="0" i="0" u="none" strike="noStrike" kern="1200" cap="none" spc="0" normalizeH="0" baseline="0" noProof="0" dirty="0">
              <a:ln>
                <a:noFill/>
              </a:ln>
              <a:effectLst/>
              <a:uLnTx/>
              <a:uFillTx/>
              <a:latin typeface="Work Sans" pitchFamily="2" charset="77"/>
              <a:ea typeface="+mn-ea"/>
              <a:cs typeface="+mn-cs"/>
            </a:endParaRPr>
          </a:p>
          <a:p>
            <a:pPr marL="0" marR="0" lvl="0" indent="0" algn="l" defTabSz="914400" rtl="0" eaLnBrk="1" fontAlgn="auto" latinLnBrk="0" hangingPunct="1">
              <a:lnSpc>
                <a:spcPts val="2120"/>
              </a:lnSpc>
              <a:spcBef>
                <a:spcPts val="300"/>
              </a:spcBef>
              <a:spcAft>
                <a:spcPts val="600"/>
              </a:spcAft>
              <a:buClrTx/>
              <a:buSzTx/>
              <a:buNone/>
              <a:tabLst/>
              <a:defRPr/>
            </a:pPr>
            <a:r>
              <a:rPr lang="sv-SE" sz="1800" dirty="0"/>
              <a:t>	</a:t>
            </a:r>
            <a:r>
              <a:rPr kumimoji="0" lang="sv-SE" sz="1800" b="0" i="0" u="none" strike="noStrike" kern="1200" cap="none" spc="0" normalizeH="0" baseline="0" noProof="0" dirty="0">
                <a:ln>
                  <a:noFill/>
                </a:ln>
                <a:effectLst/>
                <a:uLnTx/>
                <a:uFillTx/>
                <a:latin typeface="Work Sans" pitchFamily="2" charset="77"/>
                <a:ea typeface="+mn-ea"/>
                <a:cs typeface="+mn-cs"/>
              </a:rPr>
              <a:t>“social </a:t>
            </a:r>
            <a:r>
              <a:rPr kumimoji="0" lang="sv-SE" sz="1800" b="0" i="0" u="none" strike="noStrike" kern="1200" cap="none" spc="0" normalizeH="0" baseline="0" noProof="0" dirty="0" err="1">
                <a:ln>
                  <a:noFill/>
                </a:ln>
                <a:effectLst/>
                <a:uLnTx/>
                <a:uFillTx/>
                <a:latin typeface="Work Sans" pitchFamily="2" charset="77"/>
                <a:ea typeface="+mn-ea"/>
                <a:cs typeface="+mn-cs"/>
              </a:rPr>
              <a:t>democracy</a:t>
            </a:r>
            <a:r>
              <a:rPr kumimoji="0" lang="sv-SE" sz="1800" b="0" i="0" u="none" strike="noStrike" kern="1200" cap="none" spc="0" normalizeH="0" baseline="0" noProof="0" dirty="0">
                <a:ln>
                  <a:noFill/>
                </a:ln>
                <a:effectLst/>
                <a:uLnTx/>
                <a:uFillTx/>
                <a:latin typeface="Work Sans" pitchFamily="2" charset="77"/>
                <a:ea typeface="+mn-ea"/>
                <a:cs typeface="+mn-cs"/>
              </a:rPr>
              <a:t> </a:t>
            </a:r>
            <a:r>
              <a:rPr kumimoji="0" lang="sv-SE" sz="1800" b="0" i="1" u="none" strike="noStrike" kern="1200" cap="none" spc="0" normalizeH="0" baseline="0" noProof="0" dirty="0">
                <a:ln>
                  <a:noFill/>
                </a:ln>
                <a:effectLst/>
                <a:uLnTx/>
                <a:uFillTx/>
                <a:latin typeface="Work Sans" pitchFamily="2" charset="77"/>
                <a:ea typeface="+mn-ea"/>
                <a:cs typeface="+mn-cs"/>
              </a:rPr>
              <a:t>par </a:t>
            </a:r>
            <a:r>
              <a:rPr kumimoji="0" lang="sv-SE" sz="1800" b="0" i="1" u="none" strike="noStrike" kern="1200" cap="none" spc="0" normalizeH="0" baseline="0" noProof="0" dirty="0" err="1">
                <a:ln>
                  <a:noFill/>
                </a:ln>
                <a:effectLst/>
                <a:uLnTx/>
                <a:uFillTx/>
                <a:latin typeface="Work Sans" pitchFamily="2" charset="77"/>
                <a:ea typeface="+mn-ea"/>
                <a:cs typeface="+mn-cs"/>
              </a:rPr>
              <a:t>excellence</a:t>
            </a:r>
            <a:r>
              <a:rPr kumimoji="0" lang="sv-SE" sz="1800" b="0" i="0" u="none" strike="noStrike" kern="1200" cap="none" spc="0" normalizeH="0" baseline="0" noProof="0" dirty="0">
                <a:ln>
                  <a:noFill/>
                </a:ln>
                <a:effectLst/>
                <a:uLnTx/>
                <a:uFillTx/>
                <a:latin typeface="Work Sans" pitchFamily="2" charset="77"/>
                <a:ea typeface="+mn-ea"/>
                <a:cs typeface="+mn-cs"/>
              </a:rPr>
              <a:t>” (</a:t>
            </a:r>
            <a:r>
              <a:rPr kumimoji="0" lang="sv-SE" sz="1800" b="0" i="0" u="none" strike="noStrike" kern="1200" cap="none" spc="0" normalizeH="0" baseline="0" noProof="0" dirty="0" err="1">
                <a:ln>
                  <a:noFill/>
                </a:ln>
                <a:effectLst/>
                <a:uLnTx/>
                <a:uFillTx/>
                <a:latin typeface="Work Sans" pitchFamily="2" charset="77"/>
                <a:ea typeface="+mn-ea"/>
                <a:cs typeface="+mn-cs"/>
              </a:rPr>
              <a:t>Blyth</a:t>
            </a:r>
            <a:r>
              <a:rPr kumimoji="0" lang="sv-SE" sz="1800" b="0" i="0" u="none" strike="noStrike" kern="1200" cap="none" spc="0" normalizeH="0" baseline="0" noProof="0" dirty="0">
                <a:ln>
                  <a:noFill/>
                </a:ln>
                <a:effectLst/>
                <a:uLnTx/>
                <a:uFillTx/>
                <a:latin typeface="Work Sans" pitchFamily="2" charset="77"/>
                <a:ea typeface="+mn-ea"/>
                <a:cs typeface="+mn-cs"/>
              </a:rPr>
              <a:t> 2002: 14).</a:t>
            </a:r>
          </a:p>
        </p:txBody>
      </p:sp>
    </p:spTree>
    <p:extLst>
      <p:ext uri="{BB962C8B-B14F-4D97-AF65-F5344CB8AC3E}">
        <p14:creationId xmlns:p14="http://schemas.microsoft.com/office/powerpoint/2010/main" val="2729697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6C7F42-A0BE-4847-B793-ABFC68B0FD7E}"/>
              </a:ext>
            </a:extLst>
          </p:cNvPr>
          <p:cNvSpPr>
            <a:spLocks noGrp="1"/>
          </p:cNvSpPr>
          <p:nvPr>
            <p:ph type="title"/>
          </p:nvPr>
        </p:nvSpPr>
        <p:spPr/>
        <p:txBody>
          <a:bodyPr/>
          <a:lstStyle/>
          <a:p>
            <a:r>
              <a:rPr lang="sv-SE" dirty="0"/>
              <a:t>Referenser	</a:t>
            </a:r>
          </a:p>
        </p:txBody>
      </p:sp>
      <p:sp>
        <p:nvSpPr>
          <p:cNvPr id="3" name="Platshållare för innehåll 2">
            <a:extLst>
              <a:ext uri="{FF2B5EF4-FFF2-40B4-BE49-F238E27FC236}">
                <a16:creationId xmlns:a16="http://schemas.microsoft.com/office/drawing/2014/main" id="{1B98A4CA-AF85-4B85-B9D3-33D7DB5DE41F}"/>
              </a:ext>
            </a:extLst>
          </p:cNvPr>
          <p:cNvSpPr>
            <a:spLocks noGrp="1"/>
          </p:cNvSpPr>
          <p:nvPr>
            <p:ph idx="1"/>
          </p:nvPr>
        </p:nvSpPr>
        <p:spPr>
          <a:xfrm>
            <a:off x="942679" y="1216404"/>
            <a:ext cx="9518393" cy="4911019"/>
          </a:xfrm>
        </p:spPr>
        <p:txBody>
          <a:bodyPr/>
          <a:lstStyle/>
          <a:p>
            <a:pPr>
              <a:lnSpc>
                <a:spcPct val="107000"/>
              </a:lnSpc>
              <a:spcBef>
                <a:spcPts val="0"/>
              </a:spcBef>
              <a:spcAft>
                <a:spcPts val="600"/>
              </a:spcAft>
            </a:pPr>
            <a:r>
              <a:rPr lang="sv-SE" sz="1600" dirty="0">
                <a:effectLst/>
                <a:latin typeface="Calibri" panose="020F0502020204030204" pitchFamily="34" charset="0"/>
                <a:ea typeface="Calibri" panose="020F0502020204030204" pitchFamily="34" charset="0"/>
                <a:cs typeface="Times New Roman" panose="02020603050405020304" pitchFamily="18" charset="0"/>
              </a:rPr>
              <a:t>Andersen, T. M., &amp; </a:t>
            </a:r>
            <a:r>
              <a:rPr lang="sv-SE" sz="1600" dirty="0" err="1">
                <a:effectLst/>
                <a:latin typeface="Calibri" panose="020F0502020204030204" pitchFamily="34" charset="0"/>
                <a:ea typeface="Calibri" panose="020F0502020204030204" pitchFamily="34" charset="0"/>
                <a:cs typeface="Times New Roman" panose="02020603050405020304" pitchFamily="18" charset="0"/>
              </a:rPr>
              <a:t>Svarer</a:t>
            </a:r>
            <a:r>
              <a:rPr lang="sv-SE" sz="1600" dirty="0">
                <a:effectLst/>
                <a:latin typeface="Calibri" panose="020F0502020204030204" pitchFamily="34" charset="0"/>
                <a:ea typeface="Calibri" panose="020F0502020204030204" pitchFamily="34" charset="0"/>
                <a:cs typeface="Times New Roman" panose="02020603050405020304" pitchFamily="18" charset="0"/>
              </a:rPr>
              <a:t>, M. (2025). </a:t>
            </a:r>
            <a:r>
              <a:rPr lang="en-GB" sz="1600" dirty="0">
                <a:effectLst/>
                <a:latin typeface="Calibri" panose="020F0502020204030204" pitchFamily="34" charset="0"/>
                <a:ea typeface="Calibri" panose="020F0502020204030204" pitchFamily="34" charset="0"/>
                <a:cs typeface="Times New Roman" panose="02020603050405020304" pitchFamily="18" charset="0"/>
              </a:rPr>
              <a:t>The future of the welfare state—A Nordic perspective. </a:t>
            </a:r>
            <a:r>
              <a:rPr lang="en-GB" sz="1600" i="1" dirty="0">
                <a:effectLst/>
                <a:latin typeface="Calibri" panose="020F0502020204030204" pitchFamily="34" charset="0"/>
                <a:ea typeface="Calibri" panose="020F0502020204030204" pitchFamily="34" charset="0"/>
                <a:cs typeface="Times New Roman" panose="02020603050405020304" pitchFamily="18" charset="0"/>
              </a:rPr>
              <a:t>Oxford Review of Economic Policy</a:t>
            </a: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r>
              <a:rPr lang="en-GB" sz="1600" i="1" dirty="0">
                <a:effectLst/>
                <a:latin typeface="Calibri" panose="020F0502020204030204" pitchFamily="34" charset="0"/>
                <a:ea typeface="Calibri" panose="020F0502020204030204" pitchFamily="34" charset="0"/>
                <a:cs typeface="Times New Roman" panose="02020603050405020304" pitchFamily="18" charset="0"/>
              </a:rPr>
              <a:t>41</a:t>
            </a:r>
            <a:r>
              <a:rPr lang="en-GB" sz="1600" dirty="0">
                <a:effectLst/>
                <a:latin typeface="Calibri" panose="020F0502020204030204" pitchFamily="34" charset="0"/>
                <a:ea typeface="Calibri" panose="020F0502020204030204" pitchFamily="34" charset="0"/>
                <a:cs typeface="Times New Roman" panose="02020603050405020304" pitchFamily="18" charset="0"/>
              </a:rPr>
              <a:t>(1), 87–104. https://doi.org/10.1093/oxrep/graf011</a:t>
            </a:r>
            <a:endParaRPr lang="sv-SE"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6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Blomqvist, P., &amp; Palme, J. (2020). Universalism in Welfare Policy: The Swedish Case beyond 1990. </a:t>
            </a:r>
            <a:r>
              <a:rPr lang="en-GB" sz="1600" i="1" dirty="0">
                <a:effectLst/>
                <a:latin typeface="Calibri" panose="020F0502020204030204" pitchFamily="34" charset="0"/>
                <a:ea typeface="Calibri" panose="020F0502020204030204" pitchFamily="34" charset="0"/>
                <a:cs typeface="Times New Roman" panose="02020603050405020304" pitchFamily="18" charset="0"/>
              </a:rPr>
              <a:t>Social Inclusion</a:t>
            </a: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r>
              <a:rPr lang="en-GB" sz="1600" i="1" dirty="0">
                <a:effectLst/>
                <a:latin typeface="Calibri" panose="020F0502020204030204" pitchFamily="34" charset="0"/>
                <a:ea typeface="Calibri" panose="020F0502020204030204" pitchFamily="34" charset="0"/>
                <a:cs typeface="Times New Roman" panose="02020603050405020304" pitchFamily="18" charset="0"/>
              </a:rPr>
              <a:t>8</a:t>
            </a:r>
            <a:r>
              <a:rPr lang="en-GB" sz="1600" dirty="0">
                <a:effectLst/>
                <a:latin typeface="Calibri" panose="020F0502020204030204" pitchFamily="34" charset="0"/>
                <a:ea typeface="Calibri" panose="020F0502020204030204" pitchFamily="34" charset="0"/>
                <a:cs typeface="Times New Roman" panose="02020603050405020304" pitchFamily="18" charset="0"/>
              </a:rPr>
              <a:t>(1), 114–123. https://doi.org/10.17645/si.v8i1.2511</a:t>
            </a:r>
            <a:endParaRPr lang="sv-SE"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600"/>
              </a:spcAft>
            </a:pPr>
            <a:r>
              <a:rPr lang="en-GB" sz="1600" dirty="0" err="1">
                <a:effectLst/>
                <a:latin typeface="Calibri" panose="020F0502020204030204" pitchFamily="34" charset="0"/>
                <a:ea typeface="Calibri" panose="020F0502020204030204" pitchFamily="34" charset="0"/>
                <a:cs typeface="Times New Roman" panose="02020603050405020304" pitchFamily="18" charset="0"/>
              </a:rPr>
              <a:t>Esping</a:t>
            </a:r>
            <a:r>
              <a:rPr lang="en-GB" sz="1600" dirty="0">
                <a:effectLst/>
                <a:latin typeface="Calibri" panose="020F0502020204030204" pitchFamily="34" charset="0"/>
                <a:ea typeface="Calibri" panose="020F0502020204030204" pitchFamily="34" charset="0"/>
                <a:cs typeface="Times New Roman" panose="02020603050405020304" pitchFamily="18" charset="0"/>
              </a:rPr>
              <a:t>-Andersen, G. (1990). </a:t>
            </a:r>
            <a:r>
              <a:rPr lang="en-GB" sz="1600" i="1" dirty="0">
                <a:effectLst/>
                <a:latin typeface="Calibri" panose="020F0502020204030204" pitchFamily="34" charset="0"/>
                <a:ea typeface="Calibri" panose="020F0502020204030204" pitchFamily="34" charset="0"/>
                <a:cs typeface="Times New Roman" panose="02020603050405020304" pitchFamily="18" charset="0"/>
              </a:rPr>
              <a:t>Three Worlds of Welfare Capitalism</a:t>
            </a:r>
            <a:r>
              <a:rPr lang="en-GB" sz="1600" dirty="0">
                <a:effectLst/>
                <a:latin typeface="Calibri" panose="020F0502020204030204" pitchFamily="34" charset="0"/>
                <a:ea typeface="Calibri" panose="020F0502020204030204" pitchFamily="34" charset="0"/>
                <a:cs typeface="Times New Roman" panose="02020603050405020304" pitchFamily="18" charset="0"/>
              </a:rPr>
              <a:t>. Polity Press.</a:t>
            </a:r>
            <a:endParaRPr lang="sv-SE"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600"/>
              </a:spcAft>
            </a:pPr>
            <a:r>
              <a:rPr lang="en-GB" sz="1600" dirty="0" err="1">
                <a:effectLst/>
                <a:latin typeface="Calibri" panose="020F0502020204030204" pitchFamily="34" charset="0"/>
                <a:ea typeface="Calibri" panose="020F0502020204030204" pitchFamily="34" charset="0"/>
                <a:cs typeface="Times New Roman" panose="02020603050405020304" pitchFamily="18" charset="0"/>
              </a:rPr>
              <a:t>Kildal</a:t>
            </a:r>
            <a:r>
              <a:rPr lang="en-GB" sz="1600" dirty="0">
                <a:effectLst/>
                <a:latin typeface="Calibri" panose="020F0502020204030204" pitchFamily="34" charset="0"/>
                <a:ea typeface="Calibri" panose="020F0502020204030204" pitchFamily="34" charset="0"/>
                <a:cs typeface="Times New Roman" panose="02020603050405020304" pitchFamily="18" charset="0"/>
              </a:rPr>
              <a:t>, N., &amp; </a:t>
            </a:r>
            <a:r>
              <a:rPr lang="en-GB" sz="1600" dirty="0" err="1">
                <a:effectLst/>
                <a:latin typeface="Calibri" panose="020F0502020204030204" pitchFamily="34" charset="0"/>
                <a:ea typeface="Calibri" panose="020F0502020204030204" pitchFamily="34" charset="0"/>
                <a:cs typeface="Times New Roman" panose="02020603050405020304" pitchFamily="18" charset="0"/>
              </a:rPr>
              <a:t>Kuhnle</a:t>
            </a:r>
            <a:r>
              <a:rPr lang="en-GB" sz="1600" dirty="0">
                <a:effectLst/>
                <a:latin typeface="Calibri" panose="020F0502020204030204" pitchFamily="34" charset="0"/>
                <a:ea typeface="Calibri" panose="020F0502020204030204" pitchFamily="34" charset="0"/>
                <a:cs typeface="Times New Roman" panose="02020603050405020304" pitchFamily="18" charset="0"/>
              </a:rPr>
              <a:t>, S. (2005). </a:t>
            </a:r>
            <a:r>
              <a:rPr lang="en-GB" sz="1600" i="1" dirty="0">
                <a:effectLst/>
                <a:latin typeface="Calibri" panose="020F0502020204030204" pitchFamily="34" charset="0"/>
                <a:ea typeface="Calibri" panose="020F0502020204030204" pitchFamily="34" charset="0"/>
                <a:cs typeface="Times New Roman" panose="02020603050405020304" pitchFamily="18" charset="0"/>
              </a:rPr>
              <a:t>Normative foundations of the welfare state: The Nordic experience</a:t>
            </a:r>
            <a:r>
              <a:rPr lang="en-GB" sz="1600" dirty="0">
                <a:effectLst/>
                <a:latin typeface="Calibri" panose="020F0502020204030204" pitchFamily="34" charset="0"/>
                <a:ea typeface="Calibri" panose="020F0502020204030204" pitchFamily="34" charset="0"/>
                <a:cs typeface="Times New Roman" panose="02020603050405020304" pitchFamily="18" charset="0"/>
              </a:rPr>
              <a:t>. Routledge.</a:t>
            </a:r>
            <a:endParaRPr lang="sv-SE"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6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Korpi, W., &amp; Palme, J. (1998). The paradox of redistribution and strategies of equality: Welfare state institutions, inequality, and poverty in the Western countries. </a:t>
            </a:r>
            <a:r>
              <a:rPr lang="en-GB" sz="1600" i="1" dirty="0">
                <a:effectLst/>
                <a:latin typeface="Calibri" panose="020F0502020204030204" pitchFamily="34" charset="0"/>
                <a:ea typeface="Calibri" panose="020F0502020204030204" pitchFamily="34" charset="0"/>
                <a:cs typeface="Times New Roman" panose="02020603050405020304" pitchFamily="18" charset="0"/>
              </a:rPr>
              <a:t>American Sociological Review</a:t>
            </a: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r>
              <a:rPr lang="en-GB" sz="1600" i="1" dirty="0">
                <a:effectLst/>
                <a:latin typeface="Calibri" panose="020F0502020204030204" pitchFamily="34" charset="0"/>
                <a:ea typeface="Calibri" panose="020F0502020204030204" pitchFamily="34" charset="0"/>
                <a:cs typeface="Times New Roman" panose="02020603050405020304" pitchFamily="18" charset="0"/>
              </a:rPr>
              <a:t>63</a:t>
            </a:r>
            <a:r>
              <a:rPr lang="en-GB" sz="1600" dirty="0">
                <a:effectLst/>
                <a:latin typeface="Calibri" panose="020F0502020204030204" pitchFamily="34" charset="0"/>
                <a:ea typeface="Calibri" panose="020F0502020204030204" pitchFamily="34" charset="0"/>
                <a:cs typeface="Times New Roman" panose="02020603050405020304" pitchFamily="18" charset="0"/>
              </a:rPr>
              <a:t>(5), 661–687.</a:t>
            </a:r>
            <a:endParaRPr lang="sv-SE"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600"/>
              </a:spcAft>
            </a:pPr>
            <a:r>
              <a:rPr lang="en-GB" sz="1600" dirty="0" err="1">
                <a:effectLst/>
                <a:latin typeface="Calibri" panose="020F0502020204030204" pitchFamily="34" charset="0"/>
                <a:ea typeface="Calibri" panose="020F0502020204030204" pitchFamily="34" charset="0"/>
                <a:cs typeface="Times New Roman" panose="02020603050405020304" pitchFamily="18" charset="0"/>
              </a:rPr>
              <a:t>Kuivalainen</a:t>
            </a:r>
            <a:r>
              <a:rPr lang="en-GB" sz="1600" dirty="0">
                <a:effectLst/>
                <a:latin typeface="Calibri" panose="020F0502020204030204" pitchFamily="34" charset="0"/>
                <a:ea typeface="Calibri" panose="020F0502020204030204" pitchFamily="34" charset="0"/>
                <a:cs typeface="Times New Roman" panose="02020603050405020304" pitchFamily="18" charset="0"/>
              </a:rPr>
              <a:t>, S., &amp; Nelson, K. (2012). Eroding minimum income protection in the Nordic countries? Reassessing the Nordic model of social assistance. In J. </a:t>
            </a:r>
            <a:r>
              <a:rPr lang="en-GB" sz="1600" dirty="0" err="1">
                <a:effectLst/>
                <a:latin typeface="Calibri" panose="020F0502020204030204" pitchFamily="34" charset="0"/>
                <a:ea typeface="Calibri" panose="020F0502020204030204" pitchFamily="34" charset="0"/>
                <a:cs typeface="Times New Roman" panose="02020603050405020304" pitchFamily="18" charset="0"/>
              </a:rPr>
              <a:t>Kvist</a:t>
            </a:r>
            <a:r>
              <a:rPr lang="en-GB" sz="1600" dirty="0">
                <a:effectLst/>
                <a:latin typeface="Calibri" panose="020F0502020204030204" pitchFamily="34" charset="0"/>
                <a:ea typeface="Calibri" panose="020F0502020204030204" pitchFamily="34" charset="0"/>
                <a:cs typeface="Times New Roman" panose="02020603050405020304" pitchFamily="18" charset="0"/>
              </a:rPr>
              <a:t>, J. </a:t>
            </a:r>
            <a:r>
              <a:rPr lang="en-GB" sz="1600" dirty="0" err="1">
                <a:effectLst/>
                <a:latin typeface="Calibri" panose="020F0502020204030204" pitchFamily="34" charset="0"/>
                <a:ea typeface="Calibri" panose="020F0502020204030204" pitchFamily="34" charset="0"/>
                <a:cs typeface="Times New Roman" panose="02020603050405020304" pitchFamily="18" charset="0"/>
              </a:rPr>
              <a:t>Fritzell</a:t>
            </a:r>
            <a:r>
              <a:rPr lang="en-GB" sz="1600" dirty="0">
                <a:effectLst/>
                <a:latin typeface="Calibri" panose="020F0502020204030204" pitchFamily="34" charset="0"/>
                <a:ea typeface="Calibri" panose="020F0502020204030204" pitchFamily="34" charset="0"/>
                <a:cs typeface="Times New Roman" panose="02020603050405020304" pitchFamily="18" charset="0"/>
              </a:rPr>
              <a:t>, B. </a:t>
            </a:r>
            <a:r>
              <a:rPr lang="en-GB" sz="1600" dirty="0" err="1">
                <a:effectLst/>
                <a:latin typeface="Calibri" panose="020F0502020204030204" pitchFamily="34" charset="0"/>
                <a:ea typeface="Calibri" panose="020F0502020204030204" pitchFamily="34" charset="0"/>
                <a:cs typeface="Times New Roman" panose="02020603050405020304" pitchFamily="18" charset="0"/>
              </a:rPr>
              <a:t>Hvinden</a:t>
            </a:r>
            <a:r>
              <a:rPr lang="en-GB" sz="1600" dirty="0">
                <a:effectLst/>
                <a:latin typeface="Calibri" panose="020F0502020204030204" pitchFamily="34" charset="0"/>
                <a:ea typeface="Calibri" panose="020F0502020204030204" pitchFamily="34" charset="0"/>
                <a:cs typeface="Times New Roman" panose="02020603050405020304" pitchFamily="18" charset="0"/>
              </a:rPr>
              <a:t>, &amp; O. Kangas (Eds), </a:t>
            </a:r>
            <a:r>
              <a:rPr lang="en-GB" sz="1600" i="1" dirty="0">
                <a:effectLst/>
                <a:latin typeface="Calibri" panose="020F0502020204030204" pitchFamily="34" charset="0"/>
                <a:ea typeface="Calibri" panose="020F0502020204030204" pitchFamily="34" charset="0"/>
                <a:cs typeface="Times New Roman" panose="02020603050405020304" pitchFamily="18" charset="0"/>
              </a:rPr>
              <a:t>Changing social equality The Nordic welfare model in the 21st century</a:t>
            </a:r>
            <a:r>
              <a:rPr lang="en-GB" sz="1600" dirty="0">
                <a:effectLst/>
                <a:latin typeface="Calibri" panose="020F0502020204030204" pitchFamily="34" charset="0"/>
                <a:ea typeface="Calibri" panose="020F0502020204030204" pitchFamily="34" charset="0"/>
                <a:cs typeface="Times New Roman" panose="02020603050405020304" pitchFamily="18" charset="0"/>
              </a:rPr>
              <a:t> (pp. 69–88). </a:t>
            </a:r>
            <a:r>
              <a:rPr lang="sv-SE" sz="1600" dirty="0">
                <a:effectLst/>
                <a:latin typeface="Calibri" panose="020F0502020204030204" pitchFamily="34" charset="0"/>
                <a:ea typeface="Calibri" panose="020F0502020204030204" pitchFamily="34" charset="0"/>
                <a:cs typeface="Times New Roman" panose="02020603050405020304" pitchFamily="18" charset="0"/>
              </a:rPr>
              <a:t>Policy Press.</a:t>
            </a:r>
          </a:p>
          <a:p>
            <a:pPr>
              <a:lnSpc>
                <a:spcPct val="107000"/>
              </a:lnSpc>
              <a:spcBef>
                <a:spcPts val="0"/>
              </a:spcBef>
              <a:spcAft>
                <a:spcPts val="600"/>
              </a:spcAft>
            </a:pPr>
            <a:r>
              <a:rPr lang="sv-SE" sz="1600" dirty="0">
                <a:effectLst/>
                <a:latin typeface="Calibri" panose="020F0502020204030204" pitchFamily="34" charset="0"/>
                <a:ea typeface="Calibri" panose="020F0502020204030204" pitchFamily="34" charset="0"/>
                <a:cs typeface="Times New Roman" panose="02020603050405020304" pitchFamily="18" charset="0"/>
              </a:rPr>
              <a:t>Kvist, J., Fritzell, J., </a:t>
            </a:r>
            <a:r>
              <a:rPr lang="sv-SE" sz="1600" dirty="0" err="1">
                <a:effectLst/>
                <a:latin typeface="Calibri" panose="020F0502020204030204" pitchFamily="34" charset="0"/>
                <a:ea typeface="Calibri" panose="020F0502020204030204" pitchFamily="34" charset="0"/>
                <a:cs typeface="Times New Roman" panose="02020603050405020304" pitchFamily="18" charset="0"/>
              </a:rPr>
              <a:t>Hvinden</a:t>
            </a:r>
            <a:r>
              <a:rPr lang="sv-SE" sz="1600" dirty="0">
                <a:effectLst/>
                <a:latin typeface="Calibri" panose="020F0502020204030204" pitchFamily="34" charset="0"/>
                <a:ea typeface="Calibri" panose="020F0502020204030204" pitchFamily="34" charset="0"/>
                <a:cs typeface="Times New Roman" panose="02020603050405020304" pitchFamily="18" charset="0"/>
              </a:rPr>
              <a:t>, B., &amp; Kangas, O. (Eds). </a:t>
            </a:r>
            <a:r>
              <a:rPr lang="en-GB" sz="1600" dirty="0">
                <a:effectLst/>
                <a:latin typeface="Calibri" panose="020F0502020204030204" pitchFamily="34" charset="0"/>
                <a:ea typeface="Calibri" panose="020F0502020204030204" pitchFamily="34" charset="0"/>
                <a:cs typeface="Times New Roman" panose="02020603050405020304" pitchFamily="18" charset="0"/>
              </a:rPr>
              <a:t>(2011). </a:t>
            </a:r>
            <a:r>
              <a:rPr lang="en-GB" sz="1600" i="1" dirty="0">
                <a:effectLst/>
                <a:latin typeface="Calibri" panose="020F0502020204030204" pitchFamily="34" charset="0"/>
                <a:ea typeface="Calibri" panose="020F0502020204030204" pitchFamily="34" charset="0"/>
                <a:cs typeface="Times New Roman" panose="02020603050405020304" pitchFamily="18" charset="0"/>
              </a:rPr>
              <a:t>Changing Social Equality: The Nordic Welfare Model in the 21st Century</a:t>
            </a: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r>
              <a:rPr lang="sv-SE" sz="1600" dirty="0">
                <a:effectLst/>
                <a:latin typeface="Calibri" panose="020F0502020204030204" pitchFamily="34" charset="0"/>
                <a:ea typeface="Calibri" panose="020F0502020204030204" pitchFamily="34" charset="0"/>
                <a:cs typeface="Times New Roman" panose="02020603050405020304" pitchFamily="18" charset="0"/>
              </a:rPr>
              <a:t>Policy Press. https://doi.org/10.1332/policypress/9781847426604.001.0001</a:t>
            </a:r>
          </a:p>
          <a:p>
            <a:pPr>
              <a:lnSpc>
                <a:spcPct val="107000"/>
              </a:lnSpc>
              <a:spcBef>
                <a:spcPts val="0"/>
              </a:spcBef>
              <a:spcAft>
                <a:spcPts val="600"/>
              </a:spcAft>
            </a:pPr>
            <a:r>
              <a:rPr lang="sv-SE" sz="1600" dirty="0">
                <a:effectLst/>
                <a:latin typeface="Calibri" panose="020F0502020204030204" pitchFamily="34" charset="0"/>
                <a:ea typeface="Calibri" panose="020F0502020204030204" pitchFamily="34" charset="0"/>
                <a:cs typeface="Times New Roman" panose="02020603050405020304" pitchFamily="18" charset="0"/>
              </a:rPr>
              <a:t>Nelson, K., Fredriksson, D., Korpi, T., Korpi, W., Palme, J., &amp; Sjöberg, O. (2020). </a:t>
            </a:r>
            <a:r>
              <a:rPr lang="en-GB" sz="1600" dirty="0">
                <a:effectLst/>
                <a:latin typeface="Calibri" panose="020F0502020204030204" pitchFamily="34" charset="0"/>
                <a:ea typeface="Calibri" panose="020F0502020204030204" pitchFamily="34" charset="0"/>
                <a:cs typeface="Times New Roman" panose="02020603050405020304" pitchFamily="18" charset="0"/>
              </a:rPr>
              <a:t>The Social Policy Indicators (SPIN) database. </a:t>
            </a:r>
            <a:r>
              <a:rPr lang="en-GB" sz="1600" i="1" dirty="0">
                <a:effectLst/>
                <a:latin typeface="Calibri" panose="020F0502020204030204" pitchFamily="34" charset="0"/>
                <a:ea typeface="Calibri" panose="020F0502020204030204" pitchFamily="34" charset="0"/>
                <a:cs typeface="Times New Roman" panose="02020603050405020304" pitchFamily="18" charset="0"/>
              </a:rPr>
              <a:t>International Journal of Social Welfare</a:t>
            </a: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r>
              <a:rPr lang="en-GB" sz="1600" i="1" dirty="0">
                <a:effectLst/>
                <a:latin typeface="Calibri" panose="020F0502020204030204" pitchFamily="34" charset="0"/>
                <a:ea typeface="Calibri" panose="020F0502020204030204" pitchFamily="34" charset="0"/>
                <a:cs typeface="Times New Roman" panose="02020603050405020304" pitchFamily="18" charset="0"/>
              </a:rPr>
              <a:t>29</a:t>
            </a:r>
            <a:r>
              <a:rPr lang="en-GB" sz="1600" dirty="0">
                <a:effectLst/>
                <a:latin typeface="Calibri" panose="020F0502020204030204" pitchFamily="34" charset="0"/>
                <a:ea typeface="Calibri" panose="020F0502020204030204" pitchFamily="34" charset="0"/>
                <a:cs typeface="Times New Roman" panose="02020603050405020304" pitchFamily="18" charset="0"/>
              </a:rPr>
              <a:t>(3), 285–289. https://doi.org/10.1111/ijsw.12418</a:t>
            </a:r>
            <a:endParaRPr lang="sv-SE"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600"/>
              </a:spcAft>
            </a:pPr>
            <a:r>
              <a:rPr lang="sv-SE" sz="1600" dirty="0">
                <a:effectLst/>
                <a:latin typeface="Calibri" panose="020F0502020204030204" pitchFamily="34" charset="0"/>
                <a:ea typeface="Calibri" panose="020F0502020204030204" pitchFamily="34" charset="0"/>
                <a:cs typeface="Times New Roman" panose="02020603050405020304" pitchFamily="18" charset="0"/>
              </a:rPr>
              <a:t>Sirén, S., &amp; Nelson, K. (2025). </a:t>
            </a:r>
            <a:r>
              <a:rPr lang="sv-SE" sz="1600" i="1" dirty="0">
                <a:effectLst/>
                <a:latin typeface="Calibri" panose="020F0502020204030204" pitchFamily="34" charset="0"/>
                <a:ea typeface="Calibri" panose="020F0502020204030204" pitchFamily="34" charset="0"/>
                <a:cs typeface="Times New Roman" panose="02020603050405020304" pitchFamily="18" charset="0"/>
              </a:rPr>
              <a:t>Grund- eller inkomsttrygghet? Svensk ekonomisk trygghetspolitik i historisk och internationell belysning</a:t>
            </a:r>
            <a:r>
              <a:rPr lang="sv-SE" sz="1600" dirty="0">
                <a:effectLst/>
                <a:latin typeface="Calibri" panose="020F0502020204030204" pitchFamily="34" charset="0"/>
                <a:ea typeface="Calibri" panose="020F0502020204030204" pitchFamily="34" charset="0"/>
                <a:cs typeface="Times New Roman" panose="02020603050405020304" pitchFamily="18" charset="0"/>
              </a:rPr>
              <a:t>. SNS förlag.</a:t>
            </a:r>
          </a:p>
          <a:p>
            <a:pPr>
              <a:spcBef>
                <a:spcPts val="0"/>
              </a:spcBef>
              <a:spcAft>
                <a:spcPts val="600"/>
              </a:spcAft>
            </a:pPr>
            <a:endParaRPr lang="sv-SE" sz="1600" dirty="0"/>
          </a:p>
        </p:txBody>
      </p:sp>
    </p:spTree>
    <p:extLst>
      <p:ext uri="{BB962C8B-B14F-4D97-AF65-F5344CB8AC3E}">
        <p14:creationId xmlns:p14="http://schemas.microsoft.com/office/powerpoint/2010/main" val="398141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47F66BC-C518-4759-BE45-2FB6B4635841}"/>
              </a:ext>
            </a:extLst>
          </p:cNvPr>
          <p:cNvSpPr>
            <a:spLocks noGrp="1"/>
          </p:cNvSpPr>
          <p:nvPr>
            <p:ph type="title"/>
          </p:nvPr>
        </p:nvSpPr>
        <p:spPr>
          <a:xfrm>
            <a:off x="900637" y="1163457"/>
            <a:ext cx="9515113" cy="902755"/>
          </a:xfrm>
        </p:spPr>
        <p:txBody>
          <a:bodyPr/>
          <a:lstStyle/>
          <a:p>
            <a:r>
              <a:rPr lang="sv-SE" dirty="0"/>
              <a:t>Utgångspunkter</a:t>
            </a:r>
            <a:endParaRPr lang="sv-SE" sz="2800" dirty="0"/>
          </a:p>
        </p:txBody>
      </p:sp>
      <p:sp>
        <p:nvSpPr>
          <p:cNvPr id="3" name="Platshållare för innehåll 2">
            <a:extLst>
              <a:ext uri="{FF2B5EF4-FFF2-40B4-BE49-F238E27FC236}">
                <a16:creationId xmlns:a16="http://schemas.microsoft.com/office/drawing/2014/main" id="{B90C7FD1-998D-484E-A22F-7973DF18B0E4}"/>
              </a:ext>
            </a:extLst>
          </p:cNvPr>
          <p:cNvSpPr>
            <a:spLocks noGrp="1"/>
          </p:cNvSpPr>
          <p:nvPr>
            <p:ph idx="1"/>
          </p:nvPr>
        </p:nvSpPr>
        <p:spPr>
          <a:xfrm>
            <a:off x="900637" y="2066212"/>
            <a:ext cx="9515113" cy="3587423"/>
          </a:xfrm>
        </p:spPr>
        <p:txBody>
          <a:bodyPr/>
          <a:lstStyle/>
          <a:p>
            <a:r>
              <a:rPr lang="sv-SE" sz="1800" dirty="0"/>
              <a:t>Den jämförande välfärdsforskningen har identifierat olika institutionella modeller för socialpolitikens utformning, med olika konsekvenser för inkomstfördelning och intressebildning i samhället</a:t>
            </a:r>
          </a:p>
          <a:p>
            <a:r>
              <a:rPr lang="sv-SE" sz="1800" dirty="0"/>
              <a:t>Nordisk välfärdspolitik är välkänd internationellt för en särpräglat </a:t>
            </a:r>
            <a:r>
              <a:rPr lang="sv-SE" sz="1800" i="1" dirty="0"/>
              <a:t>universell </a:t>
            </a:r>
            <a:r>
              <a:rPr lang="sv-SE" sz="1800" dirty="0"/>
              <a:t>inriktning</a:t>
            </a:r>
          </a:p>
          <a:p>
            <a:r>
              <a:rPr lang="sv-SE" sz="1800" dirty="0"/>
              <a:t>Svenska socialförsäkringar (samt norska och finska) har setts som typexempel på </a:t>
            </a:r>
            <a:r>
              <a:rPr lang="sv-SE" sz="1800" i="1" dirty="0"/>
              <a:t>den generella standardtrygghetsmodellen</a:t>
            </a:r>
            <a:r>
              <a:rPr lang="sv-SE" sz="1800" dirty="0"/>
              <a:t>, medan de danska mer följt en </a:t>
            </a:r>
            <a:r>
              <a:rPr lang="sv-SE" sz="1800" i="1" dirty="0"/>
              <a:t>grundtrygghetsmodell</a:t>
            </a:r>
          </a:p>
          <a:p>
            <a:r>
              <a:rPr lang="sv-SE" sz="1800" dirty="0"/>
              <a:t>Under senare decennier har de ekonomiska trygghetssystemen stått inför en rad utmaningar och varit föremål för reformer ifrån regeringar med skiftande politisk inriktning</a:t>
            </a:r>
            <a:endParaRPr lang="sv-SE" sz="1800" i="1" dirty="0"/>
          </a:p>
          <a:p>
            <a:pPr>
              <a:buFont typeface="Wingdings" panose="05000000000000000000" pitchFamily="2" charset="2"/>
              <a:buChar char="Ø"/>
            </a:pPr>
            <a:r>
              <a:rPr lang="sv-SE" sz="1800" dirty="0"/>
              <a:t>Hur har de offentliga trygghetssystemen i Sverige och övriga nordiska länder förändrats under de senaste decennierna?</a:t>
            </a:r>
          </a:p>
        </p:txBody>
      </p:sp>
    </p:spTree>
    <p:extLst>
      <p:ext uri="{BB962C8B-B14F-4D97-AF65-F5344CB8AC3E}">
        <p14:creationId xmlns:p14="http://schemas.microsoft.com/office/powerpoint/2010/main" val="4236964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47F66BC-C518-4759-BE45-2FB6B4635841}"/>
              </a:ext>
            </a:extLst>
          </p:cNvPr>
          <p:cNvSpPr>
            <a:spLocks noGrp="1"/>
          </p:cNvSpPr>
          <p:nvPr>
            <p:ph type="title"/>
          </p:nvPr>
        </p:nvSpPr>
        <p:spPr>
          <a:xfrm>
            <a:off x="932170" y="613214"/>
            <a:ext cx="9216000" cy="902755"/>
          </a:xfrm>
        </p:spPr>
        <p:txBody>
          <a:bodyPr/>
          <a:lstStyle/>
          <a:p>
            <a:r>
              <a:rPr lang="sv-SE" dirty="0"/>
              <a:t>Välfärdsmodeller i andra länder</a:t>
            </a:r>
            <a:br>
              <a:rPr lang="sv-SE" dirty="0"/>
            </a:br>
            <a:r>
              <a:rPr kumimoji="0" lang="sv-SE" sz="2000" b="0" i="0" u="none" strike="noStrike" kern="1200" cap="none" spc="0" normalizeH="0" baseline="0" noProof="0" dirty="0">
                <a:ln>
                  <a:noFill/>
                </a:ln>
                <a:solidFill>
                  <a:prstClr val="black"/>
                </a:solidFill>
                <a:effectLst/>
                <a:uLnTx/>
                <a:uFillTx/>
                <a:latin typeface="Work Sans" pitchFamily="2" charset="77"/>
                <a:ea typeface="+mj-ea"/>
                <a:cs typeface="+mj-cs"/>
              </a:rPr>
              <a:t>(Esping-Andersen 1990; Korpi &amp; Palme 1998)</a:t>
            </a:r>
            <a:endParaRPr lang="sv-SE" sz="2800" dirty="0"/>
          </a:p>
        </p:txBody>
      </p:sp>
      <p:sp>
        <p:nvSpPr>
          <p:cNvPr id="3" name="Platshållare för innehåll 2">
            <a:extLst>
              <a:ext uri="{FF2B5EF4-FFF2-40B4-BE49-F238E27FC236}">
                <a16:creationId xmlns:a16="http://schemas.microsoft.com/office/drawing/2014/main" id="{B90C7FD1-998D-484E-A22F-7973DF18B0E4}"/>
              </a:ext>
            </a:extLst>
          </p:cNvPr>
          <p:cNvSpPr>
            <a:spLocks noGrp="1"/>
          </p:cNvSpPr>
          <p:nvPr>
            <p:ph idx="1"/>
          </p:nvPr>
        </p:nvSpPr>
        <p:spPr>
          <a:xfrm>
            <a:off x="932169" y="1750141"/>
            <a:ext cx="10051141" cy="3160303"/>
          </a:xfrm>
        </p:spPr>
        <p:txBody>
          <a:bodyPr/>
          <a:lstStyle/>
          <a:p>
            <a:pPr marL="0" indent="0">
              <a:buNone/>
            </a:pPr>
            <a:r>
              <a:rPr lang="sv-SE" sz="1800" dirty="0"/>
              <a:t>Olika välfärdsmodeller brukar lyftas fram i den jämförande forskningen</a:t>
            </a:r>
          </a:p>
          <a:p>
            <a:r>
              <a:rPr lang="sv-SE" sz="1800" b="1" dirty="0"/>
              <a:t>Selektiv/</a:t>
            </a:r>
            <a:r>
              <a:rPr lang="sv-SE" sz="1800" b="1" dirty="0" err="1"/>
              <a:t>residual</a:t>
            </a:r>
            <a:r>
              <a:rPr lang="sv-SE" sz="1800" b="1" dirty="0"/>
              <a:t>/marginell välfärdsmodell</a:t>
            </a:r>
          </a:p>
          <a:p>
            <a:pPr lvl="1"/>
            <a:r>
              <a:rPr lang="sv-SE" sz="1800" dirty="0"/>
              <a:t>Det offentliga trygghetssystemet träder endast in när andra möjligheter till försörjning inte räcker till</a:t>
            </a:r>
          </a:p>
          <a:p>
            <a:pPr lvl="1"/>
            <a:r>
              <a:rPr lang="sv-SE" sz="1800" dirty="0"/>
              <a:t>Förmåner begränsas till de med de största behoven, vanligen genom någon form av behovsprövning</a:t>
            </a:r>
          </a:p>
          <a:p>
            <a:r>
              <a:rPr lang="sv-SE" sz="1800" b="1" dirty="0"/>
              <a:t>Grundtrygghetsmodell</a:t>
            </a:r>
          </a:p>
          <a:p>
            <a:pPr lvl="1"/>
            <a:r>
              <a:rPr lang="sv-SE" sz="1800" dirty="0"/>
              <a:t>Det offentliga trygghetssystemet erbjuder ett grundskydd för alla, i form av välfärdstjänster och transfereringar</a:t>
            </a:r>
          </a:p>
          <a:p>
            <a:pPr lvl="1"/>
            <a:r>
              <a:rPr lang="sv-SE" sz="1800" dirty="0"/>
              <a:t>Transfereringar i form av låga enhetsbelopp</a:t>
            </a:r>
          </a:p>
          <a:p>
            <a:pPr lvl="1"/>
            <a:r>
              <a:rPr lang="sv-SE" sz="1800" dirty="0"/>
              <a:t>De med högre inkomster uppmuntras att försäkra sig själva mot inkomstbortfall</a:t>
            </a:r>
          </a:p>
          <a:p>
            <a:r>
              <a:rPr lang="sv-SE" sz="1800" b="1" dirty="0"/>
              <a:t>Korporativ välfärdsmodell</a:t>
            </a:r>
          </a:p>
          <a:p>
            <a:pPr lvl="1"/>
            <a:r>
              <a:rPr lang="sv-SE" sz="1800" dirty="0"/>
              <a:t>Välfärdsförmåner koppas till inbetalda premier till obligatoriska försäkringar</a:t>
            </a:r>
          </a:p>
          <a:p>
            <a:pPr lvl="1"/>
            <a:r>
              <a:rPr lang="sv-SE" sz="1800" dirty="0"/>
              <a:t>Ofta skilda program för olika yrkeskategorier</a:t>
            </a:r>
          </a:p>
          <a:p>
            <a:pPr lvl="1"/>
            <a:r>
              <a:rPr lang="sv-SE" sz="1800" dirty="0"/>
              <a:t>Administrationen av systemen inkluderar arbetsmarknadens parter</a:t>
            </a:r>
          </a:p>
          <a:p>
            <a:pPr lvl="2"/>
            <a:endParaRPr lang="sv-SE" sz="1600" dirty="0"/>
          </a:p>
          <a:p>
            <a:pPr lvl="1"/>
            <a:endParaRPr lang="sv-SE" sz="1600" dirty="0"/>
          </a:p>
        </p:txBody>
      </p:sp>
    </p:spTree>
    <p:extLst>
      <p:ext uri="{BB962C8B-B14F-4D97-AF65-F5344CB8AC3E}">
        <p14:creationId xmlns:p14="http://schemas.microsoft.com/office/powerpoint/2010/main" val="3537386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47F66BC-C518-4759-BE45-2FB6B4635841}"/>
              </a:ext>
            </a:extLst>
          </p:cNvPr>
          <p:cNvSpPr>
            <a:spLocks noGrp="1"/>
          </p:cNvSpPr>
          <p:nvPr>
            <p:ph type="title"/>
          </p:nvPr>
        </p:nvSpPr>
        <p:spPr>
          <a:xfrm>
            <a:off x="942679" y="717640"/>
            <a:ext cx="9368619" cy="902755"/>
          </a:xfrm>
        </p:spPr>
        <p:txBody>
          <a:bodyPr/>
          <a:lstStyle/>
          <a:p>
            <a:r>
              <a:rPr lang="sv-SE" dirty="0"/>
              <a:t>En nordisk </a:t>
            </a:r>
            <a:r>
              <a:rPr lang="sv-SE" dirty="0" err="1"/>
              <a:t>välfärdsmodel</a:t>
            </a:r>
            <a:br>
              <a:rPr lang="sv-SE" dirty="0"/>
            </a:br>
            <a:r>
              <a:rPr lang="sv-SE" sz="2000" dirty="0">
                <a:solidFill>
                  <a:prstClr val="black"/>
                </a:solidFill>
                <a:ea typeface="+mn-ea"/>
                <a:cs typeface="+mn-cs"/>
              </a:rPr>
              <a:t>(</a:t>
            </a:r>
            <a:r>
              <a:rPr lang="sv-SE" sz="2000" dirty="0" err="1">
                <a:solidFill>
                  <a:prstClr val="black"/>
                </a:solidFill>
                <a:ea typeface="+mn-ea"/>
                <a:cs typeface="+mn-cs"/>
              </a:rPr>
              <a:t>Kildal</a:t>
            </a:r>
            <a:r>
              <a:rPr lang="sv-SE" sz="2000" dirty="0">
                <a:solidFill>
                  <a:prstClr val="black"/>
                </a:solidFill>
                <a:ea typeface="+mn-ea"/>
                <a:cs typeface="+mn-cs"/>
              </a:rPr>
              <a:t> &amp; </a:t>
            </a:r>
            <a:r>
              <a:rPr lang="sv-SE" sz="2000" dirty="0" err="1">
                <a:solidFill>
                  <a:prstClr val="black"/>
                </a:solidFill>
                <a:ea typeface="+mn-ea"/>
                <a:cs typeface="+mn-cs"/>
              </a:rPr>
              <a:t>Kuhnle</a:t>
            </a:r>
            <a:r>
              <a:rPr lang="sv-SE" sz="2000" dirty="0">
                <a:solidFill>
                  <a:prstClr val="black"/>
                </a:solidFill>
                <a:ea typeface="+mn-ea"/>
                <a:cs typeface="+mn-cs"/>
              </a:rPr>
              <a:t> 2000; Kvist m </a:t>
            </a:r>
            <a:r>
              <a:rPr lang="sv-SE" sz="2000" dirty="0" err="1">
                <a:solidFill>
                  <a:prstClr val="black"/>
                </a:solidFill>
                <a:ea typeface="+mn-ea"/>
                <a:cs typeface="+mn-cs"/>
              </a:rPr>
              <a:t>fl</a:t>
            </a:r>
            <a:r>
              <a:rPr lang="sv-SE" sz="2000" dirty="0">
                <a:solidFill>
                  <a:prstClr val="black"/>
                </a:solidFill>
                <a:ea typeface="+mn-ea"/>
                <a:cs typeface="+mn-cs"/>
              </a:rPr>
              <a:t> 2011; Palme &amp; Blomqvist 2020)</a:t>
            </a:r>
            <a:endParaRPr lang="sv-SE" sz="2800" dirty="0"/>
          </a:p>
        </p:txBody>
      </p:sp>
      <p:sp>
        <p:nvSpPr>
          <p:cNvPr id="3" name="Platshållare för innehåll 2">
            <a:extLst>
              <a:ext uri="{FF2B5EF4-FFF2-40B4-BE49-F238E27FC236}">
                <a16:creationId xmlns:a16="http://schemas.microsoft.com/office/drawing/2014/main" id="{B90C7FD1-998D-484E-A22F-7973DF18B0E4}"/>
              </a:ext>
            </a:extLst>
          </p:cNvPr>
          <p:cNvSpPr>
            <a:spLocks noGrp="1"/>
          </p:cNvSpPr>
          <p:nvPr>
            <p:ph idx="1"/>
          </p:nvPr>
        </p:nvSpPr>
        <p:spPr>
          <a:xfrm>
            <a:off x="942679" y="1915362"/>
            <a:ext cx="10306642" cy="3587423"/>
          </a:xfrm>
        </p:spPr>
        <p:txBody>
          <a:bodyPr/>
          <a:lstStyle/>
          <a:p>
            <a:r>
              <a:rPr lang="sv-SE" sz="1800" dirty="0"/>
              <a:t>En omfattande offentligt åtagande för invånarnas välfärd och en hög grad av jämlikhet</a:t>
            </a:r>
          </a:p>
          <a:p>
            <a:r>
              <a:rPr lang="sv-SE" sz="1800" dirty="0"/>
              <a:t>Präglade av socialdemokratiskt regeringsmedverkan</a:t>
            </a:r>
          </a:p>
          <a:p>
            <a:r>
              <a:rPr lang="sv-SE" sz="1800" b="1" dirty="0"/>
              <a:t>Universell välfärd: </a:t>
            </a:r>
          </a:p>
          <a:p>
            <a:pPr lvl="1"/>
            <a:r>
              <a:rPr lang="sv-SE" sz="1800" dirty="0"/>
              <a:t>Offentliga skattefinansierade transfereringar </a:t>
            </a:r>
            <a:r>
              <a:rPr lang="sv-SE" sz="1800" u="sng" dirty="0"/>
              <a:t>och tjänster</a:t>
            </a:r>
            <a:r>
              <a:rPr lang="sv-SE" sz="1800" dirty="0"/>
              <a:t> för alla bosatta i landet, kombinerade med inkomstrelaterade</a:t>
            </a:r>
            <a:r>
              <a:rPr lang="sv-SE" sz="1800" b="1" dirty="0"/>
              <a:t> </a:t>
            </a:r>
            <a:r>
              <a:rPr lang="sv-SE" sz="1800" dirty="0"/>
              <a:t>socialförsäkringar</a:t>
            </a:r>
            <a:r>
              <a:rPr lang="sv-SE" sz="1800" b="1" dirty="0"/>
              <a:t> </a:t>
            </a:r>
            <a:r>
              <a:rPr lang="sv-SE" sz="1800" dirty="0"/>
              <a:t>för de som deltar i arbetskraften (</a:t>
            </a:r>
            <a:r>
              <a:rPr lang="sv-SE" sz="1800" i="1" dirty="0"/>
              <a:t>standardtrygghetsmodellen</a:t>
            </a:r>
            <a:r>
              <a:rPr lang="sv-SE" sz="1800" dirty="0"/>
              <a:t>)</a:t>
            </a:r>
          </a:p>
          <a:p>
            <a:pPr lvl="1"/>
            <a:r>
              <a:rPr lang="sv-SE" sz="1800" dirty="0"/>
              <a:t>Utgör grunden för ett socialt medborgarskap (utöver civilt och politiskt)</a:t>
            </a:r>
          </a:p>
          <a:p>
            <a:pPr lvl="1"/>
            <a:r>
              <a:rPr lang="sv-SE" sz="1800" dirty="0"/>
              <a:t>Behovsprövade ersättningar endast som sista instans</a:t>
            </a:r>
          </a:p>
          <a:p>
            <a:r>
              <a:rPr lang="sv-SE" sz="1800" dirty="0"/>
              <a:t>Grader av universalism:</a:t>
            </a:r>
          </a:p>
          <a:p>
            <a:pPr lvl="1"/>
            <a:r>
              <a:rPr lang="sv-SE" sz="1800" dirty="0"/>
              <a:t>Inkludering: vilka omfattas? (alla i befolkningen)</a:t>
            </a:r>
          </a:p>
          <a:p>
            <a:pPr lvl="1"/>
            <a:r>
              <a:rPr lang="sv-SE" sz="1800" dirty="0"/>
              <a:t>Finansiering: vem betalar?  (skattefinansiering)</a:t>
            </a:r>
          </a:p>
          <a:p>
            <a:pPr lvl="1"/>
            <a:r>
              <a:rPr lang="sv-SE" sz="1800" dirty="0"/>
              <a:t>Utförande: vem utför? (en offentlig utförare)</a:t>
            </a:r>
          </a:p>
          <a:p>
            <a:pPr lvl="1"/>
            <a:r>
              <a:rPr lang="sv-SE" sz="1800" dirty="0"/>
              <a:t>Förmåner: ses de som tillräckliga och utnyttjas av alla? (hög kvalitet)</a:t>
            </a:r>
          </a:p>
          <a:p>
            <a:endParaRPr lang="sv-SE" sz="1800" dirty="0"/>
          </a:p>
        </p:txBody>
      </p:sp>
    </p:spTree>
    <p:extLst>
      <p:ext uri="{BB962C8B-B14F-4D97-AF65-F5344CB8AC3E}">
        <p14:creationId xmlns:p14="http://schemas.microsoft.com/office/powerpoint/2010/main" val="3729483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47F66BC-C518-4759-BE45-2FB6B4635841}"/>
              </a:ext>
            </a:extLst>
          </p:cNvPr>
          <p:cNvSpPr>
            <a:spLocks noGrp="1"/>
          </p:cNvSpPr>
          <p:nvPr>
            <p:ph type="title"/>
          </p:nvPr>
        </p:nvSpPr>
        <p:spPr>
          <a:xfrm>
            <a:off x="942679" y="1012607"/>
            <a:ext cx="9368619" cy="902755"/>
          </a:xfrm>
        </p:spPr>
        <p:txBody>
          <a:bodyPr/>
          <a:lstStyle/>
          <a:p>
            <a:r>
              <a:rPr lang="sv-SE" dirty="0"/>
              <a:t>En nordisk välfärdsmodell</a:t>
            </a:r>
            <a:br>
              <a:rPr lang="sv-SE" dirty="0"/>
            </a:br>
            <a:r>
              <a:rPr lang="sv-SE" sz="2000" dirty="0"/>
              <a:t>(Andersen &amp; </a:t>
            </a:r>
            <a:r>
              <a:rPr lang="sv-SE" sz="2000" dirty="0" err="1"/>
              <a:t>Svarer</a:t>
            </a:r>
            <a:r>
              <a:rPr lang="sv-SE" sz="2000" dirty="0"/>
              <a:t> 2025)</a:t>
            </a:r>
            <a:endParaRPr lang="sv-SE" sz="2800" dirty="0"/>
          </a:p>
        </p:txBody>
      </p:sp>
      <p:pic>
        <p:nvPicPr>
          <p:cNvPr id="7" name="New picture">
            <a:extLst>
              <a:ext uri="{FF2B5EF4-FFF2-40B4-BE49-F238E27FC236}">
                <a16:creationId xmlns:a16="http://schemas.microsoft.com/office/drawing/2014/main" id="{016DEC84-6B75-49DA-A450-0C268A95F124}"/>
              </a:ext>
            </a:extLst>
          </p:cNvPr>
          <p:cNvPicPr/>
          <p:nvPr/>
        </p:nvPicPr>
        <p:blipFill>
          <a:blip r:embed="rId2"/>
          <a:stretch>
            <a:fillRect/>
          </a:stretch>
        </p:blipFill>
        <p:spPr>
          <a:xfrm>
            <a:off x="5825265" y="2860010"/>
            <a:ext cx="5850084" cy="3118095"/>
          </a:xfrm>
          <a:prstGeom prst="rect">
            <a:avLst/>
          </a:prstGeom>
        </p:spPr>
      </p:pic>
      <p:pic>
        <p:nvPicPr>
          <p:cNvPr id="8" name="New picture">
            <a:extLst>
              <a:ext uri="{FF2B5EF4-FFF2-40B4-BE49-F238E27FC236}">
                <a16:creationId xmlns:a16="http://schemas.microsoft.com/office/drawing/2014/main" id="{EC6EEDA9-ED4B-4DBB-9C7C-CFF7E2DB740E}"/>
              </a:ext>
            </a:extLst>
          </p:cNvPr>
          <p:cNvPicPr/>
          <p:nvPr/>
        </p:nvPicPr>
        <p:blipFill>
          <a:blip r:embed="rId3"/>
          <a:stretch>
            <a:fillRect/>
          </a:stretch>
        </p:blipFill>
        <p:spPr>
          <a:xfrm>
            <a:off x="516651" y="2671433"/>
            <a:ext cx="5243583" cy="3418816"/>
          </a:xfrm>
          <a:prstGeom prst="rect">
            <a:avLst/>
          </a:prstGeom>
        </p:spPr>
      </p:pic>
      <p:sp>
        <p:nvSpPr>
          <p:cNvPr id="9" name="textruta 8">
            <a:extLst>
              <a:ext uri="{FF2B5EF4-FFF2-40B4-BE49-F238E27FC236}">
                <a16:creationId xmlns:a16="http://schemas.microsoft.com/office/drawing/2014/main" id="{F4E0C525-D6BC-4B7D-872B-02154AA59A60}"/>
              </a:ext>
            </a:extLst>
          </p:cNvPr>
          <p:cNvSpPr txBox="1"/>
          <p:nvPr/>
        </p:nvSpPr>
        <p:spPr>
          <a:xfrm>
            <a:off x="516651" y="2079838"/>
            <a:ext cx="4870028" cy="830997"/>
          </a:xfrm>
          <a:prstGeom prst="rect">
            <a:avLst/>
          </a:prstGeom>
          <a:noFill/>
        </p:spPr>
        <p:txBody>
          <a:bodyPr wrap="square">
            <a:spAutoFit/>
          </a:bodyPr>
          <a:lstStyle/>
          <a:p>
            <a:pPr algn="ctr"/>
            <a:r>
              <a:rPr lang="en-US" sz="1600" b="1" dirty="0" err="1">
                <a:latin typeface="Work Sans" pitchFamily="2" charset="0"/>
              </a:rPr>
              <a:t>Skatteintäkter</a:t>
            </a:r>
            <a:endParaRPr lang="en-US" sz="1600" b="1" dirty="0">
              <a:latin typeface="Work Sans" pitchFamily="2" charset="0"/>
            </a:endParaRPr>
          </a:p>
          <a:p>
            <a:pPr algn="ctr"/>
            <a:r>
              <a:rPr lang="en-US" sz="1600" dirty="0">
                <a:latin typeface="Work Sans" pitchFamily="2" charset="0"/>
              </a:rPr>
              <a:t>% of BNP, 1955–2021</a:t>
            </a:r>
          </a:p>
          <a:p>
            <a:pPr algn="ctr"/>
            <a:endParaRPr lang="sv-SE" sz="1600" dirty="0">
              <a:latin typeface="Work Sans" pitchFamily="2" charset="0"/>
            </a:endParaRPr>
          </a:p>
        </p:txBody>
      </p:sp>
      <p:sp>
        <p:nvSpPr>
          <p:cNvPr id="10" name="textruta 9">
            <a:extLst>
              <a:ext uri="{FF2B5EF4-FFF2-40B4-BE49-F238E27FC236}">
                <a16:creationId xmlns:a16="http://schemas.microsoft.com/office/drawing/2014/main" id="{07AD45D7-C332-406B-B779-F738FD60332B}"/>
              </a:ext>
            </a:extLst>
          </p:cNvPr>
          <p:cNvSpPr txBox="1"/>
          <p:nvPr/>
        </p:nvSpPr>
        <p:spPr>
          <a:xfrm>
            <a:off x="6390150" y="2079838"/>
            <a:ext cx="5285199" cy="830997"/>
          </a:xfrm>
          <a:prstGeom prst="rect">
            <a:avLst/>
          </a:prstGeom>
          <a:noFill/>
        </p:spPr>
        <p:txBody>
          <a:bodyPr wrap="square">
            <a:spAutoFit/>
          </a:bodyPr>
          <a:lstStyle/>
          <a:p>
            <a:pPr algn="ctr"/>
            <a:r>
              <a:rPr lang="en-US" sz="1600" b="1" dirty="0" err="1">
                <a:latin typeface="Work Sans" pitchFamily="2" charset="0"/>
              </a:rPr>
              <a:t>Effektivitet</a:t>
            </a:r>
            <a:r>
              <a:rPr lang="en-US" sz="1600" b="1" dirty="0">
                <a:latin typeface="Work Sans" pitchFamily="2" charset="0"/>
              </a:rPr>
              <a:t> vs. </a:t>
            </a:r>
            <a:r>
              <a:rPr lang="en-US" sz="1600" b="1" dirty="0" err="1">
                <a:latin typeface="Work Sans" pitchFamily="2" charset="0"/>
              </a:rPr>
              <a:t>jämlikhet</a:t>
            </a:r>
            <a:endParaRPr lang="en-US" sz="1600" b="1" dirty="0">
              <a:latin typeface="Work Sans" pitchFamily="2" charset="0"/>
            </a:endParaRPr>
          </a:p>
          <a:p>
            <a:pPr algn="ctr"/>
            <a:r>
              <a:rPr lang="en-US" sz="1600" dirty="0">
                <a:latin typeface="Work Sans" pitchFamily="2" charset="0"/>
              </a:rPr>
              <a:t>BNP och </a:t>
            </a:r>
            <a:r>
              <a:rPr lang="en-US" sz="1600" dirty="0" err="1">
                <a:latin typeface="Work Sans" pitchFamily="2" charset="0"/>
              </a:rPr>
              <a:t>inkomstojämlikhet</a:t>
            </a:r>
            <a:r>
              <a:rPr lang="en-US" sz="1600" dirty="0">
                <a:latin typeface="Work Sans" pitchFamily="2" charset="0"/>
              </a:rPr>
              <a:t>, ca 2020</a:t>
            </a:r>
          </a:p>
          <a:p>
            <a:pPr algn="ctr"/>
            <a:endParaRPr lang="sv-SE" sz="1600" dirty="0">
              <a:latin typeface="Work Sans" pitchFamily="2" charset="0"/>
            </a:endParaRPr>
          </a:p>
        </p:txBody>
      </p:sp>
    </p:spTree>
    <p:extLst>
      <p:ext uri="{BB962C8B-B14F-4D97-AF65-F5344CB8AC3E}">
        <p14:creationId xmlns:p14="http://schemas.microsoft.com/office/powerpoint/2010/main" val="3028202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47F66BC-C518-4759-BE45-2FB6B4635841}"/>
              </a:ext>
            </a:extLst>
          </p:cNvPr>
          <p:cNvSpPr>
            <a:spLocks noGrp="1"/>
          </p:cNvSpPr>
          <p:nvPr>
            <p:ph type="title"/>
          </p:nvPr>
        </p:nvSpPr>
        <p:spPr>
          <a:xfrm>
            <a:off x="953191" y="728827"/>
            <a:ext cx="9216000" cy="902755"/>
          </a:xfrm>
        </p:spPr>
        <p:txBody>
          <a:bodyPr/>
          <a:lstStyle/>
          <a:p>
            <a:r>
              <a:rPr lang="sv-SE" dirty="0"/>
              <a:t>Gemensamma utmaningar</a:t>
            </a:r>
            <a:endParaRPr lang="sv-SE" sz="2800" dirty="0"/>
          </a:p>
        </p:txBody>
      </p:sp>
      <p:sp>
        <p:nvSpPr>
          <p:cNvPr id="3" name="Platshållare för innehåll 2">
            <a:extLst>
              <a:ext uri="{FF2B5EF4-FFF2-40B4-BE49-F238E27FC236}">
                <a16:creationId xmlns:a16="http://schemas.microsoft.com/office/drawing/2014/main" id="{B90C7FD1-998D-484E-A22F-7973DF18B0E4}"/>
              </a:ext>
            </a:extLst>
          </p:cNvPr>
          <p:cNvSpPr>
            <a:spLocks noGrp="1"/>
          </p:cNvSpPr>
          <p:nvPr>
            <p:ph idx="1"/>
          </p:nvPr>
        </p:nvSpPr>
        <p:spPr>
          <a:xfrm>
            <a:off x="953191" y="1514136"/>
            <a:ext cx="9216000" cy="3587423"/>
          </a:xfrm>
        </p:spPr>
        <p:txBody>
          <a:bodyPr/>
          <a:lstStyle/>
          <a:p>
            <a:r>
              <a:rPr lang="sv-SE" sz="1800" b="1" dirty="0"/>
              <a:t>Demografiska</a:t>
            </a:r>
          </a:p>
          <a:p>
            <a:pPr lvl="1"/>
            <a:r>
              <a:rPr lang="sv-SE" sz="1800" dirty="0"/>
              <a:t>Åldrande befolkningar</a:t>
            </a:r>
          </a:p>
          <a:p>
            <a:pPr lvl="1"/>
            <a:r>
              <a:rPr lang="sv-SE" sz="1800" dirty="0"/>
              <a:t>Immigration</a:t>
            </a:r>
          </a:p>
          <a:p>
            <a:pPr lvl="1"/>
            <a:r>
              <a:rPr lang="sv-SE" sz="1800" dirty="0"/>
              <a:t>Hög andel ensamhushåll</a:t>
            </a:r>
          </a:p>
          <a:p>
            <a:r>
              <a:rPr lang="sv-SE" sz="1800" b="1" dirty="0"/>
              <a:t>Ekonomiska</a:t>
            </a:r>
          </a:p>
          <a:p>
            <a:pPr lvl="1"/>
            <a:r>
              <a:rPr lang="sv-SE" sz="1800" dirty="0"/>
              <a:t>Svag tillväxt</a:t>
            </a:r>
          </a:p>
          <a:p>
            <a:pPr lvl="1"/>
            <a:r>
              <a:rPr lang="sv-SE" sz="1800" dirty="0"/>
              <a:t>Hög arbetslöshet</a:t>
            </a:r>
          </a:p>
          <a:p>
            <a:pPr lvl="1"/>
            <a:r>
              <a:rPr lang="sv-SE" sz="1800" dirty="0"/>
              <a:t>Växande servicesektor och avindustrialisering</a:t>
            </a:r>
          </a:p>
          <a:p>
            <a:pPr lvl="1"/>
            <a:r>
              <a:rPr lang="sv-SE" sz="1800" dirty="0"/>
              <a:t>Internationell rörlighet och konkurrens</a:t>
            </a:r>
          </a:p>
          <a:p>
            <a:r>
              <a:rPr lang="sv-SE" sz="1800" b="1" dirty="0"/>
              <a:t>Ekologiska</a:t>
            </a:r>
          </a:p>
          <a:p>
            <a:pPr lvl="1"/>
            <a:r>
              <a:rPr lang="sv-SE" sz="1800" dirty="0"/>
              <a:t>Behov av att ställa om till en fossilfri ekonomi</a:t>
            </a:r>
          </a:p>
          <a:p>
            <a:r>
              <a:rPr lang="sv-SE" sz="1800" b="1" dirty="0"/>
              <a:t>Politiska</a:t>
            </a:r>
          </a:p>
          <a:p>
            <a:pPr lvl="1"/>
            <a:r>
              <a:rPr lang="sv-SE" sz="1800" dirty="0"/>
              <a:t>Betoning på incitament och individens egna val</a:t>
            </a:r>
          </a:p>
          <a:p>
            <a:pPr lvl="1"/>
            <a:r>
              <a:rPr lang="sv-SE" sz="1800" dirty="0"/>
              <a:t>Vilja att minska statens utgifter och den offentliga skuldsättningen</a:t>
            </a:r>
          </a:p>
          <a:p>
            <a:endParaRPr lang="sv-SE" sz="1800" dirty="0"/>
          </a:p>
        </p:txBody>
      </p:sp>
      <p:graphicFrame>
        <p:nvGraphicFramePr>
          <p:cNvPr id="5" name="Diagram 4">
            <a:extLst>
              <a:ext uri="{FF2B5EF4-FFF2-40B4-BE49-F238E27FC236}">
                <a16:creationId xmlns:a16="http://schemas.microsoft.com/office/drawing/2014/main" id="{B4193320-799E-4018-9DA3-55C8A0BF2203}"/>
              </a:ext>
            </a:extLst>
          </p:cNvPr>
          <p:cNvGraphicFramePr>
            <a:graphicFrameLocks/>
          </p:cNvGraphicFramePr>
          <p:nvPr>
            <p:extLst>
              <p:ext uri="{D42A27DB-BD31-4B8C-83A1-F6EECF244321}">
                <p14:modId xmlns:p14="http://schemas.microsoft.com/office/powerpoint/2010/main" val="1718506446"/>
              </p:ext>
            </p:extLst>
          </p:nvPr>
        </p:nvGraphicFramePr>
        <p:xfrm>
          <a:off x="7331978" y="1653347"/>
          <a:ext cx="4103614" cy="3587422"/>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ruta 5">
            <a:extLst>
              <a:ext uri="{FF2B5EF4-FFF2-40B4-BE49-F238E27FC236}">
                <a16:creationId xmlns:a16="http://schemas.microsoft.com/office/drawing/2014/main" id="{8B954A16-2C38-4AF2-9D3A-C23DA154F7E9}"/>
              </a:ext>
            </a:extLst>
          </p:cNvPr>
          <p:cNvSpPr txBox="1"/>
          <p:nvPr/>
        </p:nvSpPr>
        <p:spPr>
          <a:xfrm>
            <a:off x="10487636" y="5156956"/>
            <a:ext cx="947956" cy="276999"/>
          </a:xfrm>
          <a:prstGeom prst="rect">
            <a:avLst/>
          </a:prstGeom>
          <a:noFill/>
        </p:spPr>
        <p:txBody>
          <a:bodyPr wrap="square" rtlCol="0">
            <a:spAutoFit/>
          </a:bodyPr>
          <a:lstStyle/>
          <a:p>
            <a:r>
              <a:rPr lang="sv-SE" sz="1200" dirty="0"/>
              <a:t>Källa: ILO</a:t>
            </a:r>
          </a:p>
        </p:txBody>
      </p:sp>
    </p:spTree>
    <p:extLst>
      <p:ext uri="{BB962C8B-B14F-4D97-AF65-F5344CB8AC3E}">
        <p14:creationId xmlns:p14="http://schemas.microsoft.com/office/powerpoint/2010/main" val="3498183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47F66BC-C518-4759-BE45-2FB6B4635841}"/>
              </a:ext>
            </a:extLst>
          </p:cNvPr>
          <p:cNvSpPr>
            <a:spLocks noGrp="1"/>
          </p:cNvSpPr>
          <p:nvPr>
            <p:ph type="title"/>
          </p:nvPr>
        </p:nvSpPr>
        <p:spPr>
          <a:xfrm>
            <a:off x="911149" y="913926"/>
            <a:ext cx="8731008" cy="902755"/>
          </a:xfrm>
        </p:spPr>
        <p:txBody>
          <a:bodyPr/>
          <a:lstStyle/>
          <a:p>
            <a:r>
              <a:rPr lang="sv-SE" dirty="0"/>
              <a:t>Metod och data</a:t>
            </a:r>
            <a:br>
              <a:rPr lang="sv-SE" dirty="0"/>
            </a:br>
            <a:r>
              <a:rPr kumimoji="0" lang="sv-SE" sz="2000" b="0" i="0" u="none" strike="noStrike" kern="1200" cap="none" spc="0" normalizeH="0" baseline="0" noProof="0" dirty="0">
                <a:ln>
                  <a:noFill/>
                </a:ln>
                <a:solidFill>
                  <a:prstClr val="black"/>
                </a:solidFill>
                <a:effectLst/>
                <a:uLnTx/>
                <a:uFillTx/>
                <a:latin typeface="Work Sans" pitchFamily="2" charset="77"/>
                <a:ea typeface="+mj-ea"/>
                <a:cs typeface="+mj-cs"/>
              </a:rPr>
              <a:t>(Nelson m </a:t>
            </a:r>
            <a:r>
              <a:rPr kumimoji="0" lang="sv-SE" sz="2000" b="0" i="0" u="none" strike="noStrike" kern="1200" cap="none" spc="0" normalizeH="0" baseline="0" noProof="0" dirty="0" err="1">
                <a:ln>
                  <a:noFill/>
                </a:ln>
                <a:solidFill>
                  <a:prstClr val="black"/>
                </a:solidFill>
                <a:effectLst/>
                <a:uLnTx/>
                <a:uFillTx/>
                <a:latin typeface="Work Sans" pitchFamily="2" charset="77"/>
                <a:ea typeface="+mj-ea"/>
                <a:cs typeface="+mj-cs"/>
              </a:rPr>
              <a:t>fl</a:t>
            </a:r>
            <a:r>
              <a:rPr kumimoji="0" lang="sv-SE" sz="2000" b="0" i="0" u="none" strike="noStrike" kern="1200" cap="none" spc="0" normalizeH="0" baseline="0" noProof="0" dirty="0">
                <a:ln>
                  <a:noFill/>
                </a:ln>
                <a:solidFill>
                  <a:prstClr val="black"/>
                </a:solidFill>
                <a:effectLst/>
                <a:uLnTx/>
                <a:uFillTx/>
                <a:latin typeface="Work Sans" pitchFamily="2" charset="77"/>
                <a:ea typeface="+mj-ea"/>
                <a:cs typeface="+mj-cs"/>
              </a:rPr>
              <a:t> 2020)</a:t>
            </a:r>
            <a:endParaRPr lang="sv-SE" sz="2800" dirty="0"/>
          </a:p>
        </p:txBody>
      </p:sp>
      <p:sp>
        <p:nvSpPr>
          <p:cNvPr id="3" name="Platshållare för innehåll 2">
            <a:extLst>
              <a:ext uri="{FF2B5EF4-FFF2-40B4-BE49-F238E27FC236}">
                <a16:creationId xmlns:a16="http://schemas.microsoft.com/office/drawing/2014/main" id="{B90C7FD1-998D-484E-A22F-7973DF18B0E4}"/>
              </a:ext>
            </a:extLst>
          </p:cNvPr>
          <p:cNvSpPr>
            <a:spLocks noGrp="1"/>
          </p:cNvSpPr>
          <p:nvPr>
            <p:ph idx="1"/>
          </p:nvPr>
        </p:nvSpPr>
        <p:spPr>
          <a:xfrm>
            <a:off x="911149" y="1940450"/>
            <a:ext cx="9567665" cy="3587423"/>
          </a:xfrm>
        </p:spPr>
        <p:txBody>
          <a:bodyPr/>
          <a:lstStyle/>
          <a:p>
            <a:pPr marL="228600" marR="0" lvl="0" indent="-228600" algn="l" defTabSz="914400" rtl="0" eaLnBrk="1" fontAlgn="auto" latinLnBrk="0" hangingPunct="1">
              <a:lnSpc>
                <a:spcPts val="2120"/>
              </a:lnSpc>
              <a:spcBef>
                <a:spcPts val="300"/>
              </a:spcBef>
              <a:spcAft>
                <a:spcPts val="0"/>
              </a:spcAft>
              <a:buClrTx/>
              <a:buSzTx/>
              <a:buFont typeface="Arial" panose="020B0604020202020204" pitchFamily="34" charset="0"/>
              <a:buChar char="•"/>
              <a:tabLst/>
              <a:defRPr/>
            </a:pPr>
            <a:r>
              <a:rPr kumimoji="0" lang="sv-SE" sz="1800" b="1" u="none" strike="noStrike" kern="1200" cap="none" spc="0" normalizeH="0" baseline="0" noProof="0" dirty="0">
                <a:ln>
                  <a:noFill/>
                </a:ln>
                <a:effectLst/>
                <a:uLnTx/>
                <a:uFillTx/>
                <a:latin typeface="Work Sans" pitchFamily="2" charset="77"/>
                <a:ea typeface="+mn-ea"/>
                <a:cs typeface="+mn-cs"/>
              </a:rPr>
              <a:t>Avgränsning</a:t>
            </a:r>
            <a:r>
              <a:rPr kumimoji="0" lang="sv-SE" sz="1800" b="0" i="0" u="none" strike="noStrike" kern="1200" cap="none" spc="0" normalizeH="0" baseline="0" noProof="0" dirty="0">
                <a:ln>
                  <a:noFill/>
                </a:ln>
                <a:effectLst/>
                <a:uLnTx/>
                <a:uFillTx/>
                <a:latin typeface="Work Sans" pitchFamily="2" charset="77"/>
                <a:ea typeface="+mn-ea"/>
                <a:cs typeface="+mn-cs"/>
              </a:rPr>
              <a:t>: Transfereringar vid arbetslöshet, sjukdom, ålderdom och föräldraskap, samt det behovsprövade försörjningsstödet inklusive barnbidraget och bostadsbidraget.</a:t>
            </a:r>
          </a:p>
          <a:p>
            <a:pPr marL="228600" marR="0" lvl="0" indent="-228600" algn="l" defTabSz="914400" rtl="0" eaLnBrk="1" fontAlgn="auto" latinLnBrk="0" hangingPunct="1">
              <a:lnSpc>
                <a:spcPts val="2120"/>
              </a:lnSpc>
              <a:spcBef>
                <a:spcPts val="300"/>
              </a:spcBef>
              <a:spcAft>
                <a:spcPts val="0"/>
              </a:spcAft>
              <a:buClrTx/>
              <a:buSzTx/>
              <a:buFont typeface="Arial" panose="020B0604020202020204" pitchFamily="34" charset="0"/>
              <a:buChar char="•"/>
              <a:tabLst/>
              <a:defRPr/>
            </a:pPr>
            <a:r>
              <a:rPr kumimoji="0" lang="sv-SE" sz="1800" b="1" u="none" strike="noStrike" kern="1200" cap="none" spc="0" normalizeH="0" baseline="0" noProof="0" dirty="0">
                <a:ln>
                  <a:noFill/>
                </a:ln>
                <a:effectLst/>
                <a:uLnTx/>
                <a:uFillTx/>
                <a:latin typeface="Work Sans" pitchFamily="2" charset="77"/>
                <a:ea typeface="+mn-ea"/>
                <a:cs typeface="+mn-cs"/>
              </a:rPr>
              <a:t>Data</a:t>
            </a:r>
            <a:r>
              <a:rPr kumimoji="0" lang="sv-SE" sz="1800" b="0" i="0" u="none" strike="noStrike" kern="1200" cap="none" spc="0" normalizeH="0" baseline="0" noProof="0" dirty="0">
                <a:ln>
                  <a:noFill/>
                </a:ln>
                <a:effectLst/>
                <a:uLnTx/>
                <a:uFillTx/>
                <a:latin typeface="Work Sans" pitchFamily="2" charset="77"/>
                <a:ea typeface="+mn-ea"/>
                <a:cs typeface="+mn-cs"/>
              </a:rPr>
              <a:t>: Institutionella indikatorer från </a:t>
            </a:r>
            <a:r>
              <a:rPr kumimoji="0" lang="sv-SE" sz="1800" b="0" i="1" u="none" strike="noStrike" kern="1200" cap="none" spc="0" normalizeH="0" baseline="0" noProof="0" dirty="0">
                <a:ln>
                  <a:noFill/>
                </a:ln>
                <a:effectLst/>
                <a:uLnTx/>
                <a:uFillTx/>
                <a:latin typeface="Work Sans" pitchFamily="2" charset="77"/>
                <a:ea typeface="+mn-ea"/>
                <a:cs typeface="+mn-cs"/>
              </a:rPr>
              <a:t>the Social Policy </a:t>
            </a:r>
            <a:r>
              <a:rPr kumimoji="0" lang="sv-SE" sz="1800" b="0" i="1" u="none" strike="noStrike" kern="1200" cap="none" spc="0" normalizeH="0" baseline="0" noProof="0" dirty="0" err="1">
                <a:ln>
                  <a:noFill/>
                </a:ln>
                <a:effectLst/>
                <a:uLnTx/>
                <a:uFillTx/>
                <a:latin typeface="Work Sans" pitchFamily="2" charset="77"/>
                <a:ea typeface="+mn-ea"/>
                <a:cs typeface="+mn-cs"/>
              </a:rPr>
              <a:t>Indicator</a:t>
            </a:r>
            <a:r>
              <a:rPr kumimoji="0" lang="sv-SE" sz="1800" b="0" i="1" u="none" strike="noStrike" kern="1200" cap="none" spc="0" normalizeH="0" baseline="0" noProof="0" dirty="0">
                <a:ln>
                  <a:noFill/>
                </a:ln>
                <a:effectLst/>
                <a:uLnTx/>
                <a:uFillTx/>
                <a:latin typeface="Work Sans" pitchFamily="2" charset="77"/>
                <a:ea typeface="+mn-ea"/>
                <a:cs typeface="+mn-cs"/>
              </a:rPr>
              <a:t> </a:t>
            </a:r>
            <a:r>
              <a:rPr kumimoji="0" lang="sv-SE" sz="1800" b="0" i="1" u="none" strike="noStrike" kern="1200" cap="none" spc="0" normalizeH="0" baseline="0" noProof="0" dirty="0" err="1">
                <a:ln>
                  <a:noFill/>
                </a:ln>
                <a:effectLst/>
                <a:uLnTx/>
                <a:uFillTx/>
                <a:latin typeface="Work Sans" pitchFamily="2" charset="77"/>
                <a:ea typeface="+mn-ea"/>
                <a:cs typeface="+mn-cs"/>
              </a:rPr>
              <a:t>Database</a:t>
            </a:r>
            <a:r>
              <a:rPr kumimoji="0" lang="sv-SE" sz="1800" b="0" i="1" u="none" strike="noStrike" kern="1200" cap="none" spc="0" normalizeH="0" baseline="0" noProof="0" dirty="0">
                <a:ln>
                  <a:noFill/>
                </a:ln>
                <a:effectLst/>
                <a:uLnTx/>
                <a:uFillTx/>
                <a:latin typeface="Work Sans" pitchFamily="2" charset="77"/>
                <a:ea typeface="+mn-ea"/>
                <a:cs typeface="+mn-cs"/>
              </a:rPr>
              <a:t> (SPIN), </a:t>
            </a:r>
            <a:r>
              <a:rPr kumimoji="0" lang="sv-SE" sz="1800" b="0" i="0" u="none" strike="noStrike" kern="1200" cap="none" spc="0" normalizeH="0" baseline="0" noProof="0" dirty="0">
                <a:ln>
                  <a:noFill/>
                </a:ln>
                <a:effectLst/>
                <a:uLnTx/>
                <a:uFillTx/>
                <a:latin typeface="Work Sans" pitchFamily="2" charset="77"/>
                <a:ea typeface="+mn-ea"/>
                <a:cs typeface="+mn-cs"/>
              </a:rPr>
              <a:t>Stockholms Universitet, samt andra internationella databaser.</a:t>
            </a:r>
            <a:endParaRPr kumimoji="0" lang="sv-SE" sz="1800" b="0" i="1" u="none" strike="noStrike" kern="1200" cap="none" spc="0" normalizeH="0" baseline="0" noProof="0" dirty="0">
              <a:ln>
                <a:noFill/>
              </a:ln>
              <a:effectLst/>
              <a:uLnTx/>
              <a:uFillTx/>
              <a:latin typeface="Work Sans" pitchFamily="2" charset="77"/>
              <a:ea typeface="+mn-ea"/>
              <a:cs typeface="+mn-cs"/>
            </a:endParaRPr>
          </a:p>
          <a:p>
            <a:pPr marL="228600" marR="0" lvl="0" indent="-228600" algn="l" defTabSz="914400" rtl="0" eaLnBrk="1" fontAlgn="auto" latinLnBrk="0" hangingPunct="1">
              <a:lnSpc>
                <a:spcPts val="2120"/>
              </a:lnSpc>
              <a:spcBef>
                <a:spcPts val="300"/>
              </a:spcBef>
              <a:spcAft>
                <a:spcPts val="0"/>
              </a:spcAft>
              <a:buClrTx/>
              <a:buSzTx/>
              <a:buFont typeface="Arial" panose="020B0604020202020204" pitchFamily="34" charset="0"/>
              <a:buChar char="•"/>
              <a:tabLst/>
              <a:defRPr/>
            </a:pPr>
            <a:r>
              <a:rPr kumimoji="0" lang="sv-SE" sz="1800" b="1" u="none" strike="noStrike" kern="1200" cap="none" spc="0" normalizeH="0" baseline="0" noProof="0" dirty="0">
                <a:ln>
                  <a:noFill/>
                </a:ln>
                <a:effectLst/>
                <a:uLnTx/>
                <a:uFillTx/>
                <a:latin typeface="Work Sans" pitchFamily="2" charset="77"/>
                <a:ea typeface="+mn-ea"/>
                <a:cs typeface="+mn-cs"/>
              </a:rPr>
              <a:t>Indikatorer för socialförsäkringarna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1800" b="0" i="1" u="none" strike="noStrike" kern="1200" cap="none" spc="0" normalizeH="0" baseline="0" noProof="0" dirty="0">
                <a:ln>
                  <a:noFill/>
                </a:ln>
                <a:effectLst/>
                <a:uLnTx/>
                <a:uFillTx/>
                <a:latin typeface="Work Sans" pitchFamily="2" charset="77"/>
                <a:ea typeface="+mn-ea"/>
                <a:cs typeface="+mn-cs"/>
              </a:rPr>
              <a:t>Ersättningsnivå</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1800" b="0" i="1" u="none" strike="noStrike" kern="1200" cap="none" spc="0" normalizeH="0" baseline="0" noProof="0" dirty="0">
                <a:ln>
                  <a:noFill/>
                </a:ln>
                <a:effectLst/>
                <a:uLnTx/>
                <a:uFillTx/>
                <a:latin typeface="Work Sans" pitchFamily="2" charset="77"/>
                <a:ea typeface="+mn-ea"/>
                <a:cs typeface="+mn-cs"/>
              </a:rPr>
              <a:t>Maxbelopp</a:t>
            </a:r>
          </a:p>
          <a:p>
            <a:pPr marL="228600" marR="0" lvl="0" indent="-228600" algn="l" defTabSz="914400" rtl="0" eaLnBrk="1" fontAlgn="auto" latinLnBrk="0" hangingPunct="1">
              <a:lnSpc>
                <a:spcPts val="2120"/>
              </a:lnSpc>
              <a:spcBef>
                <a:spcPts val="300"/>
              </a:spcBef>
              <a:spcAft>
                <a:spcPts val="0"/>
              </a:spcAft>
              <a:buClrTx/>
              <a:buSzTx/>
              <a:buFont typeface="Arial" panose="020B0604020202020204" pitchFamily="34" charset="0"/>
              <a:buChar char="•"/>
              <a:tabLst/>
              <a:defRPr/>
            </a:pPr>
            <a:r>
              <a:rPr kumimoji="0" lang="sv-SE" sz="1800" b="1" u="none" strike="noStrike" kern="1200" cap="none" spc="0" normalizeH="0" baseline="0" noProof="0" dirty="0">
                <a:ln>
                  <a:noFill/>
                </a:ln>
                <a:effectLst/>
                <a:uLnTx/>
                <a:uFillTx/>
                <a:latin typeface="Work Sans" pitchFamily="2" charset="77"/>
                <a:ea typeface="+mn-ea"/>
                <a:cs typeface="+mn-cs"/>
              </a:rPr>
              <a:t>Indikatorer för försörjningsstödet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1800" b="0" i="1" u="none" strike="noStrike" kern="1200" cap="none" spc="0" normalizeH="0" baseline="0" noProof="0" dirty="0">
                <a:ln>
                  <a:noFill/>
                </a:ln>
                <a:effectLst/>
                <a:uLnTx/>
                <a:uFillTx/>
                <a:latin typeface="Work Sans" pitchFamily="2" charset="77"/>
                <a:ea typeface="+mn-ea"/>
                <a:cs typeface="+mn-cs"/>
              </a:rPr>
              <a:t>Bidragens storlek i PPP justerade $US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1800" b="0" i="1" u="none" strike="noStrike" kern="1200" cap="none" spc="0" normalizeH="0" baseline="0" noProof="0" dirty="0">
                <a:ln>
                  <a:noFill/>
                </a:ln>
                <a:effectLst/>
                <a:uLnTx/>
                <a:uFillTx/>
                <a:latin typeface="Work Sans" pitchFamily="2" charset="77"/>
                <a:ea typeface="+mn-ea"/>
                <a:cs typeface="+mn-cs"/>
              </a:rPr>
              <a:t>Bidragens storlek i förhållande till medianinkomsten</a:t>
            </a:r>
          </a:p>
          <a:p>
            <a:pPr indent="-228600">
              <a:lnSpc>
                <a:spcPct val="90000"/>
              </a:lnSpc>
              <a:spcBef>
                <a:spcPts val="500"/>
              </a:spcBef>
              <a:buFont typeface="Arial" panose="020B0604020202020204" pitchFamily="34" charset="0"/>
              <a:buChar char="•"/>
              <a:defRPr/>
            </a:pPr>
            <a:r>
              <a:rPr lang="sv-SE" sz="1800" b="1" dirty="0"/>
              <a:t>Indikatorer för fattigdom och omfördelning</a:t>
            </a:r>
          </a:p>
          <a:p>
            <a:pPr lvl="1">
              <a:spcBef>
                <a:spcPts val="500"/>
              </a:spcBef>
              <a:buFont typeface="Arial" panose="020B0604020202020204" pitchFamily="34" charset="0"/>
              <a:buChar char="•"/>
              <a:defRPr/>
            </a:pPr>
            <a:r>
              <a:rPr kumimoji="0" lang="sv-SE" sz="1800" b="0" i="1" u="none" strike="noStrike" kern="1200" cap="none" spc="0" normalizeH="0" baseline="0" noProof="0" dirty="0">
                <a:ln>
                  <a:noFill/>
                </a:ln>
                <a:effectLst/>
                <a:uLnTx/>
                <a:uFillTx/>
                <a:latin typeface="Work Sans" pitchFamily="2" charset="77"/>
                <a:ea typeface="+mn-ea"/>
                <a:cs typeface="+mn-cs"/>
              </a:rPr>
              <a:t>Fokus på relativ fattigdom (under 60% av medianinkomsten)</a:t>
            </a:r>
          </a:p>
          <a:p>
            <a:pPr lvl="1">
              <a:spcBef>
                <a:spcPts val="500"/>
              </a:spcBef>
              <a:buFont typeface="Arial" panose="020B0604020202020204" pitchFamily="34" charset="0"/>
              <a:buChar char="•"/>
              <a:defRPr/>
            </a:pPr>
            <a:r>
              <a:rPr kumimoji="0" lang="sv-SE" sz="1800" b="0" i="1" u="none" strike="noStrike" kern="1200" cap="none" spc="0" normalizeH="0" baseline="0" noProof="0" dirty="0">
                <a:ln>
                  <a:noFill/>
                </a:ln>
                <a:effectLst/>
                <a:uLnTx/>
                <a:uFillTx/>
                <a:latin typeface="Work Sans" pitchFamily="2" charset="77"/>
                <a:ea typeface="+mn-ea"/>
                <a:cs typeface="+mn-cs"/>
              </a:rPr>
              <a:t>Data från: Eurostat (EU-SILC), </a:t>
            </a:r>
            <a:r>
              <a:rPr lang="sv-SE" sz="1800" i="1" dirty="0"/>
              <a:t>OECD </a:t>
            </a:r>
            <a:r>
              <a:rPr lang="sv-SE" sz="1800" i="1" dirty="0" err="1"/>
              <a:t>Income</a:t>
            </a:r>
            <a:r>
              <a:rPr lang="sv-SE" sz="1800" i="1" dirty="0"/>
              <a:t> distribution </a:t>
            </a:r>
            <a:r>
              <a:rPr lang="sv-SE" sz="1800" i="1" dirty="0" err="1"/>
              <a:t>database</a:t>
            </a:r>
            <a:r>
              <a:rPr lang="sv-SE" sz="1800" i="1" dirty="0"/>
              <a:t>, </a:t>
            </a:r>
            <a:r>
              <a:rPr kumimoji="0" lang="sv-SE" sz="1800" b="0" i="1" u="none" strike="noStrike" kern="1200" cap="none" spc="0" normalizeH="0" baseline="0" noProof="0" dirty="0" err="1">
                <a:ln>
                  <a:noFill/>
                </a:ln>
                <a:effectLst/>
                <a:uLnTx/>
                <a:uFillTx/>
                <a:latin typeface="Work Sans" pitchFamily="2" charset="77"/>
                <a:ea typeface="+mn-ea"/>
                <a:cs typeface="+mn-cs"/>
              </a:rPr>
              <a:t>Statistis</a:t>
            </a:r>
            <a:r>
              <a:rPr lang="sv-SE" sz="1800" i="1" dirty="0"/>
              <a:t>ka Centralbyrån (SCB)</a:t>
            </a:r>
            <a:endParaRPr kumimoji="0" lang="sv-SE" sz="1800" b="0" i="1" u="none" strike="noStrike" kern="1200" cap="none" spc="0" normalizeH="0" baseline="0" noProof="0" dirty="0">
              <a:ln>
                <a:noFill/>
              </a:ln>
              <a:effectLst/>
              <a:uLnTx/>
              <a:uFillTx/>
              <a:latin typeface="Work Sans" pitchFamily="2" charset="77"/>
              <a:ea typeface="+mn-ea"/>
              <a:cs typeface="+mn-cs"/>
            </a:endParaRPr>
          </a:p>
        </p:txBody>
      </p:sp>
      <p:sp>
        <p:nvSpPr>
          <p:cNvPr id="4" name="Höger klammerparentes 3">
            <a:extLst>
              <a:ext uri="{FF2B5EF4-FFF2-40B4-BE49-F238E27FC236}">
                <a16:creationId xmlns:a16="http://schemas.microsoft.com/office/drawing/2014/main" id="{251E986A-8912-45CC-B14E-339B7B24895E}"/>
              </a:ext>
            </a:extLst>
          </p:cNvPr>
          <p:cNvSpPr/>
          <p:nvPr/>
        </p:nvSpPr>
        <p:spPr>
          <a:xfrm>
            <a:off x="3893574" y="3687097"/>
            <a:ext cx="260375" cy="599677"/>
          </a:xfrm>
          <a:prstGeom prst="rightBrace">
            <a:avLst/>
          </a:prstGeom>
          <a:ln w="12700">
            <a:solidFill>
              <a:srgbClr val="676767"/>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sv-SE"/>
          </a:p>
        </p:txBody>
      </p:sp>
      <p:sp>
        <p:nvSpPr>
          <p:cNvPr id="5" name="textruta 4">
            <a:extLst>
              <a:ext uri="{FF2B5EF4-FFF2-40B4-BE49-F238E27FC236}">
                <a16:creationId xmlns:a16="http://schemas.microsoft.com/office/drawing/2014/main" id="{8F27BC1F-120F-40B9-B612-28A1F0FC9E57}"/>
              </a:ext>
            </a:extLst>
          </p:cNvPr>
          <p:cNvSpPr txBox="1"/>
          <p:nvPr/>
        </p:nvSpPr>
        <p:spPr>
          <a:xfrm>
            <a:off x="4260118" y="3808835"/>
            <a:ext cx="4889384" cy="338554"/>
          </a:xfrm>
          <a:prstGeom prst="rect">
            <a:avLst/>
          </a:prstGeom>
          <a:noFill/>
        </p:spPr>
        <p:txBody>
          <a:bodyPr wrap="square" rtlCol="0">
            <a:spAutoFit/>
          </a:bodyPr>
          <a:lstStyle/>
          <a:p>
            <a:r>
              <a:rPr lang="sv-SE" sz="1600" dirty="0">
                <a:solidFill>
                  <a:srgbClr val="535353"/>
                </a:solidFill>
                <a:latin typeface="Work Sans" pitchFamily="2" charset="0"/>
              </a:rPr>
              <a:t>Andel av en genomsnittlig industriarbetarlön</a:t>
            </a:r>
          </a:p>
        </p:txBody>
      </p:sp>
    </p:spTree>
    <p:extLst>
      <p:ext uri="{BB962C8B-B14F-4D97-AF65-F5344CB8AC3E}">
        <p14:creationId xmlns:p14="http://schemas.microsoft.com/office/powerpoint/2010/main" val="2347907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ubrik 3">
            <a:extLst>
              <a:ext uri="{FF2B5EF4-FFF2-40B4-BE49-F238E27FC236}">
                <a16:creationId xmlns:a16="http://schemas.microsoft.com/office/drawing/2014/main" id="{E4D456E4-11B5-4662-AD4B-444F74404825}"/>
              </a:ext>
            </a:extLst>
          </p:cNvPr>
          <p:cNvSpPr>
            <a:spLocks noGrp="1"/>
          </p:cNvSpPr>
          <p:nvPr>
            <p:ph type="title"/>
          </p:nvPr>
        </p:nvSpPr>
        <p:spPr>
          <a:xfrm>
            <a:off x="1002602" y="651305"/>
            <a:ext cx="10121200" cy="716142"/>
          </a:xfrm>
        </p:spPr>
        <p:txBody>
          <a:bodyPr/>
          <a:lstStyle/>
          <a:p>
            <a:r>
              <a:rPr lang="sv-SE" dirty="0"/>
              <a:t>Socialförsäkringarna</a:t>
            </a:r>
            <a:br>
              <a:rPr lang="sv-SE" dirty="0"/>
            </a:br>
            <a:r>
              <a:rPr lang="sv-SE" sz="2000" dirty="0"/>
              <a:t>Ersättningsnivåer 1990-2020 (jmf. Nelson &amp; Sirén 2025)</a:t>
            </a:r>
          </a:p>
        </p:txBody>
      </p:sp>
      <p:sp>
        <p:nvSpPr>
          <p:cNvPr id="9" name="textruta 8">
            <a:extLst>
              <a:ext uri="{FF2B5EF4-FFF2-40B4-BE49-F238E27FC236}">
                <a16:creationId xmlns:a16="http://schemas.microsoft.com/office/drawing/2014/main" id="{D36C6F26-BE06-40A9-AEAA-27BBF5B52202}"/>
              </a:ext>
            </a:extLst>
          </p:cNvPr>
          <p:cNvSpPr txBox="1"/>
          <p:nvPr/>
        </p:nvSpPr>
        <p:spPr>
          <a:xfrm>
            <a:off x="866965" y="6472763"/>
            <a:ext cx="4667959" cy="338554"/>
          </a:xfrm>
          <a:prstGeom prst="rect">
            <a:avLst/>
          </a:prstGeom>
          <a:noFill/>
        </p:spPr>
        <p:txBody>
          <a:bodyPr wrap="square">
            <a:spAutoFit/>
          </a:bodyPr>
          <a:lstStyle/>
          <a:p>
            <a:r>
              <a:rPr lang="sv-SE" sz="1600" dirty="0">
                <a:solidFill>
                  <a:srgbClr val="606060"/>
                </a:solidFill>
                <a:latin typeface="Work Sans" pitchFamily="2" charset="0"/>
              </a:rPr>
              <a:t>Källa: SPIN (SIED)</a:t>
            </a:r>
          </a:p>
        </p:txBody>
      </p:sp>
      <p:graphicFrame>
        <p:nvGraphicFramePr>
          <p:cNvPr id="2" name="Chart 2">
            <a:extLst>
              <a:ext uri="{FF2B5EF4-FFF2-40B4-BE49-F238E27FC236}">
                <a16:creationId xmlns:a16="http://schemas.microsoft.com/office/drawing/2014/main" id="{2A965DC8-741E-FD92-5913-07263AF39B49}"/>
              </a:ext>
            </a:extLst>
          </p:cNvPr>
          <p:cNvGraphicFramePr>
            <a:graphicFrameLocks/>
          </p:cNvGraphicFramePr>
          <p:nvPr>
            <p:extLst>
              <p:ext uri="{D42A27DB-BD31-4B8C-83A1-F6EECF244321}">
                <p14:modId xmlns:p14="http://schemas.microsoft.com/office/powerpoint/2010/main" val="3095090117"/>
              </p:ext>
            </p:extLst>
          </p:nvPr>
        </p:nvGraphicFramePr>
        <p:xfrm>
          <a:off x="1147171" y="1662335"/>
          <a:ext cx="6685613" cy="454435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71773678"/>
      </p:ext>
    </p:extLst>
  </p:cSld>
  <p:clrMapOvr>
    <a:masterClrMapping/>
  </p:clrMapOvr>
</p:sld>
</file>

<file path=ppt/theme/theme1.xml><?xml version="1.0" encoding="utf-8"?>
<a:theme xmlns:a="http://schemas.openxmlformats.org/drawingml/2006/main" name="1_Office-tema">
  <a:themeElements>
    <a:clrScheme name="Gråskal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E7B9446D-0EAE-524B-BFA3-79B456CAB9B7}" vid="{E8A47952-E28F-9444-A2C4-F9A5130673DB}"/>
    </a:ext>
  </a:extLst>
</a:theme>
</file>

<file path=ppt/theme/theme2.xml><?xml version="1.0" encoding="utf-8"?>
<a:theme xmlns:a="http://schemas.openxmlformats.org/drawingml/2006/main" name="UU Dept. Gov. theme more">
  <a:themeElements>
    <a:clrScheme name="Anpassat 3">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990000"/>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Gov-template-2025-white.potx [Skrivskyddad]" id="{F8D6E92D-77CC-4672-ADB9-3518D5CF56B2}" vid="{9A025BBA-DB4F-44B6-80E1-F9200B110A15}"/>
    </a:ext>
  </a:extLst>
</a:theme>
</file>

<file path=ppt/theme/theme3.xml><?xml version="1.0" encoding="utf-8"?>
<a:theme xmlns:a="http://schemas.openxmlformats.org/drawingml/2006/main" name="UU Dept. Gov. theme less">
  <a:themeElements>
    <a:clrScheme name="Anpassat 3">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990000"/>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Gov-template-2025-white.potx [Skrivskyddad]" id="{F8D6E92D-77CC-4672-ADB9-3518D5CF56B2}" vid="{49910794-163A-4672-9C58-5C0382CAEE25}"/>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C7D7F42364AD046910235F2E29F2B5A" ma:contentTypeVersion="11" ma:contentTypeDescription="Skapa ett nytt dokument." ma:contentTypeScope="" ma:versionID="a146b4b0880892b0578a1878ae9ec5c3">
  <xsd:schema xmlns:xsd="http://www.w3.org/2001/XMLSchema" xmlns:xs="http://www.w3.org/2001/XMLSchema" xmlns:p="http://schemas.microsoft.com/office/2006/metadata/properties" xmlns:ns2="8dfcbd46-eb79-4dc0-b3ad-467709f93d7f" xmlns:ns3="de4d183f-7ce5-4170-b059-5b32fe7afb79" targetNamespace="http://schemas.microsoft.com/office/2006/metadata/properties" ma:root="true" ma:fieldsID="c3009d582d1083cef345a0936b5622ec" ns2:_="" ns3:_="">
    <xsd:import namespace="8dfcbd46-eb79-4dc0-b3ad-467709f93d7f"/>
    <xsd:import namespace="de4d183f-7ce5-4170-b059-5b32fe7afb7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Locatio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fcbd46-eb79-4dc0-b3ad-467709f93d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Bildmarkeringar" ma:readOnly="false" ma:fieldId="{5cf76f15-5ced-4ddc-b409-7134ff3c332f}" ma:taxonomyMulti="true" ma:sspId="fe994498-4079-427d-8cb5-4fc827e27c25" ma:termSetId="09814cd3-568e-fe90-9814-8d621ff8fb84" ma:anchorId="fba54fb3-c3e1-fe81-a776-ca4b69148c4d" ma:open="true" ma:isKeyword="false">
      <xsd:complexType>
        <xsd:sequence>
          <xsd:element ref="pc:Terms" minOccurs="0" maxOccurs="1"/>
        </xsd:sequence>
      </xsd:complexType>
    </xsd:element>
    <xsd:element name="MediaServiceLocation" ma:index="15" nillable="true" ma:displayName="Location" ma:indexed="true"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e4d183f-7ce5-4170-b059-5b32fe7afb7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e838bd2-4f0a-4484-acba-51e582738b2d}" ma:internalName="TaxCatchAll" ma:showField="CatchAllData" ma:web="de4d183f-7ce5-4170-b059-5b32fe7afb7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dfcbd46-eb79-4dc0-b3ad-467709f93d7f">
      <Terms xmlns="http://schemas.microsoft.com/office/infopath/2007/PartnerControls"/>
    </lcf76f155ced4ddcb4097134ff3c332f>
    <TaxCatchAll xmlns="de4d183f-7ce5-4170-b059-5b32fe7afb79" xsi:nil="true"/>
  </documentManagement>
</p:properties>
</file>

<file path=customXml/itemProps1.xml><?xml version="1.0" encoding="utf-8"?>
<ds:datastoreItem xmlns:ds="http://schemas.openxmlformats.org/officeDocument/2006/customXml" ds:itemID="{16AAFD9B-D368-4339-A8C8-425E07C6D244}"/>
</file>

<file path=customXml/itemProps2.xml><?xml version="1.0" encoding="utf-8"?>
<ds:datastoreItem xmlns:ds="http://schemas.openxmlformats.org/officeDocument/2006/customXml" ds:itemID="{DADBC9E5-A203-4674-AF2F-21EC319A8BD6}"/>
</file>

<file path=customXml/itemProps3.xml><?xml version="1.0" encoding="utf-8"?>
<ds:datastoreItem xmlns:ds="http://schemas.openxmlformats.org/officeDocument/2006/customXml" ds:itemID="{7426CC56-6C31-4D37-BE4F-9103E083A22F}"/>
</file>

<file path=docProps/app.xml><?xml version="1.0" encoding="utf-8"?>
<Properties xmlns="http://schemas.openxmlformats.org/officeDocument/2006/extended-properties" xmlns:vt="http://schemas.openxmlformats.org/officeDocument/2006/docPropsVTypes">
  <Template>UU_mall_sv_2024-04-02</Template>
  <TotalTime>2837</TotalTime>
  <Words>1522</Words>
  <Application>Microsoft Office PowerPoint</Application>
  <PresentationFormat>Bredbild</PresentationFormat>
  <Paragraphs>147</Paragraphs>
  <Slides>20</Slides>
  <Notes>0</Notes>
  <HiddenSlides>0</HiddenSlides>
  <MMClips>0</MMClips>
  <ScaleCrop>false</ScaleCrop>
  <HeadingPairs>
    <vt:vector size="6" baseType="variant">
      <vt:variant>
        <vt:lpstr>Använt teckensnitt</vt:lpstr>
      </vt:variant>
      <vt:variant>
        <vt:i4>7</vt:i4>
      </vt:variant>
      <vt:variant>
        <vt:lpstr>Tema</vt:lpstr>
      </vt:variant>
      <vt:variant>
        <vt:i4>3</vt:i4>
      </vt:variant>
      <vt:variant>
        <vt:lpstr>Bildrubriker</vt:lpstr>
      </vt:variant>
      <vt:variant>
        <vt:i4>20</vt:i4>
      </vt:variant>
    </vt:vector>
  </HeadingPairs>
  <TitlesOfParts>
    <vt:vector size="30" baseType="lpstr">
      <vt:lpstr>Verdana</vt:lpstr>
      <vt:lpstr>Arial</vt:lpstr>
      <vt:lpstr>Work Sans</vt:lpstr>
      <vt:lpstr>Work Sans SemiBold</vt:lpstr>
      <vt:lpstr>Work Sans Medium</vt:lpstr>
      <vt:lpstr>Wingdings</vt:lpstr>
      <vt:lpstr>Calibri</vt:lpstr>
      <vt:lpstr>1_Office-tema</vt:lpstr>
      <vt:lpstr>UU Dept. Gov. theme more</vt:lpstr>
      <vt:lpstr>UU Dept. Gov. theme less</vt:lpstr>
      <vt:lpstr>Välfärdsstat i förändring: </vt:lpstr>
      <vt:lpstr>Nordisk exeptionalism</vt:lpstr>
      <vt:lpstr>Utgångspunkter</vt:lpstr>
      <vt:lpstr>Välfärdsmodeller i andra länder (Esping-Andersen 1990; Korpi &amp; Palme 1998)</vt:lpstr>
      <vt:lpstr>En nordisk välfärdsmodel (Kildal &amp; Kuhnle 2000; Kvist m fl 2011; Palme &amp; Blomqvist 2020)</vt:lpstr>
      <vt:lpstr>En nordisk välfärdsmodell (Andersen &amp; Svarer 2025)</vt:lpstr>
      <vt:lpstr>Gemensamma utmaningar</vt:lpstr>
      <vt:lpstr>Metod och data (Nelson m fl 2020)</vt:lpstr>
      <vt:lpstr>Socialförsäkringarna Ersättningsnivåer 1990-2020 (jmf. Nelson &amp; Sirén 2025)</vt:lpstr>
      <vt:lpstr>Socialförsäkringarna Ersättningsnivåer 1980-2020 (jmf. Nelson &amp; Sirén 2025)</vt:lpstr>
      <vt:lpstr>Socialförsäkringarna Ersättningsnivåer i Norden 2000-2024</vt:lpstr>
      <vt:lpstr>Socialförsäkringarna Ersättningsnivåer 2020 (Nelson &amp; Sirén 2025)</vt:lpstr>
      <vt:lpstr>Socialförsäkringarna Maxbelopp 1960-2020 (Nelson &amp; Sirén 2025)</vt:lpstr>
      <vt:lpstr>PowerPoint-presentation</vt:lpstr>
      <vt:lpstr>Försörjningsstödet Kuivalainen &amp; Nelson (2012)</vt:lpstr>
      <vt:lpstr>PowerPoint-presentation</vt:lpstr>
      <vt:lpstr>PowerPoint-presentation</vt:lpstr>
      <vt:lpstr>Sammanfattning</vt:lpstr>
      <vt:lpstr>Konsekvenser av utvecklingen i Sverige</vt:lpstr>
      <vt:lpstr>Referenser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Sebastian Sirén</dc:creator>
  <cp:lastModifiedBy>Sebastian Sirén</cp:lastModifiedBy>
  <cp:revision>58</cp:revision>
  <dcterms:created xsi:type="dcterms:W3CDTF">2024-09-20T08:05:25Z</dcterms:created>
  <dcterms:modified xsi:type="dcterms:W3CDTF">2026-05-06T13:59:01Z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0x0101005C7D7F42364AD046910235F2E29F2B5A</vt:lpwstr>
  </property>
</Properties>
</file>