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82" r:id="rId5"/>
    <p:sldId id="256" r:id="rId6"/>
    <p:sldId id="543" r:id="rId7"/>
    <p:sldId id="552" r:id="rId8"/>
    <p:sldId id="521" r:id="rId9"/>
    <p:sldId id="538" r:id="rId10"/>
  </p:sldIdLst>
  <p:sldSz cx="12192000" cy="6858000"/>
  <p:notesSz cx="6858000" cy="9144000"/>
  <p:custDataLst>
    <p:tags r:id="rId12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DDAED"/>
    <a:srgbClr val="C3DAEB"/>
    <a:srgbClr val="4D4D4D"/>
    <a:srgbClr val="D0E2EF"/>
    <a:srgbClr val="D7D7D7"/>
    <a:srgbClr val="CCCCCC"/>
    <a:srgbClr val="999999"/>
    <a:srgbClr val="4472C4"/>
    <a:srgbClr val="A2C5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30" autoAdjust="0"/>
    <p:restoredTop sz="87121" autoAdjust="0"/>
  </p:normalViewPr>
  <p:slideViewPr>
    <p:cSldViewPr snapToGrid="0" showGuides="1">
      <p:cViewPr>
        <p:scale>
          <a:sx n="80" d="100"/>
          <a:sy n="80" d="100"/>
        </p:scale>
        <p:origin x="1064" y="584"/>
      </p:cViewPr>
      <p:guideLst>
        <p:guide orient="horz" pos="1389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18:33:25.60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0 24575,'0'2'0,"0"0"0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8T18:33:26.671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24575,'3'2'0,"-2"0"0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18C5F-93F2-42C8-9634-9D84965F10F9}" type="datetimeFigureOut">
              <a:rPr lang="sv-SE" smtClean="0"/>
              <a:t>2026-05-06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AF717-A70A-4FE7-8FBC-17424440763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218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D5DF32-C30E-493B-B504-EF24FF8FB566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1519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80% av produktens miljöpåverkan sker i produktionen, 16% av </a:t>
            </a:r>
            <a:r>
              <a:rPr lang="sv-SE" dirty="0" err="1"/>
              <a:t>mijöpåverkan</a:t>
            </a:r>
            <a:r>
              <a:rPr lang="sv-SE" dirty="0"/>
              <a:t> finns i fibrerna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AF717-A70A-4FE7-8FBC-17424440763D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9552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Direktimporten från Kina ökar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AF717-A70A-4FE7-8FBC-17424440763D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718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Produktkvalité</a:t>
            </a:r>
            <a:r>
              <a:rPr lang="sv-SE" dirty="0"/>
              <a:t> – vi är en spegel av marknaden. </a:t>
            </a:r>
          </a:p>
          <a:p>
            <a:r>
              <a:rPr lang="sv-SE" dirty="0"/>
              <a:t>Höga fasta och rörliga kostnader. Personalintensiv verksamhet, fastighetskostnader, hyra, el. Avfallshantering. Transporter.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AF717-A70A-4FE7-8FBC-17424440763D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3853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3.emf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hink-cell data - do not delete" hidden="1">
            <a:extLst>
              <a:ext uri="{FF2B5EF4-FFF2-40B4-BE49-F238E27FC236}">
                <a16:creationId xmlns:a16="http://schemas.microsoft.com/office/drawing/2014/main" id="{4B1A116C-959D-D58E-C739-93ABE78AD63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037755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B1A116C-959D-D58E-C739-93ABE78AD6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>
            <a:extLst>
              <a:ext uri="{FF2B5EF4-FFF2-40B4-BE49-F238E27FC236}">
                <a16:creationId xmlns:a16="http://schemas.microsoft.com/office/drawing/2014/main" id="{8D88B72A-1E86-5E07-1A19-00A3EC71AAC8}"/>
              </a:ext>
            </a:extLst>
          </p:cNvPr>
          <p:cNvSpPr/>
          <p:nvPr userDrawn="1"/>
        </p:nvSpPr>
        <p:spPr>
          <a:xfrm>
            <a:off x="0" y="0"/>
            <a:ext cx="12191999" cy="689133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DA663A2-8350-4C25-DD9E-19F8C01F02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36763"/>
            <a:ext cx="9144000" cy="2387600"/>
          </a:xfrm>
        </p:spPr>
        <p:txBody>
          <a:bodyPr vert="horz"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40CD99C-4557-0D7B-8399-FED53F42ED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164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87B80BC-E124-C618-5ACF-D59D1C0E1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6A24-7DFA-46B5-B5E6-08A4E62AA378}" type="datetimeFigureOut">
              <a:rPr lang="sv-SE" smtClean="0"/>
              <a:t>2026-05-06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1BFB3DE-668A-A2A2-CF3E-07FBB4424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0DFBDC7-2145-653E-08C1-E883ED0E7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323D4-22B5-4377-BA28-D029C18F0F02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1B90E7E-C31A-3112-84C0-A08DC0BEC0C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21899" y="308299"/>
            <a:ext cx="1354809" cy="543455"/>
          </a:xfrm>
          <a:prstGeom prst="rect">
            <a:avLst/>
          </a:prstGeom>
        </p:spPr>
      </p:pic>
      <p:cxnSp>
        <p:nvCxnSpPr>
          <p:cNvPr id="9" name="Rak 8">
            <a:extLst>
              <a:ext uri="{FF2B5EF4-FFF2-40B4-BE49-F238E27FC236}">
                <a16:creationId xmlns:a16="http://schemas.microsoft.com/office/drawing/2014/main" id="{A9E10D1F-31D0-7656-C54E-EB7B6642DC38}"/>
              </a:ext>
            </a:extLst>
          </p:cNvPr>
          <p:cNvCxnSpPr>
            <a:cxnSpLocks/>
          </p:cNvCxnSpPr>
          <p:nvPr userDrawn="1"/>
        </p:nvCxnSpPr>
        <p:spPr>
          <a:xfrm flipV="1">
            <a:off x="321899" y="964647"/>
            <a:ext cx="11539901" cy="386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3565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och 2 bilder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99EB0AA8-FF6D-84E0-AB6E-E08699CD8F2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658483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9EB0AA8-FF6D-84E0-AB6E-E08699CD8F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FBFF8E6-08EC-08EF-4868-314783205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6A24-7DFA-46B5-B5E6-08A4E62AA378}" type="datetimeFigureOut">
              <a:rPr lang="sv-SE" smtClean="0"/>
              <a:t>2026-05-06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5DE121B-7B73-1CEC-54D8-01BE602AD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8F569B7-261E-22EE-2183-1AB7F6143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323D4-22B5-4377-BA28-D029C18F0F0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7A54D941-016C-A429-B73F-0477CDC70E1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228138" y="1160464"/>
            <a:ext cx="2620185" cy="259873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10" name="Rubrik 9">
            <a:extLst>
              <a:ext uri="{FF2B5EF4-FFF2-40B4-BE49-F238E27FC236}">
                <a16:creationId xmlns:a16="http://schemas.microsoft.com/office/drawing/2014/main" id="{00F30730-55AA-D8F3-0F42-737B8B58A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77" y="1237096"/>
            <a:ext cx="8560178" cy="753404"/>
          </a:xfrm>
        </p:spPr>
        <p:txBody>
          <a:bodyPr vert="horz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83B0DAE6-A35D-06AA-3AED-867834C55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676" y="2218228"/>
            <a:ext cx="8560180" cy="416352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Platshållare för bild 7">
            <a:extLst>
              <a:ext uri="{FF2B5EF4-FFF2-40B4-BE49-F238E27FC236}">
                <a16:creationId xmlns:a16="http://schemas.microsoft.com/office/drawing/2014/main" id="{06501F31-84EE-851C-0C78-6F4A0F89601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28138" y="3759200"/>
            <a:ext cx="2620185" cy="262009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81449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en 1/2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99EB0AA8-FF6D-84E0-AB6E-E08699CD8F2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545477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9EB0AA8-FF6D-84E0-AB6E-E08699CD8F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FBFF8E6-08EC-08EF-4868-314783205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6A24-7DFA-46B5-B5E6-08A4E62AA378}" type="datetimeFigureOut">
              <a:rPr lang="sv-SE" smtClean="0"/>
              <a:t>2026-05-06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5DE121B-7B73-1CEC-54D8-01BE602AD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8F569B7-261E-22EE-2183-1AB7F6143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323D4-22B5-4377-BA28-D029C18F0F0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7A54D941-016C-A429-B73F-0477CDC70E1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1160463"/>
            <a:ext cx="5752323" cy="52212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10" name="Rubrik 9">
            <a:extLst>
              <a:ext uri="{FF2B5EF4-FFF2-40B4-BE49-F238E27FC236}">
                <a16:creationId xmlns:a16="http://schemas.microsoft.com/office/drawing/2014/main" id="{00F30730-55AA-D8F3-0F42-737B8B58A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77" y="1237096"/>
            <a:ext cx="5429050" cy="753404"/>
          </a:xfrm>
        </p:spPr>
        <p:txBody>
          <a:bodyPr vert="horz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83B0DAE6-A35D-06AA-3AED-867834C55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676" y="2218228"/>
            <a:ext cx="5429051" cy="416352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427581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en 2/3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99EB0AA8-FF6D-84E0-AB6E-E08699CD8F2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289318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9EB0AA8-FF6D-84E0-AB6E-E08699CD8F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FBFF8E6-08EC-08EF-4868-314783205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6A24-7DFA-46B5-B5E6-08A4E62AA378}" type="datetimeFigureOut">
              <a:rPr lang="sv-SE" smtClean="0"/>
              <a:t>2026-05-06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5DE121B-7B73-1CEC-54D8-01BE602AD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8F569B7-261E-22EE-2183-1AB7F6143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323D4-22B5-4377-BA28-D029C18F0F0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7A54D941-016C-A429-B73F-0477CDC70E1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963864" y="1160463"/>
            <a:ext cx="8884460" cy="52212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10" name="Rubrik 9">
            <a:extLst>
              <a:ext uri="{FF2B5EF4-FFF2-40B4-BE49-F238E27FC236}">
                <a16:creationId xmlns:a16="http://schemas.microsoft.com/office/drawing/2014/main" id="{00F30730-55AA-D8F3-0F42-737B8B58A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77" y="1237096"/>
            <a:ext cx="2482650" cy="753404"/>
          </a:xfrm>
        </p:spPr>
        <p:txBody>
          <a:bodyPr vert="horz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83B0DAE6-A35D-06AA-3AED-867834C55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676" y="2218228"/>
            <a:ext cx="2482650" cy="416352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879394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(grå) en 1/2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99EB0AA8-FF6D-84E0-AB6E-E08699CD8F2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297348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9EB0AA8-FF6D-84E0-AB6E-E08699CD8F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ktangel 1">
            <a:extLst>
              <a:ext uri="{FF2B5EF4-FFF2-40B4-BE49-F238E27FC236}">
                <a16:creationId xmlns:a16="http://schemas.microsoft.com/office/drawing/2014/main" id="{C36BD4E3-41C4-182E-FF0C-DA307A325022}"/>
              </a:ext>
            </a:extLst>
          </p:cNvPr>
          <p:cNvSpPr/>
          <p:nvPr userDrawn="1"/>
        </p:nvSpPr>
        <p:spPr>
          <a:xfrm>
            <a:off x="343676" y="1160463"/>
            <a:ext cx="5752324" cy="52212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FBFF8E6-08EC-08EF-4868-314783205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6A24-7DFA-46B5-B5E6-08A4E62AA378}" type="datetimeFigureOut">
              <a:rPr lang="sv-SE" smtClean="0"/>
              <a:t>2026-05-06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5DE121B-7B73-1CEC-54D8-01BE602AD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8F569B7-261E-22EE-2183-1AB7F6143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323D4-22B5-4377-BA28-D029C18F0F0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7A54D941-016C-A429-B73F-0477CDC70E1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1160463"/>
            <a:ext cx="5761038" cy="52212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10" name="Rubrik 9">
            <a:extLst>
              <a:ext uri="{FF2B5EF4-FFF2-40B4-BE49-F238E27FC236}">
                <a16:creationId xmlns:a16="http://schemas.microsoft.com/office/drawing/2014/main" id="{00F30730-55AA-D8F3-0F42-737B8B58A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294" y="1237096"/>
            <a:ext cx="5357090" cy="753404"/>
          </a:xfrm>
        </p:spPr>
        <p:txBody>
          <a:bodyPr vert="horz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83B0DAE6-A35D-06AA-3AED-867834C55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293" y="2218228"/>
            <a:ext cx="5357091" cy="403479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22999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ild och text mitten (mediu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99EB0AA8-FF6D-84E0-AB6E-E08699CD8F2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122502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9EB0AA8-FF6D-84E0-AB6E-E08699CD8F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FBFF8E6-08EC-08EF-4868-314783205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6A24-7DFA-46B5-B5E6-08A4E62AA378}" type="datetimeFigureOut">
              <a:rPr lang="sv-SE" smtClean="0"/>
              <a:t>2026-05-06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5DE121B-7B73-1CEC-54D8-01BE602AD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8F569B7-261E-22EE-2183-1AB7F6143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323D4-22B5-4377-BA28-D029C18F0F0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7A54D941-016C-A429-B73F-0477CDC70E1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1160463"/>
            <a:ext cx="4392611" cy="52212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10" name="Rubrik 9">
            <a:extLst>
              <a:ext uri="{FF2B5EF4-FFF2-40B4-BE49-F238E27FC236}">
                <a16:creationId xmlns:a16="http://schemas.microsoft.com/office/drawing/2014/main" id="{00F30730-55AA-D8F3-0F42-737B8B58A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388" y="1237096"/>
            <a:ext cx="4114799" cy="753404"/>
          </a:xfrm>
        </p:spPr>
        <p:txBody>
          <a:bodyPr vert="horz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83B0DAE6-A35D-06AA-3AED-867834C55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3388" y="2218228"/>
            <a:ext cx="4114800" cy="416352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35085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yra bilder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1BE87113-9F31-2B0C-930E-2EEF3966CC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831754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BE87113-9F31-2B0C-930E-2EEF3966CC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FBFF8E6-08EC-08EF-4868-314783205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6A24-7DFA-46B5-B5E6-08A4E62AA378}" type="datetimeFigureOut">
              <a:rPr lang="sv-SE" smtClean="0"/>
              <a:t>2026-05-06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5DE121B-7B73-1CEC-54D8-01BE602AD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8F569B7-261E-22EE-2183-1AB7F6143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323D4-22B5-4377-BA28-D029C18F0F0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FBC5E198-BDDE-87DD-3FE7-1779C93432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4963" y="3949123"/>
            <a:ext cx="2880000" cy="2432627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6" name="Platshållare för bild 7">
            <a:extLst>
              <a:ext uri="{FF2B5EF4-FFF2-40B4-BE49-F238E27FC236}">
                <a16:creationId xmlns:a16="http://schemas.microsoft.com/office/drawing/2014/main" id="{A8AA784B-4FFD-0356-CA89-A4A98F7893B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215654" y="3949123"/>
            <a:ext cx="2880000" cy="2432627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7" name="Platshållare för bild 7">
            <a:extLst>
              <a:ext uri="{FF2B5EF4-FFF2-40B4-BE49-F238E27FC236}">
                <a16:creationId xmlns:a16="http://schemas.microsoft.com/office/drawing/2014/main" id="{4A294818-2F01-3053-AAD5-75BDDB2C06F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6345" y="3949123"/>
            <a:ext cx="2880000" cy="2432627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8" name="Platshållare för bild 7">
            <a:extLst>
              <a:ext uri="{FF2B5EF4-FFF2-40B4-BE49-F238E27FC236}">
                <a16:creationId xmlns:a16="http://schemas.microsoft.com/office/drawing/2014/main" id="{61BB1719-35C4-909C-8149-E5880F7A8C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977037" y="3949123"/>
            <a:ext cx="2880000" cy="2432627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0" name="Platshållare för innehåll 2">
            <a:extLst>
              <a:ext uri="{FF2B5EF4-FFF2-40B4-BE49-F238E27FC236}">
                <a16:creationId xmlns:a16="http://schemas.microsoft.com/office/drawing/2014/main" id="{F1F444D1-2CF7-3E18-8EAC-E37C9504F928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4631533" y="1237096"/>
            <a:ext cx="7044530" cy="132556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Rubrik 8">
            <a:extLst>
              <a:ext uri="{FF2B5EF4-FFF2-40B4-BE49-F238E27FC236}">
                <a16:creationId xmlns:a16="http://schemas.microsoft.com/office/drawing/2014/main" id="{4B0D282A-5465-74AC-7379-540963035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77" y="1237096"/>
            <a:ext cx="3694923" cy="753404"/>
          </a:xfrm>
        </p:spPr>
        <p:txBody>
          <a:bodyPr vert="horz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23391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EA5BB8-8C5F-52F8-6102-95010EF6F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739F8E-2D34-1779-3AA5-99B8FFA6B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6A24-7DFA-46B5-B5E6-08A4E62AA378}" type="datetimeFigureOut">
              <a:rPr lang="sv-SE" smtClean="0"/>
              <a:t>2026-05-06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E23638B-D310-162F-B7E5-4B7D185FE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0AA5AA3-CF41-B8A8-C8AD-71C239515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323D4-22B5-4377-BA28-D029C18F0F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2548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4C13BF1-488A-9523-C2C8-6175A20E3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6A24-7DFA-46B5-B5E6-08A4E62AA378}" type="datetimeFigureOut">
              <a:rPr lang="sv-SE" smtClean="0"/>
              <a:t>2026-05-06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121801E-5849-6443-7DB2-0927D3900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B81FFAC-C191-F0F0-910D-DBC4620E3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323D4-22B5-4377-BA28-D029C18F0F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00616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011183F-596D-C7DE-4FBC-AC173692F0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3" y="1160463"/>
            <a:ext cx="11522075" cy="5221287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8C904E0E-1725-93DB-676B-2556C69A3A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90152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C904E0E-1725-93DB-676B-2556C69A3A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FBFF8E6-08EC-08EF-4868-314783205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6A24-7DFA-46B5-B5E6-08A4E62AA378}" type="datetimeFigureOut">
              <a:rPr lang="sv-SE" smtClean="0"/>
              <a:t>2026-05-06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5DE121B-7B73-1CEC-54D8-01BE602AD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8F569B7-261E-22EE-2183-1AB7F6143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323D4-22B5-4377-BA28-D029C18F0F02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1FA491F6-CC53-C82F-56C8-F6F47CD1DA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4524" y="4118769"/>
            <a:ext cx="4803775" cy="203200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1pPr>
            <a:lvl2pPr marL="266700" indent="0">
              <a:buNone/>
              <a:defRPr sz="1100">
                <a:solidFill>
                  <a:schemeClr val="bg1"/>
                </a:solidFill>
              </a:defRPr>
            </a:lvl2pPr>
            <a:lvl3pPr marL="542925" indent="0">
              <a:buNone/>
              <a:defRPr sz="1100">
                <a:solidFill>
                  <a:schemeClr val="bg1"/>
                </a:solidFill>
              </a:defRPr>
            </a:lvl3pPr>
            <a:lvl4pPr marL="809625" indent="0">
              <a:buNone/>
              <a:defRPr sz="1100">
                <a:solidFill>
                  <a:schemeClr val="bg1"/>
                </a:solidFill>
              </a:defRPr>
            </a:lvl4pPr>
            <a:lvl5pPr marL="1076325" indent="0">
              <a:buNone/>
              <a:defRPr sz="1100">
                <a:solidFill>
                  <a:schemeClr val="bg1"/>
                </a:solidFill>
              </a:defRPr>
            </a:lvl5pPr>
          </a:lstStyle>
          <a:p>
            <a:r>
              <a:rPr lang="sv-SE" sz="1100" b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Kontakt</a:t>
            </a:r>
            <a:endParaRPr lang="sv-SE" sz="110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r>
              <a:rPr lang="sv-SE" sz="11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Stockholms Stadsmission Gymnasieskola</a:t>
            </a:r>
          </a:p>
          <a:p>
            <a:r>
              <a:rPr lang="sv-SE" sz="110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Lövholmsvägen</a:t>
            </a:r>
            <a:r>
              <a:rPr lang="sv-SE" sz="11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18</a:t>
            </a:r>
          </a:p>
          <a:p>
            <a:r>
              <a:rPr lang="sv-SE" sz="11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117 43 Stockholm</a:t>
            </a:r>
          </a:p>
          <a:p>
            <a:r>
              <a:rPr lang="sv-SE" sz="11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Tel 08-563 08 300, fax 08-563 08 320</a:t>
            </a:r>
          </a:p>
          <a:p>
            <a:r>
              <a:rPr lang="sv-SE" sz="11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stadsmissionen.se/skola</a:t>
            </a:r>
          </a:p>
          <a:p>
            <a:r>
              <a:rPr lang="sv-SE" sz="11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gymnasieskolan@stadsmissionen.se</a:t>
            </a:r>
          </a:p>
          <a:p>
            <a:r>
              <a:rPr lang="sv-SE" sz="11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gymnasiesarskolan@stadsmissionen.se</a:t>
            </a:r>
          </a:p>
          <a:p>
            <a:br>
              <a:rPr lang="sv-SE" sz="11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r>
              <a:rPr lang="sv-SE" sz="11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Foto: Björn Rasmussen, Christine </a:t>
            </a:r>
            <a:r>
              <a:rPr lang="sv-SE" sz="110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Alton</a:t>
            </a:r>
            <a:r>
              <a:rPr lang="sv-SE" sz="11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</a:t>
            </a:r>
          </a:p>
          <a:p>
            <a:r>
              <a:rPr lang="sv-SE" sz="11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Lars Kling, Brendan Austin </a:t>
            </a:r>
            <a:r>
              <a:rPr lang="sv-SE" sz="110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Codesign</a:t>
            </a:r>
            <a:r>
              <a:rPr lang="sv-SE" sz="110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Arkitekter</a:t>
            </a:r>
          </a:p>
        </p:txBody>
      </p:sp>
    </p:spTree>
    <p:extLst>
      <p:ext uri="{BB962C8B-B14F-4D97-AF65-F5344CB8AC3E}">
        <p14:creationId xmlns:p14="http://schemas.microsoft.com/office/powerpoint/2010/main" val="1744808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58BD736-D1C1-B0ED-2839-EA6919F2B1B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err="1">
              <a:solidFill>
                <a:schemeClr val="tx1"/>
              </a:solidFill>
            </a:endParaRP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68E6F49-0B48-F282-5830-354B33172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6A24-7DFA-46B5-B5E6-08A4E62AA378}" type="datetimeFigureOut">
              <a:rPr lang="sv-SE" smtClean="0"/>
              <a:t>2026-05-06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983054B-0CF2-0E74-167C-FDC7304A7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F05E7C9-1127-AB3F-164A-EAE247B86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323D4-22B5-4377-BA28-D029C18F0F02}" type="slidenum">
              <a:rPr lang="sv-SE" smtClean="0"/>
              <a:t>‹#›</a:t>
            </a:fld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FF9990E-2639-05FE-1852-97B754EBD2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01559" y="2388291"/>
            <a:ext cx="5188882" cy="208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870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 mitten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8C904E0E-1725-93DB-676B-2556C69A3A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456121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C904E0E-1725-93DB-676B-2556C69A3A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09BD29B-99FD-6112-056E-78AC01B5C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3863" y="2218228"/>
            <a:ext cx="6264275" cy="416352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FBFF8E6-08EC-08EF-4868-314783205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6A24-7DFA-46B5-B5E6-08A4E62AA378}" type="datetimeFigureOut">
              <a:rPr lang="sv-SE" smtClean="0"/>
              <a:t>2026-05-06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5DE121B-7B73-1CEC-54D8-01BE602AD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8F569B7-261E-22EE-2183-1AB7F6143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323D4-22B5-4377-BA28-D029C18F0F0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17C142F1-1CA7-5B8F-DC62-576AA07F0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3864" y="1237096"/>
            <a:ext cx="6264274" cy="753404"/>
          </a:xfrm>
        </p:spPr>
        <p:txBody>
          <a:bodyPr vert="horz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906866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sida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77162" y="986116"/>
            <a:ext cx="10698446" cy="963706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b"/>
          <a:lstStyle>
            <a:lvl1pPr algn="l">
              <a:defRPr sz="8000" b="1">
                <a:ln>
                  <a:noFill/>
                </a:ln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sv-SE" dirty="0"/>
              <a:t>Rubrik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30754" y="1963931"/>
            <a:ext cx="4389947" cy="882089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62722" indent="0" algn="ctr">
              <a:buNone/>
              <a:defRPr sz="2462"/>
            </a:lvl2pPr>
            <a:lvl3pPr marL="1125444" indent="0" algn="ctr">
              <a:buNone/>
              <a:defRPr sz="2215"/>
            </a:lvl3pPr>
            <a:lvl4pPr marL="1688165" indent="0" algn="ctr">
              <a:buNone/>
              <a:defRPr sz="1969"/>
            </a:lvl4pPr>
            <a:lvl5pPr marL="2250887" indent="0" algn="ctr">
              <a:buNone/>
              <a:defRPr sz="1969"/>
            </a:lvl5pPr>
            <a:lvl6pPr marL="2813609" indent="0" algn="ctr">
              <a:buNone/>
              <a:defRPr sz="1969"/>
            </a:lvl6pPr>
            <a:lvl7pPr marL="3376331" indent="0" algn="ctr">
              <a:buNone/>
              <a:defRPr sz="1969"/>
            </a:lvl7pPr>
            <a:lvl8pPr marL="3939052" indent="0" algn="ctr">
              <a:buNone/>
              <a:defRPr sz="1969"/>
            </a:lvl8pPr>
            <a:lvl9pPr marL="4501774" indent="0" algn="ctr">
              <a:buNone/>
              <a:defRPr sz="1969"/>
            </a:lvl9pPr>
          </a:lstStyle>
          <a:p>
            <a:r>
              <a:rPr lang="sv-SE" dirty="0"/>
              <a:t>Underrubrik kan skrivas in här max 2 rader</a:t>
            </a:r>
            <a:endParaRPr lang="en-US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9CF15E5-98C1-4B6C-A6A7-34F726B393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19972" y="4624307"/>
            <a:ext cx="2055636" cy="1814127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BE96C226-BC4B-40AD-927B-860A23A7E4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33145" y="1828711"/>
            <a:ext cx="4325710" cy="502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0912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innehåll bild höger vit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F923A53-2A63-1553-FED1-2E129E13B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76250"/>
            <a:ext cx="5218112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09BD29B-99FD-6112-056E-78AC01B5C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7" y="1936750"/>
            <a:ext cx="5218113" cy="36449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FBFF8E6-08EC-08EF-4868-314783205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6A24-7DFA-46B5-B5E6-08A4E62AA378}" type="datetimeFigureOut">
              <a:rPr lang="sv-SE" smtClean="0"/>
              <a:t>2026-05-06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5DE121B-7B73-1CEC-54D8-01BE602AD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8F569B7-261E-22EE-2183-1AB7F6143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323D4-22B5-4377-BA28-D029C18F0F0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7A54D941-016C-A429-B73F-0477CDC70E1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225425"/>
            <a:ext cx="5868988" cy="64071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9" name="Logo">
            <a:extLst>
              <a:ext uri="{FF2B5EF4-FFF2-40B4-BE49-F238E27FC236}">
                <a16:creationId xmlns:a16="http://schemas.microsoft.com/office/drawing/2014/main" id="{887CF913-7624-0FB2-C73A-C5DD1F4C9EE5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0260121" y="5768975"/>
            <a:ext cx="1766455" cy="97155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49880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 mitten (mediu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99EB0AA8-FF6D-84E0-AB6E-E08699CD8F2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589668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9EB0AA8-FF6D-84E0-AB6E-E08699CD8F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FBFF8E6-08EC-08EF-4868-314783205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6A24-7DFA-46B5-B5E6-08A4E62AA378}" type="datetimeFigureOut">
              <a:rPr lang="sv-SE" smtClean="0"/>
              <a:t>2026-05-06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5DE121B-7B73-1CEC-54D8-01BE602AD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8F569B7-261E-22EE-2183-1AB7F6143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323D4-22B5-4377-BA28-D029C18F0F02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ubrik 9">
            <a:extLst>
              <a:ext uri="{FF2B5EF4-FFF2-40B4-BE49-F238E27FC236}">
                <a16:creationId xmlns:a16="http://schemas.microsoft.com/office/drawing/2014/main" id="{00F30730-55AA-D8F3-0F42-737B8B58A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388" y="1237096"/>
            <a:ext cx="8785223" cy="753404"/>
          </a:xfrm>
        </p:spPr>
        <p:txBody>
          <a:bodyPr vert="horz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83B0DAE6-A35D-06AA-3AED-867834C55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3387" y="2218228"/>
            <a:ext cx="8785225" cy="416352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06960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8C904E0E-1725-93DB-676B-2556C69A3A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883020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C904E0E-1725-93DB-676B-2556C69A3A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09BD29B-99FD-6112-056E-78AC01B5C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FBFF8E6-08EC-08EF-4868-314783205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6A24-7DFA-46B5-B5E6-08A4E62AA378}" type="datetimeFigureOut">
              <a:rPr lang="sv-SE" smtClean="0"/>
              <a:t>2026-05-06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5DE121B-7B73-1CEC-54D8-01BE602AD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8F569B7-261E-22EE-2183-1AB7F6143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323D4-22B5-4377-BA28-D029C18F0F0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17C142F1-1CA7-5B8F-DC62-576AA07F0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397945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9AD56B15-EE98-DA6F-F67D-BFC9CA2AD6F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52187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AD56B15-EE98-DA6F-F67D-BFC9CA2AD6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>
            <a:extLst>
              <a:ext uri="{FF2B5EF4-FFF2-40B4-BE49-F238E27FC236}">
                <a16:creationId xmlns:a16="http://schemas.microsoft.com/office/drawing/2014/main" id="{946F3C17-E8A9-EED9-4419-DEB292020082}"/>
              </a:ext>
            </a:extLst>
          </p:cNvPr>
          <p:cNvSpPr/>
          <p:nvPr userDrawn="1"/>
        </p:nvSpPr>
        <p:spPr>
          <a:xfrm>
            <a:off x="0" y="0"/>
            <a:ext cx="12191999" cy="68913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09BD29B-99FD-6112-056E-78AC01B5C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FBFF8E6-08EC-08EF-4868-314783205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6A24-7DFA-46B5-B5E6-08A4E62AA378}" type="datetimeFigureOut">
              <a:rPr lang="sv-SE" smtClean="0"/>
              <a:t>2026-05-06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5DE121B-7B73-1CEC-54D8-01BE602AD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8F569B7-261E-22EE-2183-1AB7F6143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323D4-22B5-4377-BA28-D029C18F0F02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4EA1A8E4-1884-DB1F-83EC-E91974C7513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43676" y="324074"/>
            <a:ext cx="1361384" cy="544554"/>
          </a:xfrm>
          <a:prstGeom prst="rect">
            <a:avLst/>
          </a:prstGeom>
        </p:spPr>
      </p:pic>
      <p:cxnSp>
        <p:nvCxnSpPr>
          <p:cNvPr id="9" name="Rak 7">
            <a:extLst>
              <a:ext uri="{FF2B5EF4-FFF2-40B4-BE49-F238E27FC236}">
                <a16:creationId xmlns:a16="http://schemas.microsoft.com/office/drawing/2014/main" id="{D68DAA57-C8B3-392D-4A3B-7304B3529F48}"/>
              </a:ext>
            </a:extLst>
          </p:cNvPr>
          <p:cNvCxnSpPr>
            <a:cxnSpLocks/>
          </p:cNvCxnSpPr>
          <p:nvPr userDrawn="1"/>
        </p:nvCxnSpPr>
        <p:spPr>
          <a:xfrm flipV="1">
            <a:off x="343676" y="964647"/>
            <a:ext cx="11518124" cy="3869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Rubrik 11">
            <a:extLst>
              <a:ext uri="{FF2B5EF4-FFF2-40B4-BE49-F238E27FC236}">
                <a16:creationId xmlns:a16="http://schemas.microsoft.com/office/drawing/2014/main" id="{8A945713-AAB6-3174-9DC7-48829D5D3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0347853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textr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8C904E0E-1725-93DB-676B-2556C69A3A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883020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C904E0E-1725-93DB-676B-2556C69A3A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09BD29B-99FD-6112-056E-78AC01B5C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676" y="2218228"/>
            <a:ext cx="5576833" cy="416352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FBFF8E6-08EC-08EF-4868-314783205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6A24-7DFA-46B5-B5E6-08A4E62AA378}" type="datetimeFigureOut">
              <a:rPr lang="sv-SE" smtClean="0"/>
              <a:t>2026-05-06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5DE121B-7B73-1CEC-54D8-01BE602AD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8F569B7-261E-22EE-2183-1AB7F6143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323D4-22B5-4377-BA28-D029C18F0F0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7">
            <a:extLst>
              <a:ext uri="{FF2B5EF4-FFF2-40B4-BE49-F238E27FC236}">
                <a16:creationId xmlns:a16="http://schemas.microsoft.com/office/drawing/2014/main" id="{17C142F1-1CA7-5B8F-DC62-576AA07F0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2" name="Platshållare för innehåll 2">
            <a:extLst>
              <a:ext uri="{FF2B5EF4-FFF2-40B4-BE49-F238E27FC236}">
                <a16:creationId xmlns:a16="http://schemas.microsoft.com/office/drawing/2014/main" id="{E577AFC4-E838-3137-B11F-54767AA5171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0205" y="2218228"/>
            <a:ext cx="5576833" cy="416352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20246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fallande bild svart text och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238EEA17-9124-61DB-60DC-A02CE67F45B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609895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38EEA17-9124-61DB-60DC-A02CE67F45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latshållare för bild 13">
            <a:extLst>
              <a:ext uri="{FF2B5EF4-FFF2-40B4-BE49-F238E27FC236}">
                <a16:creationId xmlns:a16="http://schemas.microsoft.com/office/drawing/2014/main" id="{0BDB382F-C955-9887-EE4D-C295A54C890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334963 w 12191999"/>
              <a:gd name="connsiteY0" fmla="*/ 964647 h 6858000"/>
              <a:gd name="connsiteX1" fmla="*/ 334963 w 12191999"/>
              <a:gd name="connsiteY1" fmla="*/ 971847 h 6858000"/>
              <a:gd name="connsiteX2" fmla="*/ 11848324 w 12191999"/>
              <a:gd name="connsiteY2" fmla="*/ 971847 h 6858000"/>
              <a:gd name="connsiteX3" fmla="*/ 11848324 w 12191999"/>
              <a:gd name="connsiteY3" fmla="*/ 964647 h 6858000"/>
              <a:gd name="connsiteX4" fmla="*/ 0 w 12191999"/>
              <a:gd name="connsiteY4" fmla="*/ 0 h 6858000"/>
              <a:gd name="connsiteX5" fmla="*/ 12191999 w 12191999"/>
              <a:gd name="connsiteY5" fmla="*/ 0 h 6858000"/>
              <a:gd name="connsiteX6" fmla="*/ 12191999 w 12191999"/>
              <a:gd name="connsiteY6" fmla="*/ 6858000 h 6858000"/>
              <a:gd name="connsiteX7" fmla="*/ 0 w 12191999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6858000">
                <a:moveTo>
                  <a:pt x="334963" y="964647"/>
                </a:moveTo>
                <a:lnTo>
                  <a:pt x="334963" y="971847"/>
                </a:lnTo>
                <a:lnTo>
                  <a:pt x="11848324" y="971847"/>
                </a:lnTo>
                <a:lnTo>
                  <a:pt x="11848324" y="964647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FBFF8E6-08EC-08EF-4868-314783205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6A24-7DFA-46B5-B5E6-08A4E62AA378}" type="datetimeFigureOut">
              <a:rPr lang="sv-SE" smtClean="0"/>
              <a:t>2026-05-06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5DE121B-7B73-1CEC-54D8-01BE602AD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8F569B7-261E-22EE-2183-1AB7F6143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323D4-22B5-4377-BA28-D029C18F0F02}" type="slidenum">
              <a:rPr lang="sv-SE" smtClean="0"/>
              <a:t>‹#›</a:t>
            </a:fld>
            <a:endParaRPr lang="sv-SE"/>
          </a:p>
        </p:txBody>
      </p:sp>
      <p:sp>
        <p:nvSpPr>
          <p:cNvPr id="7" name="Logo">
            <a:extLst>
              <a:ext uri="{FF2B5EF4-FFF2-40B4-BE49-F238E27FC236}">
                <a16:creationId xmlns:a16="http://schemas.microsoft.com/office/drawing/2014/main" id="{4361C156-CC55-25C2-E98B-7B8CE04C862A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205184" y="156375"/>
            <a:ext cx="1637904" cy="905882"/>
          </a:xfr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11" name="Rubrik 10">
            <a:extLst>
              <a:ext uri="{FF2B5EF4-FFF2-40B4-BE49-F238E27FC236}">
                <a16:creationId xmlns:a16="http://schemas.microsoft.com/office/drawing/2014/main" id="{1595C59F-2AD7-ADEA-DEF3-39A94006E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080324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fallande bild vit text och log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238EEA17-9124-61DB-60DC-A02CE67F45B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609895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38EEA17-9124-61DB-60DC-A02CE67F45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latshållare för bild 13">
            <a:extLst>
              <a:ext uri="{FF2B5EF4-FFF2-40B4-BE49-F238E27FC236}">
                <a16:creationId xmlns:a16="http://schemas.microsoft.com/office/drawing/2014/main" id="{0BDB382F-C955-9887-EE4D-C295A54C890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334963 w 12191999"/>
              <a:gd name="connsiteY0" fmla="*/ 964647 h 6858000"/>
              <a:gd name="connsiteX1" fmla="*/ 334963 w 12191999"/>
              <a:gd name="connsiteY1" fmla="*/ 971847 h 6858000"/>
              <a:gd name="connsiteX2" fmla="*/ 11848324 w 12191999"/>
              <a:gd name="connsiteY2" fmla="*/ 971847 h 6858000"/>
              <a:gd name="connsiteX3" fmla="*/ 11848324 w 12191999"/>
              <a:gd name="connsiteY3" fmla="*/ 964647 h 6858000"/>
              <a:gd name="connsiteX4" fmla="*/ 0 w 12191999"/>
              <a:gd name="connsiteY4" fmla="*/ 0 h 6858000"/>
              <a:gd name="connsiteX5" fmla="*/ 12191999 w 12191999"/>
              <a:gd name="connsiteY5" fmla="*/ 0 h 6858000"/>
              <a:gd name="connsiteX6" fmla="*/ 12191999 w 12191999"/>
              <a:gd name="connsiteY6" fmla="*/ 6858000 h 6858000"/>
              <a:gd name="connsiteX7" fmla="*/ 0 w 12191999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6858000">
                <a:moveTo>
                  <a:pt x="334963" y="964647"/>
                </a:moveTo>
                <a:lnTo>
                  <a:pt x="334963" y="971847"/>
                </a:lnTo>
                <a:lnTo>
                  <a:pt x="11848324" y="971847"/>
                </a:lnTo>
                <a:lnTo>
                  <a:pt x="11848324" y="964647"/>
                </a:ln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FBFF8E6-08EC-08EF-4868-314783205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6A24-7DFA-46B5-B5E6-08A4E62AA378}" type="datetimeFigureOut">
              <a:rPr lang="sv-SE" smtClean="0"/>
              <a:t>2026-05-06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5DE121B-7B73-1CEC-54D8-01BE602AD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8F569B7-261E-22EE-2183-1AB7F6143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323D4-22B5-4377-BA28-D029C18F0F02}" type="slidenum">
              <a:rPr lang="sv-SE" smtClean="0"/>
              <a:t>‹#›</a:t>
            </a:fld>
            <a:endParaRPr lang="sv-SE"/>
          </a:p>
        </p:txBody>
      </p:sp>
      <p:sp>
        <p:nvSpPr>
          <p:cNvPr id="7" name="Logo">
            <a:extLst>
              <a:ext uri="{FF2B5EF4-FFF2-40B4-BE49-F238E27FC236}">
                <a16:creationId xmlns:a16="http://schemas.microsoft.com/office/drawing/2014/main" id="{4361C156-CC55-25C2-E98B-7B8CE04C862A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205184" y="156375"/>
            <a:ext cx="1637904" cy="905882"/>
          </a:xfr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tIns="720000"/>
          <a:lstStyle>
            <a:lvl1pPr>
              <a:defRPr sz="100"/>
            </a:lvl1pPr>
          </a:lstStyle>
          <a:p>
            <a:pPr lvl="0"/>
            <a:r>
              <a:rPr lang="en-GB"/>
              <a:t>  </a:t>
            </a:r>
          </a:p>
        </p:txBody>
      </p:sp>
      <p:sp>
        <p:nvSpPr>
          <p:cNvPr id="11" name="Rubrik 10">
            <a:extLst>
              <a:ext uri="{FF2B5EF4-FFF2-40B4-BE49-F238E27FC236}">
                <a16:creationId xmlns:a16="http://schemas.microsoft.com/office/drawing/2014/main" id="{1595C59F-2AD7-ADEA-DEF3-39A94006E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77" y="1268413"/>
            <a:ext cx="11513361" cy="753404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2755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 sv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4188400F-3126-7990-7F2E-10959D5D7582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09BD29B-99FD-6112-056E-78AC01B5C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3863" y="1527534"/>
            <a:ext cx="7768792" cy="4771448"/>
          </a:xfrm>
        </p:spPr>
        <p:txBody>
          <a:bodyPr anchor="ctr"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</a:defRPr>
            </a:lvl1pPr>
            <a:lvl2pPr>
              <a:defRPr sz="4400" b="1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FBFF8E6-08EC-08EF-4868-314783205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96A24-7DFA-46B5-B5E6-08A4E62AA378}" type="datetimeFigureOut">
              <a:rPr lang="sv-SE" smtClean="0"/>
              <a:t>2026-05-06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5DE121B-7B73-1CEC-54D8-01BE602AD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8F569B7-261E-22EE-2183-1AB7F6143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323D4-22B5-4377-BA28-D029C18F0F02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198D43C-1EC4-A824-6495-EDC25BFF3C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1899" y="308299"/>
            <a:ext cx="1354809" cy="543455"/>
          </a:xfrm>
          <a:prstGeom prst="rect">
            <a:avLst/>
          </a:prstGeom>
        </p:spPr>
      </p:pic>
      <p:cxnSp>
        <p:nvCxnSpPr>
          <p:cNvPr id="8" name="Rak 8">
            <a:extLst>
              <a:ext uri="{FF2B5EF4-FFF2-40B4-BE49-F238E27FC236}">
                <a16:creationId xmlns:a16="http://schemas.microsoft.com/office/drawing/2014/main" id="{7DE07047-1F41-F8F3-5B05-2EB7957011C9}"/>
              </a:ext>
            </a:extLst>
          </p:cNvPr>
          <p:cNvCxnSpPr>
            <a:cxnSpLocks/>
          </p:cNvCxnSpPr>
          <p:nvPr userDrawn="1"/>
        </p:nvCxnSpPr>
        <p:spPr>
          <a:xfrm flipV="1">
            <a:off x="321899" y="964647"/>
            <a:ext cx="11539901" cy="386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7314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FBC6A7CF-8E09-C816-F700-9857434D68F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3"/>
            </p:custDataLst>
            <p:extLst>
              <p:ext uri="{D42A27DB-BD31-4B8C-83A1-F6EECF244321}">
                <p14:modId xmlns:p14="http://schemas.microsoft.com/office/powerpoint/2010/main" val="14442067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4" imgW="306" imgH="306" progId="TCLayout.ActiveDocument.1">
                  <p:embed/>
                </p:oleObj>
              </mc:Choice>
              <mc:Fallback>
                <p:oleObj name="think-cell Slide" r:id="rId24" imgW="306" imgH="306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BC6A7CF-8E09-C816-F700-9857434D68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Bildobjekt 12">
            <a:extLst>
              <a:ext uri="{FF2B5EF4-FFF2-40B4-BE49-F238E27FC236}">
                <a16:creationId xmlns:a16="http://schemas.microsoft.com/office/drawing/2014/main" id="{73AB814A-01AB-F8CC-D05A-4F508C20C267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343676" y="324074"/>
            <a:ext cx="1361384" cy="544554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0831B59-BAD7-1283-0FE1-5502186AA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76" y="1237096"/>
            <a:ext cx="11513361" cy="75340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F092C05-2B98-971F-9995-9D6B56227E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3676" y="2218227"/>
            <a:ext cx="11513362" cy="414804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3E29AC9-D5FC-CB8F-E68F-942CAFAD22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985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96A24-7DFA-46B5-B5E6-08A4E62AA378}" type="datetimeFigureOut">
              <a:rPr lang="sv-SE" smtClean="0"/>
              <a:t>2026-05-06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87C922C-0ADB-6C1A-5494-294EAD7FD2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9850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79B7687-0822-29B2-2682-0EACA784FB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72350" y="70786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323D4-22B5-4377-BA28-D029C18F0F02}" type="slidenum">
              <a:rPr lang="sv-SE" smtClean="0"/>
              <a:t>‹#›</a:t>
            </a:fld>
            <a:endParaRPr lang="sv-SE"/>
          </a:p>
        </p:txBody>
      </p:sp>
      <p:cxnSp>
        <p:nvCxnSpPr>
          <p:cNvPr id="7" name="Rak 7">
            <a:extLst>
              <a:ext uri="{FF2B5EF4-FFF2-40B4-BE49-F238E27FC236}">
                <a16:creationId xmlns:a16="http://schemas.microsoft.com/office/drawing/2014/main" id="{EEA1F13A-B07F-9724-00FB-C468E1B87969}"/>
              </a:ext>
            </a:extLst>
          </p:cNvPr>
          <p:cNvCxnSpPr>
            <a:cxnSpLocks/>
          </p:cNvCxnSpPr>
          <p:nvPr userDrawn="1"/>
        </p:nvCxnSpPr>
        <p:spPr>
          <a:xfrm flipV="1">
            <a:off x="343676" y="964647"/>
            <a:ext cx="11518124" cy="3869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917503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8" r:id="rId2"/>
    <p:sldLayoutId id="2147483685" r:id="rId3"/>
    <p:sldLayoutId id="2147483650" r:id="rId4"/>
    <p:sldLayoutId id="2147483656" r:id="rId5"/>
    <p:sldLayoutId id="2147483683" r:id="rId6"/>
    <p:sldLayoutId id="2147483660" r:id="rId7"/>
    <p:sldLayoutId id="2147483688" r:id="rId8"/>
    <p:sldLayoutId id="2147483673" r:id="rId9"/>
    <p:sldLayoutId id="2147483687" r:id="rId10"/>
    <p:sldLayoutId id="2147483667" r:id="rId11"/>
    <p:sldLayoutId id="2147483681" r:id="rId12"/>
    <p:sldLayoutId id="2147483680" r:id="rId13"/>
    <p:sldLayoutId id="2147483686" r:id="rId14"/>
    <p:sldLayoutId id="2147483665" r:id="rId15"/>
    <p:sldLayoutId id="2147483654" r:id="rId16"/>
    <p:sldLayoutId id="2147483655" r:id="rId17"/>
    <p:sldLayoutId id="2147483684" r:id="rId18"/>
    <p:sldLayoutId id="2147483689" r:id="rId19"/>
    <p:sldLayoutId id="2147483690" r:id="rId20"/>
    <p:sldLayoutId id="214748369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11" userDrawn="1">
          <p15:clr>
            <a:srgbClr val="F26B43"/>
          </p15:clr>
        </p15:guide>
        <p15:guide id="5" orient="horz" pos="4020" userDrawn="1">
          <p15:clr>
            <a:srgbClr val="F26B43"/>
          </p15:clr>
        </p15:guide>
        <p15:guide id="6" pos="1867" userDrawn="1">
          <p15:clr>
            <a:srgbClr val="F26B43"/>
          </p15:clr>
        </p15:guide>
        <p15:guide id="7" orient="horz" pos="799" userDrawn="1">
          <p15:clr>
            <a:srgbClr val="F26B43"/>
          </p15:clr>
        </p15:guide>
        <p15:guide id="8" pos="7469" userDrawn="1">
          <p15:clr>
            <a:srgbClr val="F26B43"/>
          </p15:clr>
        </p15:guide>
        <p15:guide id="9" pos="5813" userDrawn="1">
          <p15:clr>
            <a:srgbClr val="F26B43"/>
          </p15:clr>
        </p15:guide>
        <p15:guide id="10" orient="horz" pos="731" userDrawn="1">
          <p15:clr>
            <a:srgbClr val="F26B43"/>
          </p15:clr>
        </p15:guide>
        <p15:guide id="11" pos="1073" userDrawn="1">
          <p15:clr>
            <a:srgbClr val="F26B43"/>
          </p15:clr>
        </p15:guide>
        <p15:guide id="12" pos="660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customXml" Target="../ink/ink2.xml"/><Relationship Id="rId5" Type="http://schemas.openxmlformats.org/officeDocument/2006/relationships/image" Target="../media/image60.png"/><Relationship Id="rId4" Type="http://schemas.openxmlformats.org/officeDocument/2006/relationships/customXml" Target="../ink/ink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ög Av Smutsig Kläder I Garderob Slarvig Belamrad Kvinna Fotografering ...">
            <a:extLst>
              <a:ext uri="{FF2B5EF4-FFF2-40B4-BE49-F238E27FC236}">
                <a16:creationId xmlns:a16="http://schemas.microsoft.com/office/drawing/2014/main" id="{644EA35A-56DF-BB05-46B7-F3FFFB24B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5" r="21044" b="-2"/>
          <a:stretch/>
        </p:blipFill>
        <p:spPr bwMode="auto">
          <a:xfrm>
            <a:off x="0" y="-278296"/>
            <a:ext cx="17381695" cy="1639225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DBDFB83-A563-4292-836A-B787637AF5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8754" y="1364842"/>
            <a:ext cx="11863058" cy="4041347"/>
          </a:xfrm>
        </p:spPr>
        <p:txBody>
          <a:bodyPr>
            <a:normAutofit/>
          </a:bodyPr>
          <a:lstStyle/>
          <a:p>
            <a:r>
              <a:rPr lang="sv-SE" sz="6600" dirty="0">
                <a:solidFill>
                  <a:schemeClr val="bg1"/>
                </a:solidFill>
              </a:rPr>
              <a:t>Idéburen second hand i en föränderlig omvärld</a:t>
            </a:r>
            <a:br>
              <a:rPr lang="sv-SE" sz="6000" dirty="0">
                <a:solidFill>
                  <a:schemeClr val="bg1"/>
                </a:solidFill>
              </a:rPr>
            </a:br>
            <a:endParaRPr lang="sv-SE" sz="6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Pennanteckning 3">
                <a:extLst>
                  <a:ext uri="{FF2B5EF4-FFF2-40B4-BE49-F238E27FC236}">
                    <a16:creationId xmlns:a16="http://schemas.microsoft.com/office/drawing/2014/main" id="{DEAF79D2-B245-18FE-312B-F8F01A2D38E5}"/>
                  </a:ext>
                </a:extLst>
              </p14:cNvPr>
              <p14:cNvContentPartPr/>
              <p14:nvPr/>
            </p14:nvContentPartPr>
            <p14:xfrm>
              <a:off x="672429" y="1157148"/>
              <a:ext cx="360" cy="1800"/>
            </p14:xfrm>
          </p:contentPart>
        </mc:Choice>
        <mc:Fallback xmlns="">
          <p:pic>
            <p:nvPicPr>
              <p:cNvPr id="4" name="Pennanteckning 3">
                <a:extLst>
                  <a:ext uri="{FF2B5EF4-FFF2-40B4-BE49-F238E27FC236}">
                    <a16:creationId xmlns:a16="http://schemas.microsoft.com/office/drawing/2014/main" id="{DEAF79D2-B245-18FE-312B-F8F01A2D38E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6309" y="1151028"/>
                <a:ext cx="12600" cy="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Pennanteckning 4">
                <a:extLst>
                  <a:ext uri="{FF2B5EF4-FFF2-40B4-BE49-F238E27FC236}">
                    <a16:creationId xmlns:a16="http://schemas.microsoft.com/office/drawing/2014/main" id="{31EDF1C5-1837-23D6-7144-00AD43715952}"/>
                  </a:ext>
                </a:extLst>
              </p14:cNvPr>
              <p14:cNvContentPartPr/>
              <p14:nvPr/>
            </p14:nvContentPartPr>
            <p14:xfrm>
              <a:off x="118029" y="564228"/>
              <a:ext cx="1800" cy="1800"/>
            </p14:xfrm>
          </p:contentPart>
        </mc:Choice>
        <mc:Fallback xmlns="">
          <p:pic>
            <p:nvPicPr>
              <p:cNvPr id="5" name="Pennanteckning 4">
                <a:extLst>
                  <a:ext uri="{FF2B5EF4-FFF2-40B4-BE49-F238E27FC236}">
                    <a16:creationId xmlns:a16="http://schemas.microsoft.com/office/drawing/2014/main" id="{31EDF1C5-1837-23D6-7144-00AD4371595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1909" y="558108"/>
                <a:ext cx="14040" cy="1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12688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C46CE0-371E-0A53-C8C7-CF88DE57AD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6627" y="1436843"/>
            <a:ext cx="5124676" cy="2597573"/>
          </a:xfrm>
        </p:spPr>
        <p:txBody>
          <a:bodyPr>
            <a:normAutofit/>
          </a:bodyPr>
          <a:lstStyle/>
          <a:p>
            <a:pPr algn="l"/>
            <a:r>
              <a:rPr lang="sv-SE" sz="4000" dirty="0"/>
              <a:t>Varför återbruk?</a:t>
            </a:r>
            <a:br>
              <a:rPr lang="sv-SE" sz="4000" dirty="0"/>
            </a:br>
            <a:br>
              <a:rPr lang="sv-SE" sz="4000" dirty="0"/>
            </a:br>
            <a:endParaRPr lang="sv-SE" sz="4000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A094A097-2441-1D55-EAAE-71CC5D9B9830}"/>
              </a:ext>
            </a:extLst>
          </p:cNvPr>
          <p:cNvSpPr txBox="1"/>
          <p:nvPr/>
        </p:nvSpPr>
        <p:spPr>
          <a:xfrm>
            <a:off x="956627" y="3802699"/>
            <a:ext cx="2668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b="1" dirty="0">
                <a:solidFill>
                  <a:schemeClr val="bg1"/>
                </a:solidFill>
                <a:latin typeface="+mj-lt"/>
              </a:rPr>
              <a:t>80%  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2831D2E6-4B9D-F387-8238-3626CC8D558C}"/>
              </a:ext>
            </a:extLst>
          </p:cNvPr>
          <p:cNvSpPr txBox="1"/>
          <p:nvPr/>
        </p:nvSpPr>
        <p:spPr>
          <a:xfrm>
            <a:off x="3471226" y="3802699"/>
            <a:ext cx="32183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800" b="1" dirty="0">
                <a:solidFill>
                  <a:schemeClr val="bg1"/>
                </a:solidFill>
                <a:latin typeface="+mj-lt"/>
              </a:rPr>
              <a:t>16%</a:t>
            </a:r>
          </a:p>
        </p:txBody>
      </p:sp>
      <p:pic>
        <p:nvPicPr>
          <p:cNvPr id="6" name="Platshållare för bild 3" descr="En bild som visar inomhus&#10;&#10;Automatiskt genererad beskrivning">
            <a:extLst>
              <a:ext uri="{FF2B5EF4-FFF2-40B4-BE49-F238E27FC236}">
                <a16:creationId xmlns:a16="http://schemas.microsoft.com/office/drawing/2014/main" id="{E43E65CF-D568-2EF0-26E4-5EBDAE7209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0" r="15649" b="-1"/>
          <a:stretch>
            <a:fillRect/>
          </a:stretch>
        </p:blipFill>
        <p:spPr>
          <a:xfrm>
            <a:off x="6801849" y="1163904"/>
            <a:ext cx="4926383" cy="5378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58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EF58C1-DADE-1876-05FE-E10B3EB5B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9174FA9-E91A-CAC9-21E2-8CF3647E2C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4124" y="1736558"/>
            <a:ext cx="5732928" cy="3384883"/>
          </a:xfrm>
        </p:spPr>
        <p:txBody>
          <a:bodyPr>
            <a:normAutofit/>
          </a:bodyPr>
          <a:lstStyle/>
          <a:p>
            <a:r>
              <a:rPr lang="sv-SE" sz="2800" dirty="0">
                <a:latin typeface="+mn-lt"/>
              </a:rPr>
              <a:t>Varje svensk köper </a:t>
            </a:r>
            <a:r>
              <a:rPr lang="sv-SE" sz="2800" b="1" dirty="0"/>
              <a:t>15,2 kg </a:t>
            </a:r>
            <a:r>
              <a:rPr lang="sv-SE" sz="2800" dirty="0"/>
              <a:t>textiler </a:t>
            </a:r>
            <a:r>
              <a:rPr lang="sv-SE" sz="2800" dirty="0">
                <a:latin typeface="+mn-lt"/>
              </a:rPr>
              <a:t>per år</a:t>
            </a:r>
            <a:br>
              <a:rPr lang="sv-SE" sz="2800" dirty="0"/>
            </a:br>
            <a:br>
              <a:rPr lang="sv-SE" sz="2800" dirty="0"/>
            </a:br>
            <a:r>
              <a:rPr lang="sv-SE" sz="2800" dirty="0">
                <a:latin typeface="+mn-lt"/>
              </a:rPr>
              <a:t>Vi slänger </a:t>
            </a:r>
            <a:r>
              <a:rPr lang="sv-SE" sz="2800" b="1" dirty="0"/>
              <a:t>7,6 kg </a:t>
            </a:r>
            <a:r>
              <a:rPr lang="sv-SE" sz="2800" dirty="0"/>
              <a:t>textilier </a:t>
            </a:r>
            <a:r>
              <a:rPr lang="sv-SE" sz="2800" dirty="0">
                <a:latin typeface="+mn-lt"/>
              </a:rPr>
              <a:t>per person varje år</a:t>
            </a:r>
            <a:br>
              <a:rPr lang="sv-SE" sz="2800" dirty="0"/>
            </a:br>
            <a:br>
              <a:rPr lang="sv-SE" sz="2800" dirty="0"/>
            </a:br>
            <a:r>
              <a:rPr lang="sv-SE" sz="2800" b="1" dirty="0">
                <a:latin typeface="+mn-lt"/>
              </a:rPr>
              <a:t>Mer än </a:t>
            </a:r>
            <a:r>
              <a:rPr lang="sv-SE" sz="2800" b="1" dirty="0"/>
              <a:t>50% </a:t>
            </a:r>
            <a:r>
              <a:rPr lang="sv-SE" sz="2800" dirty="0">
                <a:latin typeface="+mn-lt"/>
              </a:rPr>
              <a:t>av</a:t>
            </a:r>
            <a:r>
              <a:rPr lang="sv-SE" sz="2800" b="1" dirty="0">
                <a:latin typeface="+mn-lt"/>
              </a:rPr>
              <a:t> </a:t>
            </a:r>
            <a:r>
              <a:rPr lang="sv-SE" sz="2800" dirty="0">
                <a:latin typeface="+mn-lt"/>
              </a:rPr>
              <a:t>detta bedöms vara i användbart skick</a:t>
            </a:r>
          </a:p>
        </p:txBody>
      </p:sp>
      <p:pic>
        <p:nvPicPr>
          <p:cNvPr id="6" name="Picture 2" descr="Hög Av Smutsig Kläder I Garderob Slarvig Belamrad Kvinna Fotografering ...">
            <a:extLst>
              <a:ext uri="{FF2B5EF4-FFF2-40B4-BE49-F238E27FC236}">
                <a16:creationId xmlns:a16="http://schemas.microsoft.com/office/drawing/2014/main" id="{440076C6-AB20-E62D-C220-3AF117626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32" t="-307" r="1402" b="305"/>
          <a:stretch>
            <a:fillRect/>
          </a:stretch>
        </p:blipFill>
        <p:spPr bwMode="auto">
          <a:xfrm>
            <a:off x="6867609" y="1267326"/>
            <a:ext cx="4923339" cy="5114424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42003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himmel, klädsel, blomma, person&#10;&#10;AI-genererat innehåll kan vara felaktigt.">
            <a:extLst>
              <a:ext uri="{FF2B5EF4-FFF2-40B4-BE49-F238E27FC236}">
                <a16:creationId xmlns:a16="http://schemas.microsoft.com/office/drawing/2014/main" id="{2E2F6F16-977A-6946-7941-19FA655350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23" r="-2" b="13899"/>
          <a:stretch>
            <a:fillRect/>
          </a:stretch>
        </p:blipFill>
        <p:spPr>
          <a:xfrm>
            <a:off x="6096000" y="1160463"/>
            <a:ext cx="5752323" cy="5221287"/>
          </a:xfrm>
          <a:prstGeom prst="rect">
            <a:avLst/>
          </a:prstGeom>
          <a:noFill/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CFC606E-31CE-5093-E31C-1A3E14E8D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77" y="1237096"/>
            <a:ext cx="5429050" cy="753404"/>
          </a:xfrm>
        </p:spPr>
        <p:txBody>
          <a:bodyPr anchor="t">
            <a:normAutofit/>
          </a:bodyPr>
          <a:lstStyle/>
          <a:p>
            <a:r>
              <a:rPr lang="sv-SE" dirty="0"/>
              <a:t>Utmaningar</a:t>
            </a:r>
          </a:p>
        </p:txBody>
      </p:sp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E0535B73-0C79-DEE1-11F9-7AED69A43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676" y="1990500"/>
            <a:ext cx="5429051" cy="4163522"/>
          </a:xfrm>
        </p:spPr>
        <p:txBody>
          <a:bodyPr>
            <a:normAutofit fontScale="92500" lnSpcReduction="10000"/>
          </a:bodyPr>
          <a:lstStyle/>
          <a:p>
            <a:r>
              <a:rPr lang="sv-SE" sz="1600" dirty="0" err="1"/>
              <a:t>Produktkvalitéten</a:t>
            </a:r>
            <a:r>
              <a:rPr lang="sv-SE" sz="1600" dirty="0"/>
              <a:t> sjunker – vi är en spegel av marknaden.</a:t>
            </a:r>
          </a:p>
          <a:p>
            <a:pPr marL="0" indent="0">
              <a:buNone/>
            </a:pPr>
            <a:endParaRPr lang="sv-SE" sz="1600" dirty="0"/>
          </a:p>
          <a:p>
            <a:r>
              <a:rPr lang="sv-SE" sz="1600" dirty="0"/>
              <a:t>Höga fasta och rörliga kostnader: Personalintensiv verksamhet, fastighetskostnader, avfallshantering, transport.</a:t>
            </a:r>
          </a:p>
          <a:p>
            <a:endParaRPr lang="sv-SE" sz="1600" dirty="0"/>
          </a:p>
          <a:p>
            <a:r>
              <a:rPr lang="sv-SE" sz="1600" dirty="0"/>
              <a:t>Växande Återbruksmarknad och förändrade konsumentbeteenden. Möjligheter men också fler konkurrenter.</a:t>
            </a:r>
          </a:p>
          <a:p>
            <a:pPr marL="0" indent="0">
              <a:buNone/>
            </a:pPr>
            <a:endParaRPr lang="sv-SE" sz="1600" dirty="0"/>
          </a:p>
          <a:p>
            <a:r>
              <a:rPr lang="sv-SE" sz="1600" dirty="0"/>
              <a:t>Vi verkar på en konkurrensutsatt marknad. </a:t>
            </a:r>
            <a:r>
              <a:rPr lang="sv-SE" sz="1600" dirty="0" err="1"/>
              <a:t>Idéell</a:t>
            </a:r>
            <a:r>
              <a:rPr lang="sv-SE" sz="1600" dirty="0"/>
              <a:t> secondhand är inte längre ensamma på återbruksmarknaden. AI och nya handelsplattformar.</a:t>
            </a:r>
          </a:p>
          <a:p>
            <a:endParaRPr lang="sv-SE" sz="1600" dirty="0"/>
          </a:p>
          <a:p>
            <a:r>
              <a:rPr lang="sv-SE" sz="1600" dirty="0"/>
              <a:t>Digitalisering, AI och nya handelsplattformar</a:t>
            </a:r>
          </a:p>
          <a:p>
            <a:r>
              <a:rPr lang="sv-SE" sz="1600" dirty="0"/>
              <a:t> 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37720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DF56FB-4BD7-CF99-E634-707D5D6A1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349" y="1474871"/>
            <a:ext cx="5218112" cy="1325563"/>
          </a:xfrm>
        </p:spPr>
        <p:txBody>
          <a:bodyPr anchor="t">
            <a:normAutofit/>
          </a:bodyPr>
          <a:lstStyle/>
          <a:p>
            <a:r>
              <a:rPr lang="sv-SE" dirty="0"/>
              <a:t>Nya lagar och regler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7CDB8C3-0F4A-B269-DB37-C1D4E23D7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430" y="2235117"/>
            <a:ext cx="5218113" cy="3644900"/>
          </a:xfrm>
        </p:spPr>
        <p:txBody>
          <a:bodyPr>
            <a:normAutofit/>
          </a:bodyPr>
          <a:lstStyle/>
          <a:p>
            <a:endParaRPr lang="sv-SE" dirty="0"/>
          </a:p>
          <a:p>
            <a:r>
              <a:rPr lang="sv-SE" dirty="0"/>
              <a:t>Insamlingskrav infördes 2025 </a:t>
            </a:r>
          </a:p>
          <a:p>
            <a:endParaRPr lang="sv-SE" dirty="0"/>
          </a:p>
          <a:p>
            <a:r>
              <a:rPr lang="sv-SE" dirty="0"/>
              <a:t>Producentansvar för textil </a:t>
            </a:r>
          </a:p>
          <a:p>
            <a:endParaRPr lang="sv-SE" dirty="0"/>
          </a:p>
          <a:p>
            <a:r>
              <a:rPr lang="sv-SE" dirty="0"/>
              <a:t>Förbud mot att slänga osålda varor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4" name="Picture 2" descr="Yellow background with recycling symbol made of textiles.">
            <a:extLst>
              <a:ext uri="{FF2B5EF4-FFF2-40B4-BE49-F238E27FC236}">
                <a16:creationId xmlns:a16="http://schemas.microsoft.com/office/drawing/2014/main" id="{BCF0E218-ECD3-6CB9-0968-11D934BDBF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5" r="13848"/>
          <a:stretch/>
        </p:blipFill>
        <p:spPr bwMode="auto">
          <a:xfrm>
            <a:off x="6536952" y="1207044"/>
            <a:ext cx="5218113" cy="520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137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433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veriges Stadsmissioner">
  <a:themeElements>
    <a:clrScheme name="Sveriges Stadsmissioner">
      <a:dk1>
        <a:sysClr val="windowText" lastClr="000000"/>
      </a:dk1>
      <a:lt1>
        <a:sysClr val="window" lastClr="FFFFFF"/>
      </a:lt1>
      <a:dk2>
        <a:srgbClr val="005082"/>
      </a:dk2>
      <a:lt2>
        <a:srgbClr val="262626"/>
      </a:lt2>
      <a:accent1>
        <a:srgbClr val="0071BA"/>
      </a:accent1>
      <a:accent2>
        <a:srgbClr val="007A33"/>
      </a:accent2>
      <a:accent3>
        <a:srgbClr val="000000"/>
      </a:accent3>
      <a:accent4>
        <a:srgbClr val="FFD100"/>
      </a:accent4>
      <a:accent5>
        <a:srgbClr val="EE7F00"/>
      </a:accent5>
      <a:accent6>
        <a:srgbClr val="D22630"/>
      </a:accent6>
      <a:hlink>
        <a:srgbClr val="0563C1"/>
      </a:hlink>
      <a:folHlink>
        <a:srgbClr val="954F72"/>
      </a:folHlink>
    </a:clrScheme>
    <a:fontScheme name="Anpassat 84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10000"/>
            <a:lumOff val="90000"/>
          </a:schemeClr>
        </a:solidFill>
        <a:ln>
          <a:noFill/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1">
              <a:lumMod val="75000"/>
            </a:schemeClr>
          </a:solidFill>
        </a:ln>
        <a:effectLst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 mall.potx" id="{B65FE5C9-ADAC-441C-98E8-A1AAD2737AC3}" vid="{0CA2995B-F9E6-4625-A729-DDBDEB7D6FF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f542ccf-4e0c-48a6-9a0d-c7fc0c422d96" xsi:nil="true"/>
    <lcf76f155ced4ddcb4097134ff3c332f xmlns="f61dcc98-a3b9-477e-843a-2704a07d5de2">
      <Terms xmlns="http://schemas.microsoft.com/office/infopath/2007/PartnerControls"/>
    </lcf76f155ced4ddcb4097134ff3c332f>
    <SharedWithUsers xmlns="4f542ccf-4e0c-48a6-9a0d-c7fc0c422d96">
      <UserInfo>
        <DisplayName>Jonas Wihlstrand</DisplayName>
        <AccountId>16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6DCEEB1D31F4142AEAF0B4983AA1390" ma:contentTypeVersion="18" ma:contentTypeDescription="Skapa ett nytt dokument." ma:contentTypeScope="" ma:versionID="6915396e38cba3ad7820ea7546b0de27">
  <xsd:schema xmlns:xsd="http://www.w3.org/2001/XMLSchema" xmlns:xs="http://www.w3.org/2001/XMLSchema" xmlns:p="http://schemas.microsoft.com/office/2006/metadata/properties" xmlns:ns2="f61dcc98-a3b9-477e-843a-2704a07d5de2" xmlns:ns3="4f542ccf-4e0c-48a6-9a0d-c7fc0c422d96" targetNamespace="http://schemas.microsoft.com/office/2006/metadata/properties" ma:root="true" ma:fieldsID="bf667feafef38f836c0660b9863c2d77" ns2:_="" ns3:_="">
    <xsd:import namespace="f61dcc98-a3b9-477e-843a-2704a07d5de2"/>
    <xsd:import namespace="4f542ccf-4e0c-48a6-9a0d-c7fc0c422d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1dcc98-a3b9-477e-843a-2704a07d5d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fe994498-4079-427d-8cb5-4fc827e27c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542ccf-4e0c-48a6-9a0d-c7fc0c422d9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c312a20-8b39-472c-bdbb-87e51a793fc2}" ma:internalName="TaxCatchAll" ma:showField="CatchAllData" ma:web="4f542ccf-4e0c-48a6-9a0d-c7fc0c422d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047391-17C5-4A5C-8B40-2134A1E21BB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EE75E2-294B-4702-B187-A1130C482CD1}">
  <ds:schemaRefs>
    <ds:schemaRef ds:uri="4f542ccf-4e0c-48a6-9a0d-c7fc0c422d96"/>
    <ds:schemaRef ds:uri="http://schemas.microsoft.com/office/2006/metadata/properties"/>
    <ds:schemaRef ds:uri="http://schemas.microsoft.com/office/2006/documentManagement/types"/>
    <ds:schemaRef ds:uri="f61dcc98-a3b9-477e-843a-2704a07d5de2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F4202C0-0F7C-4077-81AC-26DCC71AC1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1dcc98-a3b9-477e-843a-2704a07d5de2"/>
    <ds:schemaRef ds:uri="4f542ccf-4e0c-48a6-9a0d-c7fc0c422d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mall</Template>
  <TotalTime>2842</TotalTime>
  <Words>184</Words>
  <Application>Microsoft Macintosh PowerPoint</Application>
  <PresentationFormat>Bredbild</PresentationFormat>
  <Paragraphs>34</Paragraphs>
  <Slides>6</Slides>
  <Notes>4</Notes>
  <HiddenSlides>0</HiddenSlides>
  <MMClips>0</MMClips>
  <ScaleCrop>false</ScaleCrop>
  <HeadingPairs>
    <vt:vector size="8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Calibri</vt:lpstr>
      <vt:lpstr>Sveriges Stadsmissioner</vt:lpstr>
      <vt:lpstr>think-cell Slide</vt:lpstr>
      <vt:lpstr>Idéburen second hand i en föränderlig omvärld </vt:lpstr>
      <vt:lpstr>Varför återbruk?  </vt:lpstr>
      <vt:lpstr>Varje svensk köper 15,2 kg textiler per år  Vi slänger 7,6 kg textilier per person varje år  Mer än 50% av detta bedöms vara i användbart skick</vt:lpstr>
      <vt:lpstr>Utmaningar</vt:lpstr>
      <vt:lpstr>Nya lagar och regler 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Till din hjälp</dc:title>
  <dc:creator>Karin Timm Östlund</dc:creator>
  <cp:lastModifiedBy>Karolina Skog</cp:lastModifiedBy>
  <cp:revision>10</cp:revision>
  <dcterms:created xsi:type="dcterms:W3CDTF">2023-09-26T12:42:31Z</dcterms:created>
  <dcterms:modified xsi:type="dcterms:W3CDTF">2026-05-06T09:08:36Z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0x010100F6DCEEB1D31F4142AEAF0B4983AA1390</vt:lpwstr>
  </property>
</Properties>
</file>