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Lota Grotesque 1" panose="020B0604020202020204" charset="0"/>
      <p:regular r:id="rId12"/>
    </p:embeddedFont>
    <p:embeddedFont>
      <p:font typeface="Lota Grotesque 1 Bold" panose="020B0604020202020204" charset="0"/>
      <p:regular r:id="rId13"/>
    </p:embeddedFont>
    <p:embeddedFont>
      <p:font typeface="Lota Grotesque 1 Italics" panose="020B0604020202020204" charset="0"/>
      <p:regular r:id="rId14"/>
    </p:embeddedFont>
    <p:embeddedFont>
      <p:font typeface="Lota Grotesque 1 Light" panose="020B0604020202020204" charset="0"/>
      <p:regular r:id="rId15"/>
    </p:embeddedFont>
    <p:embeddedFont>
      <p:font typeface="Lota Grotesque 2 Light" panose="020B0604020202020204" charset="0"/>
      <p:regular r:id="rId16"/>
    </p:embeddedFont>
    <p:embeddedFont>
      <p:font typeface="Lota Grotesque 3" panose="020B0604020202020204" charset="0"/>
      <p:regular r:id="rId17"/>
    </p:embeddedFont>
    <p:embeddedFont>
      <p:font typeface="Lota Grotesque 3 Bold" panose="020B0604020202020204" charset="0"/>
      <p:regular r:id="rId18"/>
    </p:embeddedFont>
    <p:embeddedFont>
      <p:font typeface="Lota Grotesque 3 Light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0" d="100"/>
          <a:sy n="60" d="100"/>
        </p:scale>
        <p:origin x="42" y="2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da-Lina Frisell Aasland" userId="10d7cb10-49b3-402c-bec9-874339cfd328" providerId="ADAL" clId="{699B3810-27C8-4FB8-AB6B-1CF39C7E601D}"/>
    <pc:docChg chg="addSld delSld modSld">
      <pc:chgData name="Ida-Lina Frisell Aasland" userId="10d7cb10-49b3-402c-bec9-874339cfd328" providerId="ADAL" clId="{699B3810-27C8-4FB8-AB6B-1CF39C7E601D}" dt="2026-05-06T08:53:16.212" v="2" actId="47"/>
      <pc:docMkLst>
        <pc:docMk/>
      </pc:docMkLst>
      <pc:sldChg chg="addSp new del mod">
        <pc:chgData name="Ida-Lina Frisell Aasland" userId="10d7cb10-49b3-402c-bec9-874339cfd328" providerId="ADAL" clId="{699B3810-27C8-4FB8-AB6B-1CF39C7E601D}" dt="2026-05-06T08:53:16.212" v="2" actId="47"/>
        <pc:sldMkLst>
          <pc:docMk/>
          <pc:sldMk cId="3089243106" sldId="265"/>
        </pc:sldMkLst>
        <pc:spChg chg="add">
          <ac:chgData name="Ida-Lina Frisell Aasland" userId="10d7cb10-49b3-402c-bec9-874339cfd328" providerId="ADAL" clId="{699B3810-27C8-4FB8-AB6B-1CF39C7E601D}" dt="2026-05-06T08:53:11.295" v="1" actId="22"/>
          <ac:spMkLst>
            <pc:docMk/>
            <pc:sldMk cId="3089243106" sldId="265"/>
            <ac:spMk id="3" creationId="{F49DB334-9A3C-FA1C-35FB-3AB9509E4C5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06.05.2026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KlädRätt bidrar till att våra kunder kan göra fler val. Våra butiker är inte en outlet eller för alla.</a:t>
            </a:r>
          </a:p>
          <a:p>
            <a:endParaRPr lang="en-US"/>
          </a:p>
          <a:p>
            <a:r>
              <a:rPr lang="en-US"/>
              <a:t>Reusrser och relationer till klädföretag.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4.jpe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svg"/><Relationship Id="rId7" Type="http://schemas.openxmlformats.org/officeDocument/2006/relationships/image" Target="../media/image24.jpeg"/><Relationship Id="rId2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0"/>
            <a:ext cx="9144000" cy="4923324"/>
          </a:xfrm>
          <a:custGeom>
            <a:avLst/>
            <a:gdLst/>
            <a:ahLst/>
            <a:cxnLst/>
            <a:rect l="l" t="t" r="r" b="b"/>
            <a:pathLst>
              <a:path w="9144000" h="4923324">
                <a:moveTo>
                  <a:pt x="0" y="0"/>
                </a:moveTo>
                <a:lnTo>
                  <a:pt x="9144000" y="0"/>
                </a:lnTo>
                <a:lnTo>
                  <a:pt x="9144000" y="4923324"/>
                </a:lnTo>
                <a:lnTo>
                  <a:pt x="0" y="49233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3818"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9144000" cy="4923324"/>
          </a:xfrm>
          <a:custGeom>
            <a:avLst/>
            <a:gdLst/>
            <a:ahLst/>
            <a:cxnLst/>
            <a:rect l="l" t="t" r="r" b="b"/>
            <a:pathLst>
              <a:path w="9144000" h="4923324">
                <a:moveTo>
                  <a:pt x="0" y="0"/>
                </a:moveTo>
                <a:lnTo>
                  <a:pt x="9144000" y="0"/>
                </a:lnTo>
                <a:lnTo>
                  <a:pt x="9144000" y="4923324"/>
                </a:lnTo>
                <a:lnTo>
                  <a:pt x="0" y="49233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216" t="-31676" r="-11493" b="-17784"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9144000" cy="4923324"/>
          </a:xfrm>
          <a:custGeom>
            <a:avLst/>
            <a:gdLst/>
            <a:ahLst/>
            <a:cxnLst/>
            <a:rect l="l" t="t" r="r" b="b"/>
            <a:pathLst>
              <a:path w="9144000" h="4923324">
                <a:moveTo>
                  <a:pt x="0" y="0"/>
                </a:moveTo>
                <a:lnTo>
                  <a:pt x="9144000" y="0"/>
                </a:lnTo>
                <a:lnTo>
                  <a:pt x="9144000" y="4923324"/>
                </a:lnTo>
                <a:lnTo>
                  <a:pt x="0" y="49233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497" t="-19245" r="-2045" b="-23818"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5" name="Freeform 5"/>
          <p:cNvSpPr/>
          <p:nvPr/>
        </p:nvSpPr>
        <p:spPr>
          <a:xfrm>
            <a:off x="9144000" y="0"/>
            <a:ext cx="9144000" cy="4923324"/>
          </a:xfrm>
          <a:custGeom>
            <a:avLst/>
            <a:gdLst/>
            <a:ahLst/>
            <a:cxnLst/>
            <a:rect l="l" t="t" r="r" b="b"/>
            <a:pathLst>
              <a:path w="9144000" h="4923324">
                <a:moveTo>
                  <a:pt x="0" y="0"/>
                </a:moveTo>
                <a:lnTo>
                  <a:pt x="9144000" y="0"/>
                </a:lnTo>
                <a:lnTo>
                  <a:pt x="9144000" y="4923324"/>
                </a:lnTo>
                <a:lnTo>
                  <a:pt x="0" y="49233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1585" t="-20143" b="-67430"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6" name="Freeform 6"/>
          <p:cNvSpPr/>
          <p:nvPr/>
        </p:nvSpPr>
        <p:spPr>
          <a:xfrm>
            <a:off x="0" y="4923324"/>
            <a:ext cx="9144000" cy="5363676"/>
          </a:xfrm>
          <a:custGeom>
            <a:avLst/>
            <a:gdLst/>
            <a:ahLst/>
            <a:cxnLst/>
            <a:rect l="l" t="t" r="r" b="b"/>
            <a:pathLst>
              <a:path w="9144000" h="5363676">
                <a:moveTo>
                  <a:pt x="0" y="0"/>
                </a:moveTo>
                <a:lnTo>
                  <a:pt x="9144000" y="0"/>
                </a:lnTo>
                <a:lnTo>
                  <a:pt x="9144000" y="5363676"/>
                </a:lnTo>
                <a:lnTo>
                  <a:pt x="0" y="53636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0927" b="-94792"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7" name="Freeform 7"/>
          <p:cNvSpPr/>
          <p:nvPr/>
        </p:nvSpPr>
        <p:spPr>
          <a:xfrm>
            <a:off x="9144000" y="4923324"/>
            <a:ext cx="9144000" cy="5363676"/>
          </a:xfrm>
          <a:custGeom>
            <a:avLst/>
            <a:gdLst/>
            <a:ahLst/>
            <a:cxnLst/>
            <a:rect l="l" t="t" r="r" b="b"/>
            <a:pathLst>
              <a:path w="9144000" h="5363676">
                <a:moveTo>
                  <a:pt x="0" y="0"/>
                </a:moveTo>
                <a:lnTo>
                  <a:pt x="9144000" y="0"/>
                </a:lnTo>
                <a:lnTo>
                  <a:pt x="9144000" y="5363676"/>
                </a:lnTo>
                <a:lnTo>
                  <a:pt x="0" y="53636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4240" b="-111479"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8" name="Freeform 8"/>
          <p:cNvSpPr/>
          <p:nvPr/>
        </p:nvSpPr>
        <p:spPr>
          <a:xfrm>
            <a:off x="0" y="0"/>
            <a:ext cx="18288000" cy="11658600"/>
          </a:xfrm>
          <a:custGeom>
            <a:avLst/>
            <a:gdLst/>
            <a:ahLst/>
            <a:cxnLst/>
            <a:rect l="l" t="t" r="r" b="b"/>
            <a:pathLst>
              <a:path w="18288000" h="11658600">
                <a:moveTo>
                  <a:pt x="0" y="0"/>
                </a:moveTo>
                <a:lnTo>
                  <a:pt x="18288000" y="0"/>
                </a:lnTo>
                <a:lnTo>
                  <a:pt x="18288000" y="11658600"/>
                </a:lnTo>
                <a:lnTo>
                  <a:pt x="0" y="116586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0"/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9" name="Freeform 9"/>
          <p:cNvSpPr/>
          <p:nvPr/>
        </p:nvSpPr>
        <p:spPr>
          <a:xfrm rot="2297360">
            <a:off x="-2006846" y="-2862627"/>
            <a:ext cx="19015079" cy="19015079"/>
          </a:xfrm>
          <a:custGeom>
            <a:avLst/>
            <a:gdLst/>
            <a:ahLst/>
            <a:cxnLst/>
            <a:rect l="l" t="t" r="r" b="b"/>
            <a:pathLst>
              <a:path w="19015079" h="19015079">
                <a:moveTo>
                  <a:pt x="0" y="0"/>
                </a:moveTo>
                <a:lnTo>
                  <a:pt x="19015079" y="0"/>
                </a:lnTo>
                <a:lnTo>
                  <a:pt x="19015079" y="19015079"/>
                </a:lnTo>
                <a:lnTo>
                  <a:pt x="0" y="1901507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10" name="Group 10"/>
          <p:cNvGrpSpPr/>
          <p:nvPr/>
        </p:nvGrpSpPr>
        <p:grpSpPr>
          <a:xfrm>
            <a:off x="5053741" y="1980813"/>
            <a:ext cx="7461327" cy="5885020"/>
            <a:chOff x="0" y="0"/>
            <a:chExt cx="9948437" cy="7846694"/>
          </a:xfrm>
        </p:grpSpPr>
        <p:sp>
          <p:nvSpPr>
            <p:cNvPr id="11" name="Freeform 11"/>
            <p:cNvSpPr/>
            <p:nvPr/>
          </p:nvSpPr>
          <p:spPr>
            <a:xfrm>
              <a:off x="582793" y="0"/>
              <a:ext cx="8782851" cy="7846694"/>
            </a:xfrm>
            <a:custGeom>
              <a:avLst/>
              <a:gdLst/>
              <a:ahLst/>
              <a:cxnLst/>
              <a:rect l="l" t="t" r="r" b="b"/>
              <a:pathLst>
                <a:path w="8782851" h="7846694">
                  <a:moveTo>
                    <a:pt x="0" y="0"/>
                  </a:moveTo>
                  <a:lnTo>
                    <a:pt x="8782851" y="0"/>
                  </a:lnTo>
                  <a:lnTo>
                    <a:pt x="8782851" y="7846694"/>
                  </a:lnTo>
                  <a:lnTo>
                    <a:pt x="0" y="7846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sv-S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194312" y="4024389"/>
              <a:ext cx="7524330" cy="582640"/>
            </a:xfrm>
            <a:custGeom>
              <a:avLst/>
              <a:gdLst/>
              <a:ahLst/>
              <a:cxnLst/>
              <a:rect l="l" t="t" r="r" b="b"/>
              <a:pathLst>
                <a:path w="7524330" h="582640">
                  <a:moveTo>
                    <a:pt x="0" y="0"/>
                  </a:moveTo>
                  <a:lnTo>
                    <a:pt x="7524330" y="0"/>
                  </a:lnTo>
                  <a:lnTo>
                    <a:pt x="7524330" y="582640"/>
                  </a:lnTo>
                  <a:lnTo>
                    <a:pt x="0" y="582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22661" t="-423685" r="-23675"/>
              </a:stretch>
            </a:blipFill>
          </p:spPr>
          <p:txBody>
            <a:bodyPr/>
            <a:lstStyle/>
            <a:p>
              <a:endParaRPr lang="sv-S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170364"/>
              <a:ext cx="9948437" cy="10669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70"/>
                </a:lnSpc>
              </a:pPr>
              <a:r>
                <a:rPr lang="en-US" sz="4835" b="1">
                  <a:solidFill>
                    <a:srgbClr val="F8572A"/>
                  </a:solidFill>
                  <a:latin typeface="Lota Grotesque 1 Bold"/>
                  <a:ea typeface="Lota Grotesque 1 Bold"/>
                  <a:cs typeface="Lota Grotesque 1 Bold"/>
                  <a:sym typeface="Lota Grotesque 1 Bold"/>
                </a:rPr>
                <a:t>Socialt företagande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sv-SE"/>
          </a:p>
        </p:txBody>
      </p:sp>
      <p:sp>
        <p:nvSpPr>
          <p:cNvPr id="3" name="AutoShape 3"/>
          <p:cNvSpPr/>
          <p:nvPr/>
        </p:nvSpPr>
        <p:spPr>
          <a:xfrm>
            <a:off x="10519334" y="1119614"/>
            <a:ext cx="6523204" cy="977905"/>
          </a:xfrm>
          <a:prstGeom prst="rect">
            <a:avLst/>
          </a:prstGeom>
          <a:solidFill>
            <a:srgbClr val="FEEFEB"/>
          </a:solidFill>
        </p:spPr>
        <p:txBody>
          <a:bodyPr/>
          <a:lstStyle/>
          <a:p>
            <a:endParaRPr lang="sv-SE"/>
          </a:p>
        </p:txBody>
      </p:sp>
      <p:grpSp>
        <p:nvGrpSpPr>
          <p:cNvPr id="4" name="Group 4"/>
          <p:cNvGrpSpPr/>
          <p:nvPr/>
        </p:nvGrpSpPr>
        <p:grpSpPr>
          <a:xfrm>
            <a:off x="10519334" y="2290282"/>
            <a:ext cx="6630537" cy="6692307"/>
            <a:chOff x="0" y="0"/>
            <a:chExt cx="8840716" cy="8923077"/>
          </a:xfrm>
        </p:grpSpPr>
        <p:grpSp>
          <p:nvGrpSpPr>
            <p:cNvPr id="5" name="Group 5"/>
            <p:cNvGrpSpPr/>
            <p:nvPr/>
          </p:nvGrpSpPr>
          <p:grpSpPr>
            <a:xfrm>
              <a:off x="1622796" y="5265998"/>
              <a:ext cx="5064908" cy="2698131"/>
              <a:chOff x="0" y="0"/>
              <a:chExt cx="2398199" cy="127754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398199" cy="1277547"/>
              </a:xfrm>
              <a:custGeom>
                <a:avLst/>
                <a:gdLst/>
                <a:ahLst/>
                <a:cxnLst/>
                <a:rect l="l" t="t" r="r" b="b"/>
                <a:pathLst>
                  <a:path w="2398199" h="1277547">
                    <a:moveTo>
                      <a:pt x="0" y="0"/>
                    </a:moveTo>
                    <a:lnTo>
                      <a:pt x="2398199" y="0"/>
                    </a:lnTo>
                    <a:lnTo>
                      <a:pt x="2398199" y="1277547"/>
                    </a:lnTo>
                    <a:lnTo>
                      <a:pt x="0" y="1277547"/>
                    </a:ln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0"/>
                <a:ext cx="2398199" cy="1277547"/>
              </a:xfrm>
              <a:prstGeom prst="rect">
                <a:avLst/>
              </a:prstGeom>
            </p:spPr>
            <p:txBody>
              <a:bodyPr lIns="19922" tIns="19922" rIns="19922" bIns="19922" rtlCol="0" anchor="ctr"/>
              <a:lstStyle/>
              <a:p>
                <a:pPr algn="ctr">
                  <a:lnSpc>
                    <a:spcPts val="986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3043510" y="6360958"/>
              <a:ext cx="1654058" cy="2428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55"/>
                </a:lnSpc>
              </a:pPr>
              <a:r>
                <a:rPr lang="en-US" sz="1212">
                  <a:solidFill>
                    <a:srgbClr val="000000"/>
                  </a:solidFill>
                  <a:latin typeface="Lota Grotesque 2 Light"/>
                  <a:ea typeface="Lota Grotesque 2 Light"/>
                  <a:cs typeface="Lota Grotesque 2 Light"/>
                  <a:sym typeface="Lota Grotesque 2 Light"/>
                </a:rPr>
                <a:t>Communityarbete</a:t>
              </a:r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4803638"/>
              <a:ext cx="8840716" cy="1495264"/>
            </a:xfrm>
            <a:custGeom>
              <a:avLst/>
              <a:gdLst/>
              <a:ahLst/>
              <a:cxnLst/>
              <a:rect l="l" t="t" r="r" b="b"/>
              <a:pathLst>
                <a:path w="8840716" h="1495264">
                  <a:moveTo>
                    <a:pt x="0" y="0"/>
                  </a:moveTo>
                  <a:lnTo>
                    <a:pt x="8840716" y="0"/>
                  </a:lnTo>
                  <a:lnTo>
                    <a:pt x="8840716" y="1495264"/>
                  </a:lnTo>
                  <a:lnTo>
                    <a:pt x="0" y="14952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39682"/>
              </a:stretch>
            </a:blipFill>
          </p:spPr>
          <p:txBody>
            <a:bodyPr/>
            <a:lstStyle/>
            <a:p>
              <a:endParaRPr lang="sv-S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7143218"/>
              <a:ext cx="8680575" cy="1477758"/>
            </a:xfrm>
            <a:custGeom>
              <a:avLst/>
              <a:gdLst/>
              <a:ahLst/>
              <a:cxnLst/>
              <a:rect l="l" t="t" r="r" b="b"/>
              <a:pathLst>
                <a:path w="8680575" h="1477758">
                  <a:moveTo>
                    <a:pt x="0" y="0"/>
                  </a:moveTo>
                  <a:lnTo>
                    <a:pt x="8680575" y="0"/>
                  </a:lnTo>
                  <a:lnTo>
                    <a:pt x="8680575" y="1477758"/>
                  </a:lnTo>
                  <a:lnTo>
                    <a:pt x="0" y="1477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24091"/>
              </a:stretch>
            </a:blipFill>
          </p:spPr>
          <p:txBody>
            <a:bodyPr/>
            <a:lstStyle/>
            <a:p>
              <a:endParaRPr lang="sv-S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41419" y="6360958"/>
              <a:ext cx="2032425" cy="4857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55"/>
                </a:lnSpc>
              </a:pPr>
              <a:r>
                <a:rPr lang="en-US" sz="1212">
                  <a:solidFill>
                    <a:srgbClr val="000000"/>
                  </a:solidFill>
                  <a:latin typeface="Lota Grotesque 2 Light"/>
                  <a:ea typeface="Lota Grotesque 2 Light"/>
                  <a:cs typeface="Lota Grotesque 2 Light"/>
                  <a:sym typeface="Lota Grotesque 2 Light"/>
                </a:rPr>
                <a:t>Räddningsmissionens </a:t>
              </a:r>
            </a:p>
            <a:p>
              <a:pPr algn="l">
                <a:lnSpc>
                  <a:spcPts val="1455"/>
                </a:lnSpc>
              </a:pPr>
              <a:r>
                <a:rPr lang="en-US" sz="1212">
                  <a:solidFill>
                    <a:srgbClr val="000000"/>
                  </a:solidFill>
                  <a:latin typeface="Lota Grotesque 2 Light"/>
                  <a:ea typeface="Lota Grotesque 2 Light"/>
                  <a:cs typeface="Lota Grotesque 2 Light"/>
                  <a:sym typeface="Lota Grotesque 2 Light"/>
                </a:rPr>
                <a:t>Communityskolor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5997182" y="6381404"/>
              <a:ext cx="815969" cy="2428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55"/>
                </a:lnSpc>
              </a:pPr>
              <a:r>
                <a:rPr lang="en-US" sz="1212">
                  <a:solidFill>
                    <a:srgbClr val="000000"/>
                  </a:solidFill>
                  <a:latin typeface="Lota Grotesque 2 Light"/>
                  <a:ea typeface="Lota Grotesque 2 Light"/>
                  <a:cs typeface="Lota Grotesque 2 Light"/>
                  <a:sym typeface="Lota Grotesque 2 Light"/>
                </a:rPr>
                <a:t>Boenden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41419" y="8680211"/>
              <a:ext cx="1696356" cy="2428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55"/>
                </a:lnSpc>
              </a:pPr>
              <a:r>
                <a:rPr lang="en-US" sz="1212">
                  <a:solidFill>
                    <a:srgbClr val="000000"/>
                  </a:solidFill>
                  <a:latin typeface="Lota Grotesque 2 Light"/>
                  <a:ea typeface="Lota Grotesque 2 Light"/>
                  <a:cs typeface="Lota Grotesque 2 Light"/>
                  <a:sym typeface="Lota Grotesque 2 Light"/>
                </a:rPr>
                <a:t>Daglig verksamhet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3001212" y="8680211"/>
              <a:ext cx="2180050" cy="2428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55"/>
                </a:lnSpc>
              </a:pPr>
              <a:r>
                <a:rPr lang="en-US" sz="1212">
                  <a:solidFill>
                    <a:srgbClr val="000000"/>
                  </a:solidFill>
                  <a:latin typeface="Lota Grotesque 2 Light"/>
                  <a:ea typeface="Lota Grotesque 2 Light"/>
                  <a:cs typeface="Lota Grotesque 2 Light"/>
                  <a:sym typeface="Lota Grotesque 2 Light"/>
                </a:rPr>
                <a:t>Gaturkyrkan och diakoni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5997182" y="8680211"/>
              <a:ext cx="943695" cy="2428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55"/>
                </a:lnSpc>
              </a:pPr>
              <a:r>
                <a:rPr lang="en-US" sz="1212">
                  <a:solidFill>
                    <a:srgbClr val="000000"/>
                  </a:solidFill>
                  <a:latin typeface="Lota Grotesque 2 Light"/>
                  <a:ea typeface="Lota Grotesque 2 Light"/>
                  <a:cs typeface="Lota Grotesque 2 Light"/>
                  <a:sym typeface="Lota Grotesque 2 Light"/>
                </a:rPr>
                <a:t>Utbildning</a:t>
              </a:r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8840716" cy="1496770"/>
            </a:xfrm>
            <a:custGeom>
              <a:avLst/>
              <a:gdLst/>
              <a:ahLst/>
              <a:cxnLst/>
              <a:rect l="l" t="t" r="r" b="b"/>
              <a:pathLst>
                <a:path w="8840716" h="1496770">
                  <a:moveTo>
                    <a:pt x="0" y="0"/>
                  </a:moveTo>
                  <a:lnTo>
                    <a:pt x="8840716" y="0"/>
                  </a:lnTo>
                  <a:lnTo>
                    <a:pt x="8840716" y="1496770"/>
                  </a:lnTo>
                  <a:lnTo>
                    <a:pt x="0" y="14967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92700"/>
              </a:stretch>
            </a:blipFill>
          </p:spPr>
          <p:txBody>
            <a:bodyPr/>
            <a:lstStyle/>
            <a:p>
              <a:endParaRPr lang="sv-SE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33162" y="2419894"/>
              <a:ext cx="8807553" cy="1464117"/>
            </a:xfrm>
            <a:custGeom>
              <a:avLst/>
              <a:gdLst/>
              <a:ahLst/>
              <a:cxnLst/>
              <a:rect l="l" t="t" r="r" b="b"/>
              <a:pathLst>
                <a:path w="8807553" h="1464117">
                  <a:moveTo>
                    <a:pt x="0" y="0"/>
                  </a:moveTo>
                  <a:lnTo>
                    <a:pt x="8807554" y="0"/>
                  </a:lnTo>
                  <a:lnTo>
                    <a:pt x="8807554" y="1464117"/>
                  </a:lnTo>
                  <a:lnTo>
                    <a:pt x="0" y="14641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40614"/>
              </a:stretch>
            </a:blipFill>
          </p:spPr>
          <p:txBody>
            <a:bodyPr/>
            <a:lstStyle/>
            <a:p>
              <a:endParaRPr lang="sv-S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6034607" y="3956568"/>
              <a:ext cx="1385095" cy="2479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85"/>
                </a:lnSpc>
              </a:pPr>
              <a:r>
                <a:rPr lang="en-US" sz="1237">
                  <a:solidFill>
                    <a:srgbClr val="000000"/>
                  </a:solidFill>
                  <a:latin typeface="Lota Grotesque 2 Light"/>
                  <a:ea typeface="Lota Grotesque 2 Light"/>
                  <a:cs typeface="Lota Grotesque 2 Light"/>
                  <a:sym typeface="Lota Grotesque 2 Light"/>
                </a:rPr>
                <a:t>Barn och familj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61588" y="1568659"/>
              <a:ext cx="2046892" cy="4958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85"/>
                </a:lnSpc>
              </a:pPr>
              <a:r>
                <a:rPr lang="en-US" sz="1237">
                  <a:solidFill>
                    <a:srgbClr val="000000"/>
                  </a:solidFill>
                  <a:latin typeface="Lota Grotesque 2 Light"/>
                  <a:ea typeface="Lota Grotesque 2 Light"/>
                  <a:cs typeface="Lota Grotesque 2 Light"/>
                  <a:sym typeface="Lota Grotesque 2 Light"/>
                </a:rPr>
                <a:t>Hemlöshet och social </a:t>
              </a:r>
            </a:p>
            <a:p>
              <a:pPr algn="l">
                <a:lnSpc>
                  <a:spcPts val="1485"/>
                </a:lnSpc>
              </a:pPr>
              <a:r>
                <a:rPr lang="en-US" sz="1237">
                  <a:solidFill>
                    <a:srgbClr val="000000"/>
                  </a:solidFill>
                  <a:latin typeface="Lota Grotesque 2 Light"/>
                  <a:ea typeface="Lota Grotesque 2 Light"/>
                  <a:cs typeface="Lota Grotesque 2 Light"/>
                  <a:sym typeface="Lota Grotesque 2 Light"/>
                </a:rPr>
                <a:t>exkludering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3032465" y="1568659"/>
              <a:ext cx="804831" cy="2479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85"/>
                </a:lnSpc>
              </a:pPr>
              <a:r>
                <a:rPr lang="en-US" sz="1237">
                  <a:solidFill>
                    <a:srgbClr val="000000"/>
                  </a:solidFill>
                  <a:latin typeface="Lota Grotesque 2 Light"/>
                  <a:ea typeface="Lota Grotesque 2 Light"/>
                  <a:cs typeface="Lota Grotesque 2 Light"/>
                  <a:sym typeface="Lota Grotesque 2 Light"/>
                </a:rPr>
                <a:t>Solrosen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5937269" y="1568659"/>
              <a:ext cx="2457857" cy="2479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85"/>
                </a:lnSpc>
              </a:pPr>
              <a:r>
                <a:rPr lang="en-US" sz="1237">
                  <a:solidFill>
                    <a:srgbClr val="000000"/>
                  </a:solidFill>
                  <a:latin typeface="Lota Grotesque 2 Light"/>
                  <a:ea typeface="Lota Grotesque 2 Light"/>
                  <a:cs typeface="Lota Grotesque 2 Light"/>
                  <a:sym typeface="Lota Grotesque 2 Light"/>
                </a:rPr>
                <a:t>Agora - Kvinnoverksamhet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03866" y="3956568"/>
              <a:ext cx="2072494" cy="4958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85"/>
                </a:lnSpc>
              </a:pPr>
              <a:r>
                <a:rPr lang="en-US" sz="1237">
                  <a:solidFill>
                    <a:srgbClr val="000000"/>
                  </a:solidFill>
                  <a:latin typeface="Lota Grotesque 2 Light"/>
                  <a:ea typeface="Lota Grotesque 2 Light"/>
                  <a:cs typeface="Lota Grotesque 2 Light"/>
                  <a:sym typeface="Lota Grotesque 2 Light"/>
                </a:rPr>
                <a:t>Social inkludering och </a:t>
              </a:r>
            </a:p>
            <a:p>
              <a:pPr algn="l">
                <a:lnSpc>
                  <a:spcPts val="1485"/>
                </a:lnSpc>
              </a:pPr>
              <a:r>
                <a:rPr lang="en-US" sz="1237">
                  <a:solidFill>
                    <a:srgbClr val="000000"/>
                  </a:solidFill>
                  <a:latin typeface="Lota Grotesque 2 Light"/>
                  <a:ea typeface="Lota Grotesque 2 Light"/>
                  <a:cs typeface="Lota Grotesque 2 Light"/>
                  <a:sym typeface="Lota Grotesque 2 Light"/>
                </a:rPr>
                <a:t>migration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3076428" y="3956012"/>
              <a:ext cx="1720404" cy="2235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396"/>
                </a:lnSpc>
              </a:pPr>
              <a:r>
                <a:rPr lang="en-US" sz="1163">
                  <a:solidFill>
                    <a:srgbClr val="000000"/>
                  </a:solidFill>
                  <a:latin typeface="Lota Grotesque 2 Light"/>
                  <a:ea typeface="Lota Grotesque 2 Light"/>
                  <a:cs typeface="Lota Grotesque 2 Light"/>
                  <a:sym typeface="Lota Grotesque 2 Light"/>
                </a:rPr>
                <a:t>Socialt företagande</a:t>
              </a: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028700" y="1028700"/>
            <a:ext cx="5353901" cy="638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73"/>
              </a:lnSpc>
              <a:spcBef>
                <a:spcPct val="0"/>
              </a:spcBef>
            </a:pPr>
            <a:r>
              <a:rPr lang="en-US" sz="4227" b="1">
                <a:solidFill>
                  <a:srgbClr val="F8572A"/>
                </a:solidFill>
                <a:latin typeface="Lota Grotesque 3 Bold"/>
                <a:ea typeface="Lota Grotesque 3 Bold"/>
                <a:cs typeface="Lota Grotesque 3 Bold"/>
                <a:sym typeface="Lota Grotesque 3 Bold"/>
              </a:rPr>
              <a:t>Räddningsmissionen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28700" y="1874640"/>
            <a:ext cx="7459107" cy="6692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Lota Grotesque 3 Light"/>
                <a:ea typeface="Lota Grotesque 3 Light"/>
                <a:cs typeface="Lota Grotesque 3 Light"/>
                <a:sym typeface="Lota Grotesque 3 Light"/>
              </a:rPr>
              <a:t>Räddningsmissionen är en idéburen organisation som sedan 1950-talet bedriver socialt arbete genom ett 30-tal verksamheter i flera delar av samhället. Vi arbetar varje dag mot visionen "Ett värdigt liv för alla" och en av våra grundvärderingar är att vi vill möta människor i ögonhöjd. Vår organisation vilar på en kristen grund och är öppen för alla oavsett kön, ålder, sexuell läggning, könsöverskridande identitet eller uttryck, etnicitet, funktionsnedsättning eller trosuppfattning. </a:t>
            </a:r>
          </a:p>
          <a:p>
            <a:pPr algn="l">
              <a:lnSpc>
                <a:spcPts val="2800"/>
              </a:lnSpc>
            </a:pPr>
            <a:endParaRPr lang="en-US" sz="2000">
              <a:solidFill>
                <a:srgbClr val="000000"/>
              </a:solidFill>
              <a:latin typeface="Lota Grotesque 3 Light"/>
              <a:ea typeface="Lota Grotesque 3 Light"/>
              <a:cs typeface="Lota Grotesque 3 Light"/>
              <a:sym typeface="Lota Grotesque 3 Light"/>
            </a:endParaRP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Lota Grotesque 3 Light"/>
                <a:ea typeface="Lota Grotesque 3 Light"/>
                <a:cs typeface="Lota Grotesque 3 Light"/>
                <a:sym typeface="Lota Grotesque 3 Light"/>
              </a:rPr>
              <a:t>Vårt uppdrag är att uppmärksamma och motverka förhållanden i samhället som leder till eller förvärrar utsatthet och utanförskap. Räddningsmissionens sociala företag bygger på en ekonomiskt hållbar modell och som icke-vinstdrivande organisation återinvesteras eventuellt överskott tillbaka in i verksamheterna. </a:t>
            </a:r>
          </a:p>
          <a:p>
            <a:pPr algn="l">
              <a:lnSpc>
                <a:spcPts val="2800"/>
              </a:lnSpc>
            </a:pPr>
            <a:endParaRPr lang="en-US" sz="2000">
              <a:solidFill>
                <a:srgbClr val="000000"/>
              </a:solidFill>
              <a:latin typeface="Lota Grotesque 3 Light"/>
              <a:ea typeface="Lota Grotesque 3 Light"/>
              <a:cs typeface="Lota Grotesque 3 Light"/>
              <a:sym typeface="Lota Grotesque 3 Light"/>
            </a:endParaRP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Lota Grotesque 3 Light"/>
                <a:ea typeface="Lota Grotesque 3 Light"/>
                <a:cs typeface="Lota Grotesque 3 Light"/>
                <a:sym typeface="Lota Grotesque 3 Light"/>
              </a:rPr>
              <a:t>Räddningsmissionens verksamheter är indelade i </a:t>
            </a: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Lota Grotesque 3 Light"/>
                <a:ea typeface="Lota Grotesque 3 Light"/>
                <a:cs typeface="Lota Grotesque 3 Light"/>
                <a:sym typeface="Lota Grotesque 3 Light"/>
              </a:rPr>
              <a:t>fyra organisatoriska områden: </a:t>
            </a:r>
          </a:p>
          <a:p>
            <a:pPr algn="l">
              <a:lnSpc>
                <a:spcPts val="2800"/>
              </a:lnSpc>
            </a:pPr>
            <a:endParaRPr lang="en-US" sz="2000">
              <a:solidFill>
                <a:srgbClr val="000000"/>
              </a:solidFill>
              <a:latin typeface="Lota Grotesque 3 Light"/>
              <a:ea typeface="Lota Grotesque 3 Light"/>
              <a:cs typeface="Lota Grotesque 3 Light"/>
              <a:sym typeface="Lota Grotesque 3 Light"/>
            </a:endParaRPr>
          </a:p>
          <a:p>
            <a:pPr algn="l">
              <a:lnSpc>
                <a:spcPts val="2800"/>
              </a:lnSpc>
            </a:pPr>
            <a:endParaRPr lang="en-US" sz="2000">
              <a:solidFill>
                <a:srgbClr val="000000"/>
              </a:solidFill>
              <a:latin typeface="Lota Grotesque 3 Light"/>
              <a:ea typeface="Lota Grotesque 3 Light"/>
              <a:cs typeface="Lota Grotesque 3 Light"/>
              <a:sym typeface="Lota Grotesque 3 Light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028700" y="7938869"/>
            <a:ext cx="2947458" cy="1554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5083" lvl="1" indent="-237542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Lota Grotesque 1 Light"/>
                <a:ea typeface="Lota Grotesque 1 Light"/>
                <a:cs typeface="Lota Grotesque 1 Light"/>
                <a:sym typeface="Lota Grotesque 1 Light"/>
              </a:rPr>
              <a:t>RM Social </a:t>
            </a:r>
          </a:p>
          <a:p>
            <a:pPr marL="475083" lvl="1" indent="-237542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Lota Grotesque 1 Light"/>
                <a:ea typeface="Lota Grotesque 1 Light"/>
                <a:cs typeface="Lota Grotesque 1 Light"/>
                <a:sym typeface="Lota Grotesque 1 Light"/>
              </a:rPr>
              <a:t>RM Bildning</a:t>
            </a:r>
          </a:p>
          <a:p>
            <a:pPr marL="475083" lvl="1" indent="-237542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Lota Grotesque 1 Light"/>
                <a:ea typeface="Lota Grotesque 1 Light"/>
                <a:cs typeface="Lota Grotesque 1 Light"/>
                <a:sym typeface="Lota Grotesque 1 Light"/>
              </a:rPr>
              <a:t>RM Omsorg</a:t>
            </a:r>
          </a:p>
          <a:p>
            <a:pPr marL="475083" lvl="1" indent="-237542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Lota Grotesque 1"/>
                <a:ea typeface="Lota Grotesque 1"/>
                <a:cs typeface="Lota Grotesque 1"/>
                <a:sym typeface="Lota Grotesque 1"/>
              </a:rPr>
              <a:t>Socialt företagande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1943065" y="1336560"/>
            <a:ext cx="3675743" cy="496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40"/>
              </a:lnSpc>
            </a:pPr>
            <a:r>
              <a:rPr lang="en-US" sz="2957" b="1">
                <a:solidFill>
                  <a:srgbClr val="FF6238"/>
                </a:solidFill>
                <a:latin typeface="Lota Grotesque 1 Bold"/>
                <a:ea typeface="Lota Grotesque 1 Bold"/>
                <a:cs typeface="Lota Grotesque 1 Bold"/>
                <a:sym typeface="Lota Grotesque 1 Bold"/>
              </a:rPr>
              <a:t>Ett värdigt liv för alla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0266" y="6396751"/>
            <a:ext cx="19669542" cy="4048756"/>
            <a:chOff x="0" y="0"/>
            <a:chExt cx="26226056" cy="5398342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6226056" cy="5398342"/>
              <a:chOff x="0" y="0"/>
              <a:chExt cx="5290277" cy="108894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5290277" cy="1088945"/>
              </a:xfrm>
              <a:custGeom>
                <a:avLst/>
                <a:gdLst/>
                <a:ahLst/>
                <a:cxnLst/>
                <a:rect l="l" t="t" r="r" b="b"/>
                <a:pathLst>
                  <a:path w="5290277" h="1088945">
                    <a:moveTo>
                      <a:pt x="0" y="0"/>
                    </a:moveTo>
                    <a:lnTo>
                      <a:pt x="5290277" y="0"/>
                    </a:lnTo>
                    <a:lnTo>
                      <a:pt x="5290277" y="1088945"/>
                    </a:lnTo>
                    <a:lnTo>
                      <a:pt x="0" y="108894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47625"/>
                <a:ext cx="5290277" cy="1041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99"/>
                  </a:lnSpc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16961967" y="1222185"/>
              <a:ext cx="1526536" cy="1363705"/>
            </a:xfrm>
            <a:custGeom>
              <a:avLst/>
              <a:gdLst/>
              <a:ahLst/>
              <a:cxnLst/>
              <a:rect l="l" t="t" r="r" b="b"/>
              <a:pathLst>
                <a:path w="1526536" h="1363705">
                  <a:moveTo>
                    <a:pt x="0" y="0"/>
                  </a:moveTo>
                  <a:lnTo>
                    <a:pt x="1526536" y="0"/>
                  </a:lnTo>
                  <a:lnTo>
                    <a:pt x="1526536" y="1363705"/>
                  </a:lnTo>
                  <a:lnTo>
                    <a:pt x="0" y="13637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sv-S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7507857" y="1357770"/>
              <a:ext cx="434755" cy="10076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84"/>
                </a:lnSpc>
              </a:pPr>
              <a:r>
                <a:rPr lang="en-US" sz="4560">
                  <a:solidFill>
                    <a:srgbClr val="FFFFFF"/>
                  </a:solidFill>
                  <a:latin typeface="Lota Grotesque 3"/>
                  <a:ea typeface="Lota Grotesque 3"/>
                  <a:cs typeface="Lota Grotesque 3"/>
                  <a:sym typeface="Lota Grotesque 3"/>
                </a:rPr>
                <a:t>3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8242015" y="2014624"/>
              <a:ext cx="3137074" cy="7598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24"/>
                </a:lnSpc>
              </a:pPr>
              <a:r>
                <a:rPr lang="en-US" sz="1787" b="1">
                  <a:solidFill>
                    <a:srgbClr val="000000"/>
                  </a:solidFill>
                  <a:latin typeface="Lota Grotesque 3 Bold"/>
                  <a:ea typeface="Lota Grotesque 3 Bold"/>
                  <a:cs typeface="Lota Grotesque 3 Bold"/>
                  <a:sym typeface="Lota Grotesque 3 Bold"/>
                </a:rPr>
                <a:t>Ett inkluderande arbetsliv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8242015" y="3033523"/>
              <a:ext cx="4294465" cy="11426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98"/>
                </a:lnSpc>
              </a:pPr>
              <a:r>
                <a:rPr lang="en-US" sz="1415">
                  <a:solidFill>
                    <a:srgbClr val="000000"/>
                  </a:solidFill>
                  <a:latin typeface="Lota Grotesque 3 Light"/>
                  <a:ea typeface="Lota Grotesque 3 Light"/>
                  <a:cs typeface="Lota Grotesque 3 Light"/>
                  <a:sym typeface="Lota Grotesque 3 Light"/>
                </a:rPr>
                <a:t>Vi coachar människor närmre arbetslivet och skapar sysselsättning genom praktik, arbetsträning, ungdomsjobb och språkstöd. </a:t>
              </a:r>
            </a:p>
          </p:txBody>
        </p:sp>
        <p:sp>
          <p:nvSpPr>
            <p:cNvPr id="10" name="Freeform 10"/>
            <p:cNvSpPr/>
            <p:nvPr/>
          </p:nvSpPr>
          <p:spPr>
            <a:xfrm>
              <a:off x="2943562" y="1049020"/>
              <a:ext cx="1526536" cy="1363705"/>
            </a:xfrm>
            <a:custGeom>
              <a:avLst/>
              <a:gdLst/>
              <a:ahLst/>
              <a:cxnLst/>
              <a:rect l="l" t="t" r="r" b="b"/>
              <a:pathLst>
                <a:path w="1526536" h="1363705">
                  <a:moveTo>
                    <a:pt x="0" y="0"/>
                  </a:moveTo>
                  <a:lnTo>
                    <a:pt x="1526536" y="0"/>
                  </a:lnTo>
                  <a:lnTo>
                    <a:pt x="1526536" y="1363706"/>
                  </a:lnTo>
                  <a:lnTo>
                    <a:pt x="0" y="13637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sv-S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3555080" y="1184605"/>
              <a:ext cx="303499" cy="10076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84"/>
                </a:lnSpc>
              </a:pPr>
              <a:r>
                <a:rPr lang="en-US" sz="4560">
                  <a:solidFill>
                    <a:srgbClr val="FFFFFF"/>
                  </a:solidFill>
                  <a:latin typeface="Lota Grotesque 3"/>
                  <a:ea typeface="Lota Grotesque 3"/>
                  <a:cs typeface="Lota Grotesque 3"/>
                  <a:sym typeface="Lota Grotesque 3"/>
                </a:rPr>
                <a:t>1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4118711" y="1841459"/>
              <a:ext cx="3330096" cy="7598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24"/>
                </a:lnSpc>
              </a:pPr>
              <a:r>
                <a:rPr lang="en-US" sz="1787" b="1">
                  <a:solidFill>
                    <a:srgbClr val="000000"/>
                  </a:solidFill>
                  <a:latin typeface="Lota Grotesque 3 Bold"/>
                  <a:ea typeface="Lota Grotesque 3 Bold"/>
                  <a:cs typeface="Lota Grotesque 3 Bold"/>
                  <a:sym typeface="Lota Grotesque 3 Bold"/>
                </a:rPr>
                <a:t>Motverka social &amp; ekonomisk utsatthet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4121066" y="2831784"/>
              <a:ext cx="4280833" cy="15175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81"/>
                </a:lnSpc>
              </a:pPr>
              <a:r>
                <a:rPr lang="en-US" sz="1415">
                  <a:solidFill>
                    <a:srgbClr val="000000"/>
                  </a:solidFill>
                  <a:latin typeface="Lota Grotesque 3 Light"/>
                  <a:ea typeface="Lota Grotesque 3 Light"/>
                  <a:cs typeface="Lota Grotesque 3 Light"/>
                  <a:sym typeface="Lota Grotesque 3 Light"/>
                </a:rPr>
                <a:t>Vi hjälper människor som kämpar med att få pengarna att räcka till på grund av </a:t>
              </a:r>
            </a:p>
            <a:p>
              <a:pPr algn="l">
                <a:lnSpc>
                  <a:spcPts val="1698"/>
                </a:lnSpc>
              </a:pPr>
              <a:r>
                <a:rPr lang="en-US" sz="1415">
                  <a:solidFill>
                    <a:srgbClr val="000000"/>
                  </a:solidFill>
                  <a:latin typeface="Lota Grotesque 3 Light"/>
                  <a:ea typeface="Lota Grotesque 3 Light"/>
                  <a:cs typeface="Lota Grotesque 3 Light"/>
                  <a:sym typeface="Lota Grotesque 3 Light"/>
                </a:rPr>
                <a:t>socioekonomisk utsatthet. Som medlem på MatRätt och KlädRätt handlar man mat och kläder till lägre priser. </a:t>
              </a:r>
            </a:p>
          </p:txBody>
        </p:sp>
        <p:sp>
          <p:nvSpPr>
            <p:cNvPr id="14" name="Freeform 14"/>
            <p:cNvSpPr/>
            <p:nvPr/>
          </p:nvSpPr>
          <p:spPr>
            <a:xfrm>
              <a:off x="10209196" y="1222185"/>
              <a:ext cx="1526536" cy="1363705"/>
            </a:xfrm>
            <a:custGeom>
              <a:avLst/>
              <a:gdLst/>
              <a:ahLst/>
              <a:cxnLst/>
              <a:rect l="l" t="t" r="r" b="b"/>
              <a:pathLst>
                <a:path w="1526536" h="1363705">
                  <a:moveTo>
                    <a:pt x="0" y="0"/>
                  </a:moveTo>
                  <a:lnTo>
                    <a:pt x="1526535" y="0"/>
                  </a:lnTo>
                  <a:lnTo>
                    <a:pt x="1526535" y="1363705"/>
                  </a:lnTo>
                  <a:lnTo>
                    <a:pt x="0" y="13637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sv-SE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764355" y="1357770"/>
              <a:ext cx="416217" cy="10076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84"/>
                </a:lnSpc>
              </a:pPr>
              <a:r>
                <a:rPr lang="en-US" sz="4560">
                  <a:solidFill>
                    <a:srgbClr val="FFFFFF"/>
                  </a:solidFill>
                  <a:latin typeface="Lota Grotesque 3"/>
                  <a:ea typeface="Lota Grotesque 3"/>
                  <a:cs typeface="Lota Grotesque 3"/>
                  <a:sym typeface="Lota Grotesque 3"/>
                </a:rPr>
                <a:t>2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1509495" y="2014624"/>
              <a:ext cx="3296707" cy="7598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24"/>
                </a:lnSpc>
              </a:pPr>
              <a:r>
                <a:rPr lang="en-US" sz="1787" b="1">
                  <a:solidFill>
                    <a:srgbClr val="000000"/>
                  </a:solidFill>
                  <a:latin typeface="Lota Grotesque 3 Bold"/>
                  <a:ea typeface="Lota Grotesque 3 Bold"/>
                  <a:cs typeface="Lota Grotesque 3 Bold"/>
                  <a:sym typeface="Lota Grotesque 3 Bold"/>
                </a:rPr>
                <a:t>Minska överskott/svinn av mat &amp; kläder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1509495" y="3033523"/>
              <a:ext cx="3649200" cy="11426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98"/>
                </a:lnSpc>
              </a:pPr>
              <a:r>
                <a:rPr lang="en-US" sz="1415">
                  <a:solidFill>
                    <a:srgbClr val="000000"/>
                  </a:solidFill>
                  <a:latin typeface="Lota Grotesque 3 Light"/>
                  <a:ea typeface="Lota Grotesque 3 Light"/>
                  <a:cs typeface="Lota Grotesque 3 Light"/>
                  <a:sym typeface="Lota Grotesque 3 Light"/>
                </a:rPr>
                <a:t>Vi tar vara på funktionell mat och nya osålda kläder från företag för att förhindra att varorna slängs eller förstörs. 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097070" y="2250334"/>
            <a:ext cx="3893782" cy="3893782"/>
            <a:chOff x="0" y="0"/>
            <a:chExt cx="5191709" cy="5191709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5191709" cy="5191709"/>
              <a:chOff x="0" y="0"/>
              <a:chExt cx="6350000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585470" y="585470"/>
                <a:ext cx="5179060" cy="5179060"/>
              </a:xfrm>
              <a:custGeom>
                <a:avLst/>
                <a:gdLst/>
                <a:ahLst/>
                <a:cxnLst/>
                <a:rect l="l" t="t" r="r" b="b"/>
                <a:pathLst>
                  <a:path w="5179060" h="5179060">
                    <a:moveTo>
                      <a:pt x="0" y="0"/>
                    </a:moveTo>
                    <a:lnTo>
                      <a:pt x="5179060" y="0"/>
                    </a:lnTo>
                    <a:lnTo>
                      <a:pt x="5179060" y="5179060"/>
                    </a:lnTo>
                    <a:lnTo>
                      <a:pt x="0" y="5179060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24999" b="-25000"/>
                </a:stretch>
              </a:blipFill>
            </p:spPr>
            <p:txBody>
              <a:bodyPr/>
              <a:lstStyle/>
              <a:p>
                <a:endParaRPr lang="sv-SE"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1004230" y="2100464"/>
              <a:ext cx="3137339" cy="968653"/>
            </a:xfrm>
            <a:custGeom>
              <a:avLst/>
              <a:gdLst/>
              <a:ahLst/>
              <a:cxnLst/>
              <a:rect l="l" t="t" r="r" b="b"/>
              <a:pathLst>
                <a:path w="3137339" h="968653">
                  <a:moveTo>
                    <a:pt x="0" y="0"/>
                  </a:moveTo>
                  <a:lnTo>
                    <a:pt x="3137339" y="0"/>
                  </a:lnTo>
                  <a:lnTo>
                    <a:pt x="3137339" y="968653"/>
                  </a:lnTo>
                  <a:lnTo>
                    <a:pt x="0" y="968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sv-SE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197109" y="2250334"/>
            <a:ext cx="3893782" cy="3893782"/>
            <a:chOff x="0" y="0"/>
            <a:chExt cx="5191709" cy="5191709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191709" cy="5191709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585470" y="585470"/>
                <a:ext cx="5179060" cy="5179060"/>
              </a:xfrm>
              <a:custGeom>
                <a:avLst/>
                <a:gdLst/>
                <a:ahLst/>
                <a:cxnLst/>
                <a:rect l="l" t="t" r="r" b="b"/>
                <a:pathLst>
                  <a:path w="5179060" h="5179060">
                    <a:moveTo>
                      <a:pt x="0" y="0"/>
                    </a:moveTo>
                    <a:lnTo>
                      <a:pt x="5179060" y="0"/>
                    </a:lnTo>
                    <a:lnTo>
                      <a:pt x="5179060" y="5179060"/>
                    </a:lnTo>
                    <a:lnTo>
                      <a:pt x="0" y="5179060"/>
                    </a:lnTo>
                    <a:close/>
                  </a:path>
                </a:pathLst>
              </a:custGeom>
              <a:blipFill>
                <a:blip r:embed="rId5"/>
                <a:stretch>
                  <a:fillRect l="-25046" r="-25046"/>
                </a:stretch>
              </a:blipFill>
            </p:spPr>
            <p:txBody>
              <a:bodyPr/>
              <a:lstStyle/>
              <a:p>
                <a:endParaRPr lang="sv-SE"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749207" y="2168616"/>
              <a:ext cx="3665389" cy="832349"/>
            </a:xfrm>
            <a:custGeom>
              <a:avLst/>
              <a:gdLst/>
              <a:ahLst/>
              <a:cxnLst/>
              <a:rect l="l" t="t" r="r" b="b"/>
              <a:pathLst>
                <a:path w="3665389" h="832349">
                  <a:moveTo>
                    <a:pt x="0" y="0"/>
                  </a:moveTo>
                  <a:lnTo>
                    <a:pt x="3665389" y="0"/>
                  </a:lnTo>
                  <a:lnTo>
                    <a:pt x="3665389" y="832349"/>
                  </a:lnTo>
                  <a:lnTo>
                    <a:pt x="0" y="8323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sv-SE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300566" y="2250334"/>
            <a:ext cx="3893782" cy="3893782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585470" y="585470"/>
              <a:ext cx="5179060" cy="5179060"/>
            </a:xfrm>
            <a:custGeom>
              <a:avLst/>
              <a:gdLst/>
              <a:ahLst/>
              <a:cxnLst/>
              <a:rect l="l" t="t" r="r" b="b"/>
              <a:pathLst>
                <a:path w="5179060" h="5179060">
                  <a:moveTo>
                    <a:pt x="0" y="0"/>
                  </a:moveTo>
                  <a:lnTo>
                    <a:pt x="5179060" y="0"/>
                  </a:lnTo>
                  <a:lnTo>
                    <a:pt x="5179060" y="5179060"/>
                  </a:lnTo>
                  <a:lnTo>
                    <a:pt x="0" y="5179060"/>
                  </a:lnTo>
                  <a:close/>
                </a:path>
              </a:pathLst>
            </a:custGeom>
            <a:blipFill>
              <a:blip r:embed="rId7"/>
              <a:stretch>
                <a:fillRect l="-24999" r="-25000"/>
              </a:stretch>
            </a:blipFill>
          </p:spPr>
          <p:txBody>
            <a:bodyPr/>
            <a:lstStyle/>
            <a:p>
              <a:endParaRPr lang="sv-SE"/>
            </a:p>
          </p:txBody>
        </p:sp>
      </p:grpSp>
      <p:sp>
        <p:nvSpPr>
          <p:cNvPr id="28" name="Freeform 28"/>
          <p:cNvSpPr/>
          <p:nvPr/>
        </p:nvSpPr>
        <p:spPr>
          <a:xfrm>
            <a:off x="13028889" y="3833980"/>
            <a:ext cx="2437136" cy="675290"/>
          </a:xfrm>
          <a:custGeom>
            <a:avLst/>
            <a:gdLst/>
            <a:ahLst/>
            <a:cxnLst/>
            <a:rect l="l" t="t" r="r" b="b"/>
            <a:pathLst>
              <a:path w="2437136" h="675290">
                <a:moveTo>
                  <a:pt x="0" y="0"/>
                </a:moveTo>
                <a:lnTo>
                  <a:pt x="2437136" y="0"/>
                </a:lnTo>
                <a:lnTo>
                  <a:pt x="2437136" y="675290"/>
                </a:lnTo>
                <a:lnTo>
                  <a:pt x="0" y="6752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29" name="TextBox 29"/>
          <p:cNvSpPr txBox="1"/>
          <p:nvPr/>
        </p:nvSpPr>
        <p:spPr>
          <a:xfrm>
            <a:off x="2439413" y="1199899"/>
            <a:ext cx="12882844" cy="669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2"/>
              </a:lnSpc>
            </a:pPr>
            <a:r>
              <a:rPr lang="en-US" sz="4711" b="1">
                <a:solidFill>
                  <a:srgbClr val="44423E"/>
                </a:solidFill>
                <a:latin typeface="Lota Grotesque 3 Bold"/>
                <a:ea typeface="Lota Grotesque 3 Bold"/>
                <a:cs typeface="Lota Grotesque 3 Bold"/>
                <a:sym typeface="Lota Grotesque 3 Bold"/>
              </a:rPr>
              <a:t>Tre verksamheter med tre gemensamma mål: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316150" y="5062890"/>
            <a:ext cx="515325" cy="515325"/>
          </a:xfrm>
          <a:custGeom>
            <a:avLst/>
            <a:gdLst/>
            <a:ahLst/>
            <a:cxnLst/>
            <a:rect l="l" t="t" r="r" b="b"/>
            <a:pathLst>
              <a:path w="515325" h="515325">
                <a:moveTo>
                  <a:pt x="0" y="0"/>
                </a:moveTo>
                <a:lnTo>
                  <a:pt x="515325" y="0"/>
                </a:lnTo>
                <a:lnTo>
                  <a:pt x="515325" y="515325"/>
                </a:lnTo>
                <a:lnTo>
                  <a:pt x="0" y="5153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4" name="Freeform 4"/>
          <p:cNvSpPr/>
          <p:nvPr/>
        </p:nvSpPr>
        <p:spPr>
          <a:xfrm>
            <a:off x="6558810" y="3488960"/>
            <a:ext cx="673664" cy="1545723"/>
          </a:xfrm>
          <a:custGeom>
            <a:avLst/>
            <a:gdLst/>
            <a:ahLst/>
            <a:cxnLst/>
            <a:rect l="l" t="t" r="r" b="b"/>
            <a:pathLst>
              <a:path w="673664" h="1545723">
                <a:moveTo>
                  <a:pt x="0" y="1545723"/>
                </a:moveTo>
                <a:lnTo>
                  <a:pt x="0" y="295275"/>
                </a:lnTo>
                <a:cubicBezTo>
                  <a:pt x="0" y="216963"/>
                  <a:pt x="31109" y="141858"/>
                  <a:pt x="86484" y="86483"/>
                </a:cubicBezTo>
                <a:cubicBezTo>
                  <a:pt x="141859" y="31109"/>
                  <a:pt x="216963" y="0"/>
                  <a:pt x="295275" y="0"/>
                </a:cubicBezTo>
                <a:lnTo>
                  <a:pt x="673664" y="0"/>
                </a:lnTo>
              </a:path>
            </a:pathLst>
          </a:custGeom>
          <a:ln w="28575" cap="rnd">
            <a:solidFill>
              <a:srgbClr val="FF6238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sv-SE"/>
          </a:p>
        </p:txBody>
      </p:sp>
      <p:sp>
        <p:nvSpPr>
          <p:cNvPr id="5" name="Freeform 5"/>
          <p:cNvSpPr/>
          <p:nvPr/>
        </p:nvSpPr>
        <p:spPr>
          <a:xfrm>
            <a:off x="5327401" y="5062890"/>
            <a:ext cx="515325" cy="515325"/>
          </a:xfrm>
          <a:custGeom>
            <a:avLst/>
            <a:gdLst/>
            <a:ahLst/>
            <a:cxnLst/>
            <a:rect l="l" t="t" r="r" b="b"/>
            <a:pathLst>
              <a:path w="515325" h="515325">
                <a:moveTo>
                  <a:pt x="0" y="0"/>
                </a:moveTo>
                <a:lnTo>
                  <a:pt x="515325" y="0"/>
                </a:lnTo>
                <a:lnTo>
                  <a:pt x="515325" y="515325"/>
                </a:lnTo>
                <a:lnTo>
                  <a:pt x="0" y="5153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6" name="Freeform 6"/>
          <p:cNvSpPr/>
          <p:nvPr/>
        </p:nvSpPr>
        <p:spPr>
          <a:xfrm>
            <a:off x="6258728" y="5062890"/>
            <a:ext cx="515325" cy="515325"/>
          </a:xfrm>
          <a:custGeom>
            <a:avLst/>
            <a:gdLst/>
            <a:ahLst/>
            <a:cxnLst/>
            <a:rect l="l" t="t" r="r" b="b"/>
            <a:pathLst>
              <a:path w="515325" h="515325">
                <a:moveTo>
                  <a:pt x="0" y="0"/>
                </a:moveTo>
                <a:lnTo>
                  <a:pt x="515324" y="0"/>
                </a:lnTo>
                <a:lnTo>
                  <a:pt x="515324" y="515325"/>
                </a:lnTo>
                <a:lnTo>
                  <a:pt x="0" y="5153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7" name="TextBox 7"/>
          <p:cNvSpPr txBox="1"/>
          <p:nvPr/>
        </p:nvSpPr>
        <p:spPr>
          <a:xfrm>
            <a:off x="3800632" y="6519275"/>
            <a:ext cx="1863403" cy="2943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080"/>
              </a:lnSpc>
            </a:pPr>
            <a:r>
              <a:rPr lang="en-US" sz="2400" i="1" dirty="0">
                <a:solidFill>
                  <a:srgbClr val="FF6238"/>
                </a:solidFill>
                <a:latin typeface="Lota Grotesque 1 Italics"/>
                <a:ea typeface="Lota Grotesque 1 Italics"/>
                <a:cs typeface="Lota Grotesque 1 Italics"/>
                <a:sym typeface="Lota Grotesque 1 Italics"/>
              </a:rPr>
              <a:t>RESURSRÄTT</a:t>
            </a:r>
            <a:r>
              <a:rPr lang="en-US" sz="1485" i="1" dirty="0">
                <a:solidFill>
                  <a:srgbClr val="FF6238"/>
                </a:solidFill>
                <a:latin typeface="Lota Grotesque 1 Italics"/>
                <a:ea typeface="Lota Grotesque 1 Italics"/>
                <a:cs typeface="Lota Grotesque 1 Italics"/>
                <a:sym typeface="Lota Grotesque 1 Italics"/>
              </a:rPr>
              <a:t>  </a:t>
            </a:r>
          </a:p>
        </p:txBody>
      </p:sp>
      <p:sp>
        <p:nvSpPr>
          <p:cNvPr id="8" name="Freeform 8"/>
          <p:cNvSpPr/>
          <p:nvPr/>
        </p:nvSpPr>
        <p:spPr>
          <a:xfrm>
            <a:off x="7735070" y="5104850"/>
            <a:ext cx="374990" cy="374990"/>
          </a:xfrm>
          <a:custGeom>
            <a:avLst/>
            <a:gdLst/>
            <a:ahLst/>
            <a:cxnLst/>
            <a:rect l="l" t="t" r="r" b="b"/>
            <a:pathLst>
              <a:path w="374990" h="374990">
                <a:moveTo>
                  <a:pt x="0" y="0"/>
                </a:moveTo>
                <a:lnTo>
                  <a:pt x="374990" y="0"/>
                </a:lnTo>
                <a:lnTo>
                  <a:pt x="374990" y="374990"/>
                </a:lnTo>
                <a:lnTo>
                  <a:pt x="0" y="37499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9" name="Freeform 9"/>
          <p:cNvSpPr/>
          <p:nvPr/>
        </p:nvSpPr>
        <p:spPr>
          <a:xfrm>
            <a:off x="10261343" y="5034683"/>
            <a:ext cx="515325" cy="515325"/>
          </a:xfrm>
          <a:custGeom>
            <a:avLst/>
            <a:gdLst/>
            <a:ahLst/>
            <a:cxnLst/>
            <a:rect l="l" t="t" r="r" b="b"/>
            <a:pathLst>
              <a:path w="515325" h="515325">
                <a:moveTo>
                  <a:pt x="0" y="0"/>
                </a:moveTo>
                <a:lnTo>
                  <a:pt x="515325" y="0"/>
                </a:lnTo>
                <a:lnTo>
                  <a:pt x="515325" y="515324"/>
                </a:lnTo>
                <a:lnTo>
                  <a:pt x="0" y="51532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0" name="TextBox 10"/>
          <p:cNvSpPr txBox="1"/>
          <p:nvPr/>
        </p:nvSpPr>
        <p:spPr>
          <a:xfrm>
            <a:off x="8840726" y="2236734"/>
            <a:ext cx="2020353" cy="727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3"/>
              </a:lnSpc>
            </a:pPr>
            <a:r>
              <a:rPr lang="en-US" sz="2400" i="1" dirty="0">
                <a:solidFill>
                  <a:srgbClr val="000000"/>
                </a:solidFill>
                <a:latin typeface="Lota Grotesque 1 Italics"/>
                <a:ea typeface="Lota Grotesque 1 Italics"/>
                <a:cs typeface="Lota Grotesque 1 Italics"/>
                <a:sym typeface="Lota Grotesque 1 Italics"/>
              </a:rPr>
              <a:t>MATRÄTT </a:t>
            </a:r>
          </a:p>
          <a:p>
            <a:pPr algn="ctr">
              <a:lnSpc>
                <a:spcPts val="1753"/>
              </a:lnSpc>
            </a:pPr>
            <a:r>
              <a:rPr lang="en-US" sz="2400" i="1" dirty="0">
                <a:solidFill>
                  <a:srgbClr val="000000"/>
                </a:solidFill>
                <a:latin typeface="Lota Grotesque 1 Italics"/>
                <a:ea typeface="Lota Grotesque 1 Italics"/>
                <a:cs typeface="Lota Grotesque 1 Italics"/>
                <a:sym typeface="Lota Grotesque 1 Italics"/>
              </a:rPr>
              <a:t>WIESELGRENSPLATSEN</a:t>
            </a:r>
          </a:p>
        </p:txBody>
      </p:sp>
      <p:sp>
        <p:nvSpPr>
          <p:cNvPr id="11" name="Freeform 11"/>
          <p:cNvSpPr/>
          <p:nvPr/>
        </p:nvSpPr>
        <p:spPr>
          <a:xfrm>
            <a:off x="12450467" y="5479840"/>
            <a:ext cx="70406" cy="1527576"/>
          </a:xfrm>
          <a:custGeom>
            <a:avLst/>
            <a:gdLst/>
            <a:ahLst/>
            <a:cxnLst/>
            <a:rect l="l" t="t" r="r" b="b"/>
            <a:pathLst>
              <a:path w="70406" h="1527576">
                <a:moveTo>
                  <a:pt x="70406" y="1527576"/>
                </a:moveTo>
                <a:lnTo>
                  <a:pt x="70406" y="839479"/>
                </a:lnTo>
                <a:cubicBezTo>
                  <a:pt x="70406" y="830143"/>
                  <a:pt x="66697" y="821189"/>
                  <a:pt x="60095" y="814587"/>
                </a:cubicBezTo>
                <a:cubicBezTo>
                  <a:pt x="53494" y="807985"/>
                  <a:pt x="44539" y="804276"/>
                  <a:pt x="35203" y="804276"/>
                </a:cubicBezTo>
                <a:lnTo>
                  <a:pt x="35203" y="804276"/>
                </a:lnTo>
                <a:cubicBezTo>
                  <a:pt x="25867" y="804276"/>
                  <a:pt x="16912" y="800568"/>
                  <a:pt x="10311" y="793966"/>
                </a:cubicBezTo>
                <a:cubicBezTo>
                  <a:pt x="3709" y="787364"/>
                  <a:pt x="0" y="778410"/>
                  <a:pt x="0" y="769074"/>
                </a:cubicBezTo>
                <a:lnTo>
                  <a:pt x="0" y="0"/>
                </a:lnTo>
              </a:path>
            </a:pathLst>
          </a:custGeom>
          <a:ln w="28575" cap="rnd">
            <a:solidFill>
              <a:srgbClr val="FF6238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sv-SE"/>
          </a:p>
        </p:txBody>
      </p:sp>
      <p:sp>
        <p:nvSpPr>
          <p:cNvPr id="12" name="Freeform 12"/>
          <p:cNvSpPr/>
          <p:nvPr/>
        </p:nvSpPr>
        <p:spPr>
          <a:xfrm>
            <a:off x="12718882" y="5115010"/>
            <a:ext cx="374990" cy="374990"/>
          </a:xfrm>
          <a:custGeom>
            <a:avLst/>
            <a:gdLst/>
            <a:ahLst/>
            <a:cxnLst/>
            <a:rect l="l" t="t" r="r" b="b"/>
            <a:pathLst>
              <a:path w="374990" h="374990">
                <a:moveTo>
                  <a:pt x="0" y="0"/>
                </a:moveTo>
                <a:lnTo>
                  <a:pt x="374990" y="0"/>
                </a:lnTo>
                <a:lnTo>
                  <a:pt x="374990" y="374990"/>
                </a:lnTo>
                <a:lnTo>
                  <a:pt x="0" y="37499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3" name="Freeform 13"/>
          <p:cNvSpPr/>
          <p:nvPr/>
        </p:nvSpPr>
        <p:spPr>
          <a:xfrm>
            <a:off x="13751284" y="4822031"/>
            <a:ext cx="515325" cy="515325"/>
          </a:xfrm>
          <a:custGeom>
            <a:avLst/>
            <a:gdLst/>
            <a:ahLst/>
            <a:cxnLst/>
            <a:rect l="l" t="t" r="r" b="b"/>
            <a:pathLst>
              <a:path w="515325" h="515325">
                <a:moveTo>
                  <a:pt x="0" y="0"/>
                </a:moveTo>
                <a:lnTo>
                  <a:pt x="515324" y="0"/>
                </a:lnTo>
                <a:lnTo>
                  <a:pt x="515324" y="515325"/>
                </a:lnTo>
                <a:lnTo>
                  <a:pt x="0" y="5153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4" name="Freeform 14"/>
          <p:cNvSpPr/>
          <p:nvPr/>
        </p:nvSpPr>
        <p:spPr>
          <a:xfrm>
            <a:off x="12733170" y="2886437"/>
            <a:ext cx="1275776" cy="1935594"/>
          </a:xfrm>
          <a:custGeom>
            <a:avLst/>
            <a:gdLst/>
            <a:ahLst/>
            <a:cxnLst/>
            <a:rect l="l" t="t" r="r" b="b"/>
            <a:pathLst>
              <a:path w="1275776" h="1935594">
                <a:moveTo>
                  <a:pt x="1275776" y="1935595"/>
                </a:moveTo>
                <a:lnTo>
                  <a:pt x="1275776" y="1698428"/>
                </a:lnTo>
                <a:cubicBezTo>
                  <a:pt x="1275776" y="1567445"/>
                  <a:pt x="1169594" y="1461262"/>
                  <a:pt x="1038610" y="1461262"/>
                </a:cubicBezTo>
                <a:lnTo>
                  <a:pt x="295275" y="1461262"/>
                </a:lnTo>
                <a:cubicBezTo>
                  <a:pt x="132199" y="1461262"/>
                  <a:pt x="0" y="1329062"/>
                  <a:pt x="0" y="1165987"/>
                </a:cubicBezTo>
                <a:lnTo>
                  <a:pt x="0" y="295275"/>
                </a:lnTo>
                <a:cubicBezTo>
                  <a:pt x="0" y="132199"/>
                  <a:pt x="132199" y="0"/>
                  <a:pt x="295275" y="0"/>
                </a:cubicBezTo>
                <a:lnTo>
                  <a:pt x="1018113" y="0"/>
                </a:lnTo>
              </a:path>
            </a:pathLst>
          </a:custGeom>
          <a:ln w="28575" cap="rnd">
            <a:solidFill>
              <a:srgbClr val="FF6238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sv-SE"/>
          </a:p>
        </p:txBody>
      </p:sp>
      <p:sp>
        <p:nvSpPr>
          <p:cNvPr id="15" name="Freeform 15"/>
          <p:cNvSpPr/>
          <p:nvPr/>
        </p:nvSpPr>
        <p:spPr>
          <a:xfrm>
            <a:off x="2573812" y="2930586"/>
            <a:ext cx="698465" cy="2132304"/>
          </a:xfrm>
          <a:custGeom>
            <a:avLst/>
            <a:gdLst/>
            <a:ahLst/>
            <a:cxnLst/>
            <a:rect l="l" t="t" r="r" b="b"/>
            <a:pathLst>
              <a:path w="698465" h="2132304">
                <a:moveTo>
                  <a:pt x="0" y="2132304"/>
                </a:moveTo>
                <a:lnTo>
                  <a:pt x="0" y="295275"/>
                </a:lnTo>
                <a:cubicBezTo>
                  <a:pt x="0" y="132200"/>
                  <a:pt x="132200" y="0"/>
                  <a:pt x="295275" y="0"/>
                </a:cubicBezTo>
                <a:lnTo>
                  <a:pt x="698466" y="0"/>
                </a:lnTo>
              </a:path>
            </a:pathLst>
          </a:custGeom>
          <a:ln w="28575" cap="rnd">
            <a:solidFill>
              <a:srgbClr val="FF6238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sv-SE"/>
          </a:p>
        </p:txBody>
      </p:sp>
      <p:sp>
        <p:nvSpPr>
          <p:cNvPr id="16" name="Freeform 16"/>
          <p:cNvSpPr/>
          <p:nvPr/>
        </p:nvSpPr>
        <p:spPr>
          <a:xfrm>
            <a:off x="3406947" y="5493584"/>
            <a:ext cx="191903" cy="2607476"/>
          </a:xfrm>
          <a:custGeom>
            <a:avLst/>
            <a:gdLst/>
            <a:ahLst/>
            <a:cxnLst/>
            <a:rect l="l" t="t" r="r" b="b"/>
            <a:pathLst>
              <a:path w="191903" h="2607476">
                <a:moveTo>
                  <a:pt x="32565" y="2607476"/>
                </a:moveTo>
                <a:lnTo>
                  <a:pt x="16282" y="2607476"/>
                </a:lnTo>
                <a:cubicBezTo>
                  <a:pt x="11964" y="2607476"/>
                  <a:pt x="7822" y="2605760"/>
                  <a:pt x="4769" y="2602707"/>
                </a:cubicBezTo>
                <a:cubicBezTo>
                  <a:pt x="1715" y="2599653"/>
                  <a:pt x="0" y="2595511"/>
                  <a:pt x="0" y="2591193"/>
                </a:cubicBezTo>
                <a:lnTo>
                  <a:pt x="0" y="1497444"/>
                </a:lnTo>
                <a:cubicBezTo>
                  <a:pt x="0" y="1444451"/>
                  <a:pt x="42959" y="1401492"/>
                  <a:pt x="95951" y="1401492"/>
                </a:cubicBezTo>
                <a:lnTo>
                  <a:pt x="95951" y="1401492"/>
                </a:lnTo>
                <a:cubicBezTo>
                  <a:pt x="148944" y="1401492"/>
                  <a:pt x="191903" y="1358533"/>
                  <a:pt x="191903" y="1305541"/>
                </a:cubicBezTo>
                <a:lnTo>
                  <a:pt x="191903" y="0"/>
                </a:lnTo>
              </a:path>
            </a:pathLst>
          </a:custGeom>
          <a:ln w="28575" cap="rnd">
            <a:solidFill>
              <a:srgbClr val="FF6238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sv-SE"/>
          </a:p>
        </p:txBody>
      </p:sp>
      <p:sp>
        <p:nvSpPr>
          <p:cNvPr id="17" name="Freeform 17"/>
          <p:cNvSpPr/>
          <p:nvPr/>
        </p:nvSpPr>
        <p:spPr>
          <a:xfrm>
            <a:off x="3272278" y="5115010"/>
            <a:ext cx="374990" cy="374990"/>
          </a:xfrm>
          <a:custGeom>
            <a:avLst/>
            <a:gdLst/>
            <a:ahLst/>
            <a:cxnLst/>
            <a:rect l="l" t="t" r="r" b="b"/>
            <a:pathLst>
              <a:path w="374990" h="374990">
                <a:moveTo>
                  <a:pt x="0" y="0"/>
                </a:moveTo>
                <a:lnTo>
                  <a:pt x="374990" y="0"/>
                </a:lnTo>
                <a:lnTo>
                  <a:pt x="374990" y="374990"/>
                </a:lnTo>
                <a:lnTo>
                  <a:pt x="0" y="37499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8" name="Freeform 18"/>
          <p:cNvSpPr/>
          <p:nvPr/>
        </p:nvSpPr>
        <p:spPr>
          <a:xfrm>
            <a:off x="5292713" y="5386553"/>
            <a:ext cx="1014444" cy="1245979"/>
          </a:xfrm>
          <a:custGeom>
            <a:avLst/>
            <a:gdLst/>
            <a:ahLst/>
            <a:cxnLst/>
            <a:rect l="l" t="t" r="r" b="b"/>
            <a:pathLst>
              <a:path w="1014444" h="1245979">
                <a:moveTo>
                  <a:pt x="398196" y="1245979"/>
                </a:moveTo>
                <a:lnTo>
                  <a:pt x="719169" y="1245979"/>
                </a:lnTo>
                <a:cubicBezTo>
                  <a:pt x="882245" y="1245979"/>
                  <a:pt x="1014444" y="1113780"/>
                  <a:pt x="1014444" y="950704"/>
                </a:cubicBezTo>
                <a:lnTo>
                  <a:pt x="1014444" y="581145"/>
                </a:lnTo>
                <a:cubicBezTo>
                  <a:pt x="1014444" y="418069"/>
                  <a:pt x="882245" y="285870"/>
                  <a:pt x="719169" y="285870"/>
                </a:cubicBezTo>
                <a:lnTo>
                  <a:pt x="142935" y="285870"/>
                </a:lnTo>
                <a:cubicBezTo>
                  <a:pt x="63995" y="285870"/>
                  <a:pt x="0" y="221876"/>
                  <a:pt x="0" y="142935"/>
                </a:cubicBezTo>
                <a:lnTo>
                  <a:pt x="0" y="0"/>
                </a:lnTo>
              </a:path>
            </a:pathLst>
          </a:custGeom>
          <a:ln w="28575" cap="rnd">
            <a:solidFill>
              <a:srgbClr val="FF6238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sv-SE"/>
          </a:p>
        </p:txBody>
      </p:sp>
      <p:sp>
        <p:nvSpPr>
          <p:cNvPr id="19" name="Freeform 19"/>
          <p:cNvSpPr/>
          <p:nvPr/>
        </p:nvSpPr>
        <p:spPr>
          <a:xfrm>
            <a:off x="7936852" y="5479840"/>
            <a:ext cx="1687522" cy="3521839"/>
          </a:xfrm>
          <a:custGeom>
            <a:avLst/>
            <a:gdLst/>
            <a:ahLst/>
            <a:cxnLst/>
            <a:rect l="l" t="t" r="r" b="b"/>
            <a:pathLst>
              <a:path w="1687522" h="3521839">
                <a:moveTo>
                  <a:pt x="1687522" y="3521839"/>
                </a:moveTo>
                <a:lnTo>
                  <a:pt x="1687522" y="2448146"/>
                </a:lnTo>
                <a:cubicBezTo>
                  <a:pt x="1687522" y="2291079"/>
                  <a:pt x="1625127" y="2140444"/>
                  <a:pt x="1514064" y="2029381"/>
                </a:cubicBezTo>
                <a:cubicBezTo>
                  <a:pt x="1403001" y="1918319"/>
                  <a:pt x="1252367" y="1855924"/>
                  <a:pt x="1095300" y="1855924"/>
                </a:cubicBezTo>
                <a:lnTo>
                  <a:pt x="1095300" y="1855924"/>
                </a:lnTo>
                <a:cubicBezTo>
                  <a:pt x="768224" y="1855924"/>
                  <a:pt x="503078" y="1590777"/>
                  <a:pt x="503078" y="1263702"/>
                </a:cubicBezTo>
                <a:lnTo>
                  <a:pt x="503078" y="559663"/>
                </a:lnTo>
                <a:cubicBezTo>
                  <a:pt x="503078" y="420742"/>
                  <a:pt x="390460" y="308124"/>
                  <a:pt x="251539" y="308124"/>
                </a:cubicBezTo>
                <a:lnTo>
                  <a:pt x="154062" y="308124"/>
                </a:lnTo>
                <a:cubicBezTo>
                  <a:pt x="113202" y="308124"/>
                  <a:pt x="74016" y="291893"/>
                  <a:pt x="45124" y="263001"/>
                </a:cubicBezTo>
                <a:cubicBezTo>
                  <a:pt x="16232" y="234108"/>
                  <a:pt x="0" y="194922"/>
                  <a:pt x="0" y="154062"/>
                </a:cubicBezTo>
                <a:lnTo>
                  <a:pt x="0" y="0"/>
                </a:lnTo>
              </a:path>
            </a:pathLst>
          </a:custGeom>
          <a:ln w="28575" cap="rnd">
            <a:solidFill>
              <a:srgbClr val="FF6238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sv-SE"/>
          </a:p>
        </p:txBody>
      </p:sp>
      <p:sp>
        <p:nvSpPr>
          <p:cNvPr id="20" name="Freeform 20"/>
          <p:cNvSpPr/>
          <p:nvPr/>
        </p:nvSpPr>
        <p:spPr>
          <a:xfrm>
            <a:off x="10519005" y="2506435"/>
            <a:ext cx="911615" cy="2608575"/>
          </a:xfrm>
          <a:custGeom>
            <a:avLst/>
            <a:gdLst/>
            <a:ahLst/>
            <a:cxnLst/>
            <a:rect l="l" t="t" r="r" b="b"/>
            <a:pathLst>
              <a:path w="911615" h="2608575">
                <a:moveTo>
                  <a:pt x="0" y="2608575"/>
                </a:moveTo>
                <a:lnTo>
                  <a:pt x="0" y="2083767"/>
                </a:lnTo>
                <a:cubicBezTo>
                  <a:pt x="0" y="1920691"/>
                  <a:pt x="132199" y="1788492"/>
                  <a:pt x="295275" y="1788492"/>
                </a:cubicBezTo>
                <a:lnTo>
                  <a:pt x="616340" y="1788492"/>
                </a:lnTo>
                <a:cubicBezTo>
                  <a:pt x="694652" y="1788492"/>
                  <a:pt x="769756" y="1757383"/>
                  <a:pt x="825131" y="1702008"/>
                </a:cubicBezTo>
                <a:cubicBezTo>
                  <a:pt x="880506" y="1646633"/>
                  <a:pt x="911615" y="1571529"/>
                  <a:pt x="911615" y="1493217"/>
                </a:cubicBezTo>
                <a:lnTo>
                  <a:pt x="911615" y="217331"/>
                </a:lnTo>
                <a:cubicBezTo>
                  <a:pt x="911615" y="159692"/>
                  <a:pt x="888718" y="104412"/>
                  <a:pt x="847960" y="63655"/>
                </a:cubicBezTo>
                <a:cubicBezTo>
                  <a:pt x="807203" y="22897"/>
                  <a:pt x="751923" y="0"/>
                  <a:pt x="694283" y="0"/>
                </a:cubicBezTo>
                <a:lnTo>
                  <a:pt x="476952" y="0"/>
                </a:lnTo>
              </a:path>
            </a:pathLst>
          </a:custGeom>
          <a:ln w="28575" cap="rnd">
            <a:solidFill>
              <a:srgbClr val="FF6238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sv-SE"/>
          </a:p>
        </p:txBody>
      </p:sp>
      <p:grpSp>
        <p:nvGrpSpPr>
          <p:cNvPr id="21" name="Group 21"/>
          <p:cNvGrpSpPr/>
          <p:nvPr/>
        </p:nvGrpSpPr>
        <p:grpSpPr>
          <a:xfrm>
            <a:off x="10096113" y="4752032"/>
            <a:ext cx="997042" cy="997042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5000" r="-25000"/>
              </a:stretch>
            </a:blipFill>
          </p:spPr>
          <p:txBody>
            <a:bodyPr/>
            <a:lstStyle/>
            <a:p>
              <a:endParaRPr lang="sv-SE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3471406" y="4822031"/>
            <a:ext cx="997042" cy="997042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65233" t="-40577" r="-45632"/>
              </a:stretch>
            </a:blipFill>
          </p:spPr>
          <p:txBody>
            <a:bodyPr/>
            <a:lstStyle/>
            <a:p>
              <a:endParaRPr lang="sv-SE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1909335" y="4752032"/>
            <a:ext cx="997042" cy="997042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25000" r="-25000"/>
              </a:stretch>
            </a:blipFill>
          </p:spPr>
          <p:txBody>
            <a:bodyPr/>
            <a:lstStyle/>
            <a:p>
              <a:endParaRPr lang="sv-SE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4959188" y="4838835"/>
            <a:ext cx="997042" cy="997042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25046" r="-25046"/>
              </a:stretch>
            </a:blipFill>
          </p:spPr>
          <p:txBody>
            <a:bodyPr/>
            <a:lstStyle/>
            <a:p>
              <a:endParaRPr lang="sv-SE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6100840" y="4838835"/>
            <a:ext cx="997042" cy="997042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30473" r="-19526"/>
              </a:stretch>
            </a:blipFill>
          </p:spPr>
          <p:txBody>
            <a:bodyPr/>
            <a:lstStyle/>
            <a:p>
              <a:endParaRPr lang="sv-SE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2113770" y="4793824"/>
            <a:ext cx="997042" cy="997042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-25000" r="-25000"/>
              </a:stretch>
            </a:blipFill>
          </p:spPr>
          <p:txBody>
            <a:bodyPr/>
            <a:lstStyle/>
            <a:p>
              <a:endParaRPr lang="sv-SE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3123946" y="4793824"/>
            <a:ext cx="997042" cy="997042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l="-25000" r="-25000"/>
              </a:stretch>
            </a:blipFill>
          </p:spPr>
          <p:txBody>
            <a:bodyPr/>
            <a:lstStyle/>
            <a:p>
              <a:endParaRPr lang="sv-SE"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7478882" y="4793824"/>
            <a:ext cx="997042" cy="997042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 t="-20484" b="-20484"/>
              </a:stretch>
            </a:blipFill>
          </p:spPr>
          <p:txBody>
            <a:bodyPr/>
            <a:lstStyle/>
            <a:p>
              <a:endParaRPr lang="sv-SE"/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13291326" y="2758892"/>
            <a:ext cx="1676354" cy="2943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080"/>
              </a:lnSpc>
            </a:pPr>
            <a:r>
              <a:rPr lang="en-US" sz="2400" i="1" dirty="0">
                <a:solidFill>
                  <a:srgbClr val="FF6238"/>
                </a:solidFill>
                <a:latin typeface="Lota Grotesque 1 Italics"/>
                <a:ea typeface="Lota Grotesque 1 Italics"/>
                <a:cs typeface="Lota Grotesque 1 Italics"/>
                <a:sym typeface="Lota Grotesque 1 Italics"/>
              </a:rPr>
              <a:t>KLÄDRÄTT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3110813" y="2803041"/>
            <a:ext cx="1623312" cy="563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0"/>
              </a:lnSpc>
            </a:pPr>
            <a:r>
              <a:rPr lang="en-US" sz="2400" i="1" dirty="0">
                <a:solidFill>
                  <a:srgbClr val="FF6238"/>
                </a:solidFill>
                <a:latin typeface="Lota Grotesque 1 Italics"/>
                <a:ea typeface="Lota Grotesque 1 Italics"/>
                <a:cs typeface="Lota Grotesque 1 Italics"/>
                <a:sym typeface="Lota Grotesque 1 Italics"/>
              </a:rPr>
              <a:t>MATRÄTT FLATÅS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2794726" y="8152624"/>
            <a:ext cx="955102" cy="294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080"/>
              </a:lnSpc>
            </a:pPr>
            <a:r>
              <a:rPr lang="en-US" sz="2400" i="1" dirty="0">
                <a:solidFill>
                  <a:srgbClr val="000000"/>
                </a:solidFill>
                <a:latin typeface="Lota Grotesque 1 Italics"/>
                <a:ea typeface="Lota Grotesque 1 Italics"/>
                <a:cs typeface="Lota Grotesque 1 Italics"/>
                <a:sym typeface="Lota Grotesque 1 Italics"/>
              </a:rPr>
              <a:t>APPEN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5482871" y="3033543"/>
            <a:ext cx="2286125" cy="5155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80"/>
              </a:lnSpc>
            </a:pPr>
            <a:r>
              <a:rPr lang="en-US" sz="2400" i="1" dirty="0">
                <a:solidFill>
                  <a:srgbClr val="000000"/>
                </a:solidFill>
                <a:latin typeface="Lota Grotesque 1 Italics"/>
                <a:ea typeface="Lota Grotesque 1 Italics"/>
                <a:cs typeface="Lota Grotesque 1 Italics"/>
                <a:sym typeface="Lota Grotesque 1 Italics"/>
              </a:rPr>
              <a:t>MATRÄTT </a:t>
            </a:r>
          </a:p>
          <a:p>
            <a:pPr algn="ctr">
              <a:lnSpc>
                <a:spcPts val="1649"/>
              </a:lnSpc>
            </a:pPr>
            <a:r>
              <a:rPr lang="en-US" sz="2400" i="1" dirty="0">
                <a:solidFill>
                  <a:srgbClr val="000000"/>
                </a:solidFill>
                <a:latin typeface="Lota Grotesque 1 Italics"/>
                <a:ea typeface="Lota Grotesque 1 Italics"/>
                <a:cs typeface="Lota Grotesque 1 Italics"/>
                <a:sym typeface="Lota Grotesque 1 Italics"/>
              </a:rPr>
              <a:t>RANNEBERGEN</a:t>
            </a:r>
          </a:p>
        </p:txBody>
      </p:sp>
      <p:sp>
        <p:nvSpPr>
          <p:cNvPr id="45" name="TextBox 45"/>
          <p:cNvSpPr txBox="1"/>
          <p:nvPr/>
        </p:nvSpPr>
        <p:spPr>
          <a:xfrm rot="-5400000">
            <a:off x="928168" y="5043455"/>
            <a:ext cx="1366041" cy="3635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91"/>
              </a:lnSpc>
            </a:pPr>
            <a:r>
              <a:rPr lang="en-US" sz="3200" i="1" dirty="0">
                <a:latin typeface="Lota Grotesque 1 Italics"/>
                <a:ea typeface="Lota Grotesque 1 Italics"/>
                <a:cs typeface="Lota Grotesque 1 Italics"/>
                <a:sym typeface="Lota Grotesque 1 Italics"/>
              </a:rPr>
              <a:t>2020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4959188" y="530020"/>
            <a:ext cx="8512217" cy="763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0"/>
              </a:lnSpc>
            </a:pPr>
            <a:r>
              <a:rPr lang="en-US" sz="4457" b="1">
                <a:solidFill>
                  <a:srgbClr val="FF6238"/>
                </a:solidFill>
                <a:latin typeface="Lota Grotesque 1 Bold"/>
                <a:ea typeface="Lota Grotesque 1 Bold"/>
                <a:cs typeface="Lota Grotesque 1 Bold"/>
                <a:sym typeface="Lota Grotesque 1 Bold"/>
              </a:rPr>
              <a:t>Fem år av social förändring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0974812" y="7067628"/>
            <a:ext cx="2858839" cy="2943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080"/>
              </a:lnSpc>
            </a:pPr>
            <a:r>
              <a:rPr lang="en-US" sz="2400" i="1" dirty="0">
                <a:solidFill>
                  <a:srgbClr val="000000"/>
                </a:solidFill>
                <a:latin typeface="Lota Grotesque 1 Italics"/>
                <a:ea typeface="Lota Grotesque 1 Italics"/>
                <a:cs typeface="Lota Grotesque 1 Italics"/>
                <a:sym typeface="Lota Grotesque 1 Italics"/>
              </a:rPr>
              <a:t>LOGISTIKCENTRAL</a:t>
            </a:r>
          </a:p>
        </p:txBody>
      </p:sp>
      <p:sp>
        <p:nvSpPr>
          <p:cNvPr id="51" name="TextBox 51"/>
          <p:cNvSpPr txBox="1"/>
          <p:nvPr/>
        </p:nvSpPr>
        <p:spPr>
          <a:xfrm rot="16200000">
            <a:off x="15159719" y="5110564"/>
            <a:ext cx="1047676" cy="3635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91"/>
              </a:lnSpc>
            </a:pPr>
            <a:r>
              <a:rPr lang="en-US" sz="3200" i="1" dirty="0">
                <a:latin typeface="Lota Grotesque 1 Italics"/>
                <a:ea typeface="Lota Grotesque 1 Italics"/>
                <a:cs typeface="Lota Grotesque 1 Italics"/>
                <a:sym typeface="Lota Grotesque 1 Italics"/>
              </a:rPr>
              <a:t>2025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7977403" y="9090571"/>
            <a:ext cx="2817645" cy="2943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080"/>
              </a:lnSpc>
            </a:pPr>
            <a:r>
              <a:rPr lang="en-US" sz="2400" i="1" dirty="0">
                <a:solidFill>
                  <a:srgbClr val="000000"/>
                </a:solidFill>
                <a:latin typeface="Lota Grotesque 1 Italics"/>
                <a:ea typeface="Lota Grotesque 1 Italics"/>
                <a:cs typeface="Lota Grotesque 1 Italics"/>
                <a:sym typeface="Lota Grotesque 1 Italics"/>
              </a:rPr>
              <a:t>RESURSRÄTTAPPEN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36989" y="4923324"/>
            <a:ext cx="10051011" cy="5363676"/>
          </a:xfrm>
          <a:custGeom>
            <a:avLst/>
            <a:gdLst/>
            <a:ahLst/>
            <a:cxnLst/>
            <a:rect l="l" t="t" r="r" b="b"/>
            <a:pathLst>
              <a:path w="10051011" h="5363676">
                <a:moveTo>
                  <a:pt x="0" y="0"/>
                </a:moveTo>
                <a:lnTo>
                  <a:pt x="10051011" y="0"/>
                </a:lnTo>
                <a:lnTo>
                  <a:pt x="10051011" y="5363676"/>
                </a:lnTo>
                <a:lnTo>
                  <a:pt x="0" y="53636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113" b="-13735"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8752575" cy="4923324"/>
          </a:xfrm>
          <a:custGeom>
            <a:avLst/>
            <a:gdLst/>
            <a:ahLst/>
            <a:cxnLst/>
            <a:rect l="l" t="t" r="r" b="b"/>
            <a:pathLst>
              <a:path w="8752575" h="4923324">
                <a:moveTo>
                  <a:pt x="0" y="0"/>
                </a:moveTo>
                <a:lnTo>
                  <a:pt x="8752575" y="0"/>
                </a:lnTo>
                <a:lnTo>
                  <a:pt x="8752575" y="4923324"/>
                </a:lnTo>
                <a:lnTo>
                  <a:pt x="0" y="49233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4" name="Freeform 4"/>
          <p:cNvSpPr/>
          <p:nvPr/>
        </p:nvSpPr>
        <p:spPr>
          <a:xfrm>
            <a:off x="8236989" y="0"/>
            <a:ext cx="10051011" cy="4923324"/>
          </a:xfrm>
          <a:custGeom>
            <a:avLst/>
            <a:gdLst/>
            <a:ahLst/>
            <a:cxnLst/>
            <a:rect l="l" t="t" r="r" b="b"/>
            <a:pathLst>
              <a:path w="10051011" h="4923324">
                <a:moveTo>
                  <a:pt x="0" y="0"/>
                </a:moveTo>
                <a:lnTo>
                  <a:pt x="10051011" y="0"/>
                </a:lnTo>
                <a:lnTo>
                  <a:pt x="10051011" y="4923324"/>
                </a:lnTo>
                <a:lnTo>
                  <a:pt x="0" y="49233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590" b="-5989"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5" name="Freeform 5"/>
          <p:cNvSpPr/>
          <p:nvPr/>
        </p:nvSpPr>
        <p:spPr>
          <a:xfrm>
            <a:off x="0" y="4923324"/>
            <a:ext cx="8236989" cy="5363676"/>
          </a:xfrm>
          <a:custGeom>
            <a:avLst/>
            <a:gdLst/>
            <a:ahLst/>
            <a:cxnLst/>
            <a:rect l="l" t="t" r="r" b="b"/>
            <a:pathLst>
              <a:path w="8236989" h="5363676">
                <a:moveTo>
                  <a:pt x="0" y="0"/>
                </a:moveTo>
                <a:lnTo>
                  <a:pt x="8236989" y="0"/>
                </a:lnTo>
                <a:lnTo>
                  <a:pt x="8236989" y="5363676"/>
                </a:lnTo>
                <a:lnTo>
                  <a:pt x="0" y="53636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172" r="-21751"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6" name="Freeform 6"/>
          <p:cNvSpPr/>
          <p:nvPr/>
        </p:nvSpPr>
        <p:spPr>
          <a:xfrm>
            <a:off x="5535005" y="2268888"/>
            <a:ext cx="6435141" cy="5749225"/>
          </a:xfrm>
          <a:custGeom>
            <a:avLst/>
            <a:gdLst/>
            <a:ahLst/>
            <a:cxnLst/>
            <a:rect l="l" t="t" r="r" b="b"/>
            <a:pathLst>
              <a:path w="6435141" h="5749225">
                <a:moveTo>
                  <a:pt x="0" y="0"/>
                </a:moveTo>
                <a:lnTo>
                  <a:pt x="6435141" y="0"/>
                </a:lnTo>
                <a:lnTo>
                  <a:pt x="6435141" y="5749224"/>
                </a:lnTo>
                <a:lnTo>
                  <a:pt x="0" y="57492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7" name="TextBox 7"/>
          <p:cNvSpPr txBox="1"/>
          <p:nvPr/>
        </p:nvSpPr>
        <p:spPr>
          <a:xfrm>
            <a:off x="5907657" y="4407541"/>
            <a:ext cx="5689835" cy="1424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66"/>
              </a:lnSpc>
            </a:pPr>
            <a:r>
              <a:rPr lang="en-US" sz="2761" b="1">
                <a:solidFill>
                  <a:srgbClr val="F8572A"/>
                </a:solidFill>
                <a:latin typeface="Lota Grotesque 1 Bold"/>
                <a:ea typeface="Lota Grotesque 1 Bold"/>
                <a:cs typeface="Lota Grotesque 1 Bold"/>
                <a:sym typeface="Lota Grotesque 1 Bold"/>
              </a:rPr>
              <a:t>KlädRätt är en social klädbutik som kombinerar cirkulär ekonomi med socialt ansvarstagande.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302287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41448" y="1305722"/>
            <a:ext cx="8605104" cy="7675557"/>
          </a:xfrm>
          <a:custGeom>
            <a:avLst/>
            <a:gdLst/>
            <a:ahLst/>
            <a:cxnLst/>
            <a:rect l="l" t="t" r="r" b="b"/>
            <a:pathLst>
              <a:path w="8605104" h="7675557">
                <a:moveTo>
                  <a:pt x="0" y="0"/>
                </a:moveTo>
                <a:lnTo>
                  <a:pt x="8605104" y="0"/>
                </a:lnTo>
                <a:lnTo>
                  <a:pt x="8605104" y="7675556"/>
                </a:lnTo>
                <a:lnTo>
                  <a:pt x="0" y="76755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0" b="-80"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" name="Freeform 3"/>
          <p:cNvSpPr/>
          <p:nvPr/>
        </p:nvSpPr>
        <p:spPr>
          <a:xfrm flipH="1">
            <a:off x="5149636" y="2247677"/>
            <a:ext cx="8296916" cy="6637533"/>
          </a:xfrm>
          <a:custGeom>
            <a:avLst/>
            <a:gdLst/>
            <a:ahLst/>
            <a:cxnLst/>
            <a:rect l="l" t="t" r="r" b="b"/>
            <a:pathLst>
              <a:path w="8296916" h="6637533">
                <a:moveTo>
                  <a:pt x="8296916" y="0"/>
                </a:moveTo>
                <a:lnTo>
                  <a:pt x="0" y="0"/>
                </a:lnTo>
                <a:lnTo>
                  <a:pt x="0" y="6637533"/>
                </a:lnTo>
                <a:lnTo>
                  <a:pt x="8296916" y="6637533"/>
                </a:lnTo>
                <a:lnTo>
                  <a:pt x="829691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4" name="TextBox 4"/>
          <p:cNvSpPr txBox="1"/>
          <p:nvPr/>
        </p:nvSpPr>
        <p:spPr>
          <a:xfrm>
            <a:off x="5859974" y="3598003"/>
            <a:ext cx="6568053" cy="3024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7"/>
              </a:lnSpc>
            </a:pPr>
            <a:r>
              <a:rPr lang="en-US" sz="3426" b="1">
                <a:solidFill>
                  <a:srgbClr val="FFFFFF"/>
                </a:solidFill>
                <a:latin typeface="Lota Grotesque 3 Bold"/>
                <a:ea typeface="Lota Grotesque 3 Bold"/>
                <a:cs typeface="Lota Grotesque 3 Bold"/>
                <a:sym typeface="Lota Grotesque 3 Bold"/>
              </a:rPr>
              <a:t>Majoriteten behöver konsumera mindre och mer hållbart. Men vissa behöver konsumera mer för att täcka de mest grundläggande behoven.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59885" y="5145467"/>
            <a:ext cx="3387351" cy="3021440"/>
            <a:chOff x="0" y="0"/>
            <a:chExt cx="4516469" cy="40285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16469" cy="4028587"/>
            </a:xfrm>
            <a:custGeom>
              <a:avLst/>
              <a:gdLst/>
              <a:ahLst/>
              <a:cxnLst/>
              <a:rect l="l" t="t" r="r" b="b"/>
              <a:pathLst>
                <a:path w="4516469" h="4028587">
                  <a:moveTo>
                    <a:pt x="0" y="0"/>
                  </a:moveTo>
                  <a:lnTo>
                    <a:pt x="4516469" y="0"/>
                  </a:lnTo>
                  <a:lnTo>
                    <a:pt x="4516469" y="4028587"/>
                  </a:lnTo>
                  <a:lnTo>
                    <a:pt x="0" y="40285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80" b="-80"/>
              </a:stretch>
            </a:blipFill>
          </p:spPr>
          <p:txBody>
            <a:bodyPr/>
            <a:lstStyle/>
            <a:p>
              <a:endParaRPr lang="sv-S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688620" y="2073344"/>
              <a:ext cx="3474752" cy="9594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58"/>
                </a:lnSpc>
              </a:pPr>
              <a:r>
                <a:rPr lang="en-US" sz="1399" spc="13">
                  <a:solidFill>
                    <a:srgbClr val="FFFFFF"/>
                  </a:solidFill>
                  <a:latin typeface="Lota Grotesque 3 Light"/>
                  <a:ea typeface="Lota Grotesque 3 Light"/>
                  <a:cs typeface="Lota Grotesque 3 Light"/>
                  <a:sym typeface="Lota Grotesque 3 Light"/>
                </a:rPr>
                <a:t>Av MatRätts medlemmar har inte resurser att köpa kläder till sig själva eller sina barn.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637628" y="715432"/>
              <a:ext cx="3576736" cy="1500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03"/>
                </a:lnSpc>
              </a:pPr>
              <a:r>
                <a:rPr lang="en-US" sz="7336" b="1" spc="-220">
                  <a:solidFill>
                    <a:srgbClr val="FFFFFF"/>
                  </a:solidFill>
                  <a:latin typeface="Lota Grotesque 3 Bold"/>
                  <a:ea typeface="Lota Grotesque 3 Bold"/>
                  <a:cs typeface="Lota Grotesque 3 Bold"/>
                  <a:sym typeface="Lota Grotesque 3 Bold"/>
                </a:rPr>
                <a:t>87%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0"/>
            <a:ext cx="9144000" cy="10288608"/>
          </a:xfrm>
          <a:custGeom>
            <a:avLst/>
            <a:gdLst/>
            <a:ahLst/>
            <a:cxnLst/>
            <a:rect l="l" t="t" r="r" b="b"/>
            <a:pathLst>
              <a:path w="9144000" h="10288608">
                <a:moveTo>
                  <a:pt x="0" y="0"/>
                </a:moveTo>
                <a:lnTo>
                  <a:pt x="9144000" y="0"/>
                </a:lnTo>
                <a:lnTo>
                  <a:pt x="9144000" y="10288608"/>
                </a:lnTo>
                <a:lnTo>
                  <a:pt x="0" y="102886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7" name="TextBox 7"/>
          <p:cNvSpPr txBox="1"/>
          <p:nvPr/>
        </p:nvSpPr>
        <p:spPr>
          <a:xfrm>
            <a:off x="9959978" y="2434655"/>
            <a:ext cx="7174517" cy="2166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48178" lvl="1" indent="-224089" algn="l">
              <a:lnSpc>
                <a:spcPts val="2906"/>
              </a:lnSpc>
              <a:buFont typeface="Arial"/>
              <a:buChar char="•"/>
            </a:pPr>
            <a:r>
              <a:rPr lang="en-US" sz="2075">
                <a:solidFill>
                  <a:srgbClr val="000000"/>
                </a:solidFill>
                <a:latin typeface="Lota Grotesque 3 Light"/>
                <a:ea typeface="Lota Grotesque 3 Light"/>
                <a:cs typeface="Lota Grotesque 3 Light"/>
                <a:sym typeface="Lota Grotesque 3 Light"/>
              </a:rPr>
              <a:t>För ekonomiskt utsatta barnfamiljer är tillgången till kläder en daglig kamp, vilket kan leda till </a:t>
            </a:r>
            <a:r>
              <a:rPr lang="en-US" sz="2075">
                <a:solidFill>
                  <a:srgbClr val="000000"/>
                </a:solidFill>
                <a:latin typeface="Lota Grotesque 3"/>
                <a:ea typeface="Lota Grotesque 3"/>
                <a:cs typeface="Lota Grotesque 3"/>
                <a:sym typeface="Lota Grotesque 3"/>
              </a:rPr>
              <a:t>social exkludering och ökad stress. </a:t>
            </a:r>
          </a:p>
          <a:p>
            <a:pPr marL="448178" lvl="1" indent="-224089" algn="l">
              <a:lnSpc>
                <a:spcPts val="2906"/>
              </a:lnSpc>
              <a:buFont typeface="Arial"/>
              <a:buChar char="•"/>
            </a:pPr>
            <a:r>
              <a:rPr lang="en-US" sz="2075">
                <a:solidFill>
                  <a:srgbClr val="000000"/>
                </a:solidFill>
                <a:latin typeface="Lota Grotesque 3 Light"/>
                <a:ea typeface="Lota Grotesque 3 Light"/>
                <a:cs typeface="Lota Grotesque 3 Light"/>
                <a:sym typeface="Lota Grotesque 3 Light"/>
              </a:rPr>
              <a:t>Kläder är inte bara tyg och trender – de är en förutsättning för en värdig tillvaro och en </a:t>
            </a:r>
            <a:r>
              <a:rPr lang="en-US" sz="2075">
                <a:solidFill>
                  <a:srgbClr val="000000"/>
                </a:solidFill>
                <a:latin typeface="Lota Grotesque 3"/>
                <a:ea typeface="Lota Grotesque 3"/>
                <a:cs typeface="Lota Grotesque 3"/>
                <a:sym typeface="Lota Grotesque 3"/>
              </a:rPr>
              <a:t>nyckel till att kunna delta i samhället</a:t>
            </a:r>
            <a:r>
              <a:rPr lang="en-US" sz="2075">
                <a:solidFill>
                  <a:srgbClr val="000000"/>
                </a:solidFill>
                <a:latin typeface="Lota Grotesque 3 Light"/>
                <a:ea typeface="Lota Grotesque 3 Light"/>
                <a:cs typeface="Lota Grotesque 3 Light"/>
                <a:sym typeface="Lota Grotesque 3 Light"/>
              </a:rPr>
              <a:t>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4058195" y="6475713"/>
            <a:ext cx="3387351" cy="3021440"/>
            <a:chOff x="0" y="0"/>
            <a:chExt cx="4516469" cy="40285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16469" cy="4028587"/>
            </a:xfrm>
            <a:custGeom>
              <a:avLst/>
              <a:gdLst/>
              <a:ahLst/>
              <a:cxnLst/>
              <a:rect l="l" t="t" r="r" b="b"/>
              <a:pathLst>
                <a:path w="4516469" h="4028587">
                  <a:moveTo>
                    <a:pt x="0" y="0"/>
                  </a:moveTo>
                  <a:lnTo>
                    <a:pt x="4516469" y="0"/>
                  </a:lnTo>
                  <a:lnTo>
                    <a:pt x="4516469" y="4028587"/>
                  </a:lnTo>
                  <a:lnTo>
                    <a:pt x="0" y="40285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80" b="-80"/>
              </a:stretch>
            </a:blipFill>
          </p:spPr>
          <p:txBody>
            <a:bodyPr/>
            <a:lstStyle/>
            <a:p>
              <a:endParaRPr lang="sv-S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89613" y="2073344"/>
              <a:ext cx="3413877" cy="12854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64"/>
                </a:lnSpc>
              </a:pPr>
              <a:r>
                <a:rPr lang="en-US" sz="1403" spc="14">
                  <a:solidFill>
                    <a:srgbClr val="FFFFFF"/>
                  </a:solidFill>
                  <a:latin typeface="Lota Grotesque 3 Light"/>
                  <a:ea typeface="Lota Grotesque 3 Light"/>
                  <a:cs typeface="Lota Grotesque 3 Light"/>
                  <a:sym typeface="Lota Grotesque 3 Light"/>
                </a:rPr>
                <a:t>Av MatRätts medlemmar har vid ett eller flera tillfällen behövt avstå aktivitet på grund av brist på passande kläder.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644158" y="715432"/>
              <a:ext cx="3704788" cy="1500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03"/>
                </a:lnSpc>
              </a:pPr>
              <a:r>
                <a:rPr lang="en-US" sz="7336" b="1" spc="-220">
                  <a:solidFill>
                    <a:srgbClr val="FFFFFF"/>
                  </a:solidFill>
                  <a:latin typeface="Lota Grotesque 3 Bold"/>
                  <a:ea typeface="Lota Grotesque 3 Bold"/>
                  <a:cs typeface="Lota Grotesque 3 Bold"/>
                  <a:sym typeface="Lota Grotesque 3 Bold"/>
                </a:rPr>
                <a:t>72%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159885" y="1301362"/>
            <a:ext cx="8182756" cy="637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0"/>
              </a:lnSpc>
            </a:pPr>
            <a:r>
              <a:rPr lang="en-US" sz="3757" b="1">
                <a:solidFill>
                  <a:srgbClr val="FF6238"/>
                </a:solidFill>
                <a:latin typeface="Lota Grotesque 1 Bold"/>
                <a:ea typeface="Lota Grotesque 1 Bold"/>
                <a:cs typeface="Lota Grotesque 1 Bold"/>
                <a:sym typeface="Lota Grotesque 1 Bold"/>
              </a:rPr>
              <a:t>Kläder - mer än tyg och trender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60018"/>
            <a:ext cx="20255168" cy="11722027"/>
          </a:xfrm>
          <a:custGeom>
            <a:avLst/>
            <a:gdLst/>
            <a:ahLst/>
            <a:cxnLst/>
            <a:rect l="l" t="t" r="r" b="b"/>
            <a:pathLst>
              <a:path w="20255168" h="11722027">
                <a:moveTo>
                  <a:pt x="0" y="0"/>
                </a:moveTo>
                <a:lnTo>
                  <a:pt x="20255168" y="0"/>
                </a:lnTo>
                <a:lnTo>
                  <a:pt x="20255168" y="11722027"/>
                </a:lnTo>
                <a:lnTo>
                  <a:pt x="0" y="117220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45" t="-3393" b="-3393"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" name="Freeform 3"/>
          <p:cNvSpPr/>
          <p:nvPr/>
        </p:nvSpPr>
        <p:spPr>
          <a:xfrm>
            <a:off x="13960040" y="504533"/>
            <a:ext cx="3869328" cy="408536"/>
          </a:xfrm>
          <a:custGeom>
            <a:avLst/>
            <a:gdLst/>
            <a:ahLst/>
            <a:cxnLst/>
            <a:rect l="l" t="t" r="r" b="b"/>
            <a:pathLst>
              <a:path w="3869328" h="408536">
                <a:moveTo>
                  <a:pt x="0" y="0"/>
                </a:moveTo>
                <a:lnTo>
                  <a:pt x="3869328" y="0"/>
                </a:lnTo>
                <a:lnTo>
                  <a:pt x="3869328" y="408536"/>
                </a:lnTo>
                <a:lnTo>
                  <a:pt x="0" y="4085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4" name="TextBox 4"/>
          <p:cNvSpPr txBox="1"/>
          <p:nvPr/>
        </p:nvSpPr>
        <p:spPr>
          <a:xfrm>
            <a:off x="2593030" y="4799898"/>
            <a:ext cx="11226165" cy="2266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25"/>
              </a:lnSpc>
            </a:pPr>
            <a:r>
              <a:rPr lang="en-US" sz="7899" b="1">
                <a:solidFill>
                  <a:srgbClr val="FFFFFF"/>
                </a:solidFill>
                <a:latin typeface="Lota Grotesque 1 Bold"/>
                <a:ea typeface="Lota Grotesque 1 Bold"/>
                <a:cs typeface="Lota Grotesque 1 Bold"/>
                <a:sym typeface="Lota Grotesque 1 Bold"/>
              </a:rPr>
              <a:t>Från social supermarket </a:t>
            </a:r>
          </a:p>
          <a:p>
            <a:pPr algn="l">
              <a:lnSpc>
                <a:spcPts val="8925"/>
              </a:lnSpc>
            </a:pPr>
            <a:r>
              <a:rPr lang="en-US" sz="7899" b="1">
                <a:solidFill>
                  <a:srgbClr val="FFFFFF"/>
                </a:solidFill>
                <a:latin typeface="Lota Grotesque 1 Bold"/>
                <a:ea typeface="Lota Grotesque 1 Bold"/>
                <a:cs typeface="Lota Grotesque 1 Bold"/>
                <a:sym typeface="Lota Grotesque 1 Bold"/>
              </a:rPr>
              <a:t>till hållbar samhällskraft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593030" y="4336983"/>
            <a:ext cx="9679930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Lota Grotesque 1 Bold"/>
                <a:ea typeface="Lota Grotesque 1 Bold"/>
                <a:cs typeface="Lota Grotesque 1 Bold"/>
                <a:sym typeface="Lota Grotesque 1 Bold"/>
              </a:rPr>
              <a:t>Socialt företagande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454</Words>
  <Application>Microsoft Office PowerPoint</Application>
  <PresentationFormat>Anpassad</PresentationFormat>
  <Paragraphs>71</Paragraphs>
  <Slides>9</Slides>
  <Notes>2</Notes>
  <HiddenSlides>0</HiddenSlides>
  <MMClips>1</MMClips>
  <ScaleCrop>false</ScaleCrop>
  <HeadingPairs>
    <vt:vector size="6" baseType="variant">
      <vt:variant>
        <vt:lpstr>Använt teckensnitt</vt:lpstr>
      </vt:variant>
      <vt:variant>
        <vt:i4>10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9</vt:i4>
      </vt:variant>
    </vt:vector>
  </HeadingPairs>
  <TitlesOfParts>
    <vt:vector size="20" baseType="lpstr">
      <vt:lpstr>Lota Grotesque 3 Light</vt:lpstr>
      <vt:lpstr>Arial</vt:lpstr>
      <vt:lpstr>Lota Grotesque 3 Bold</vt:lpstr>
      <vt:lpstr>Lota Grotesque 1 Italics</vt:lpstr>
      <vt:lpstr>Lota Grotesque 1 Bold</vt:lpstr>
      <vt:lpstr>Lota Grotesque 2 Light</vt:lpstr>
      <vt:lpstr>Lota Grotesque 1</vt:lpstr>
      <vt:lpstr>Lota Grotesque 1 Light</vt:lpstr>
      <vt:lpstr>Lota Grotesque 3</vt:lpstr>
      <vt:lpstr>Calibri</vt:lpstr>
      <vt:lpstr>Office Theme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Kopia av KlädRätt x Lindex presentation</dc:title>
  <dc:creator>Ida-Lina Frisell Aasland</dc:creator>
  <cp:lastModifiedBy>Ida-Lina Frisell Aasland</cp:lastModifiedBy>
  <cp:revision>2</cp:revision>
  <dcterms:created xsi:type="dcterms:W3CDTF">2006-08-16T00:00:00Z</dcterms:created>
  <dcterms:modified xsi:type="dcterms:W3CDTF">2026-05-06T08:53:20Z</dcterms:modified>
  <dc:identifier>DAHImCXq168</dc:identifier>
</cp:coreProperties>
</file>