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831" autoAdjust="0"/>
  </p:normalViewPr>
  <p:slideViewPr>
    <p:cSldViewPr snapToGrid="0">
      <p:cViewPr varScale="1">
        <p:scale>
          <a:sx n="66" d="100"/>
          <a:sy n="66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CF8D6-FB55-4BCA-B73F-FA3349D85DA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0C46-9458-4E46-B5F0-C3D740B067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7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0C46-9458-4E46-B5F0-C3D740B0671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47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0C46-9458-4E46-B5F0-C3D740B0671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13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0C46-9458-4E46-B5F0-C3D740B0671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2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0C46-9458-4E46-B5F0-C3D740B0671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40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0C46-9458-4E46-B5F0-C3D740B0671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05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C0C46-9458-4E46-B5F0-C3D740B0671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5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3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8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66B2E-0E96-FF2C-660B-39EBA82B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773"/>
          <a:stretch>
            <a:fillRect/>
          </a:stretch>
        </p:blipFill>
        <p:spPr>
          <a:xfrm>
            <a:off x="20" y="-4"/>
            <a:ext cx="12191980" cy="685800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A10D1F7-7304-1311-36A3-3B2A45D2D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647701"/>
            <a:ext cx="6108700" cy="3470167"/>
          </a:xfrm>
        </p:spPr>
        <p:txBody>
          <a:bodyPr anchor="t">
            <a:normAutofit/>
          </a:bodyPr>
          <a:lstStyle/>
          <a:p>
            <a:r>
              <a:rPr lang="sv-SE" dirty="0"/>
              <a:t>Skuldfällan:</a:t>
            </a:r>
            <a:br>
              <a:rPr lang="sv-SE" dirty="0"/>
            </a:br>
            <a:r>
              <a:rPr lang="sv-SE" dirty="0"/>
              <a:t>Överskuldsättning som socialt problem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EE3B00F-5E7B-4D8A-84A0-7B136A0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60042"/>
            <a:ext cx="12191999" cy="12979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CB2CE6-F3D5-341B-5BCC-E8CCBE56C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36208"/>
            <a:ext cx="9524999" cy="5645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Julia Callegari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Fil. dr. och forskare i socialt arbete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Mälardalens universitet</a:t>
            </a:r>
          </a:p>
        </p:txBody>
      </p:sp>
    </p:spTree>
    <p:extLst>
      <p:ext uri="{BB962C8B-B14F-4D97-AF65-F5344CB8AC3E}">
        <p14:creationId xmlns:p14="http://schemas.microsoft.com/office/powerpoint/2010/main" val="32378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E63E38-D4B0-494B-9C7F-0ECA5A413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34472BE-4724-240C-0405-F3E281F4604B}"/>
              </a:ext>
            </a:extLst>
          </p:cNvPr>
          <p:cNvSpPr txBox="1"/>
          <p:nvPr/>
        </p:nvSpPr>
        <p:spPr>
          <a:xfrm>
            <a:off x="924910" y="924911"/>
            <a:ext cx="470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Definition och utveckling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9B3531C-6BB2-611A-F3F9-085E0AA9B9EB}"/>
              </a:ext>
            </a:extLst>
          </p:cNvPr>
          <p:cNvSpPr txBox="1"/>
          <p:nvPr/>
        </p:nvSpPr>
        <p:spPr>
          <a:xfrm>
            <a:off x="924910" y="5165834"/>
            <a:ext cx="4708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Socialt formade orsaker och konsekvenser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2658AA0-23ED-F9BA-AC67-8278422385D5}"/>
              </a:ext>
            </a:extLst>
          </p:cNvPr>
          <p:cNvSpPr txBox="1"/>
          <p:nvPr/>
        </p:nvSpPr>
        <p:spPr>
          <a:xfrm>
            <a:off x="8986345" y="4919613"/>
            <a:ext cx="357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Vägar ut: nuläge och framtid</a:t>
            </a:r>
          </a:p>
        </p:txBody>
      </p:sp>
    </p:spTree>
    <p:extLst>
      <p:ext uri="{BB962C8B-B14F-4D97-AF65-F5344CB8AC3E}">
        <p14:creationId xmlns:p14="http://schemas.microsoft.com/office/powerpoint/2010/main" val="191887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D8CB8-3B08-1CE7-0591-C89CDDD34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5CBC9C-DE3A-F41D-DB0E-F9505D491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049D858-402B-6D73-0891-60C3E317B01E}"/>
              </a:ext>
            </a:extLst>
          </p:cNvPr>
          <p:cNvSpPr txBox="1"/>
          <p:nvPr/>
        </p:nvSpPr>
        <p:spPr>
          <a:xfrm>
            <a:off x="733991" y="512928"/>
            <a:ext cx="470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Definition och utveckling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5FA760-2186-0C42-28E2-BF56FC129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13" y="2964438"/>
            <a:ext cx="3483494" cy="222102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39C6255-1FC6-C74F-FD23-254A2E0A4405}"/>
              </a:ext>
            </a:extLst>
          </p:cNvPr>
          <p:cNvSpPr txBox="1"/>
          <p:nvPr/>
        </p:nvSpPr>
        <p:spPr>
          <a:xfrm>
            <a:off x="4666746" y="5185458"/>
            <a:ext cx="3331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Kronofogden (2025). </a:t>
            </a:r>
            <a:r>
              <a:rPr lang="sv-SE" sz="800" i="1" dirty="0"/>
              <a:t>Betalningsproblem och skulder hos Kronofogden</a:t>
            </a:r>
            <a:r>
              <a:rPr lang="sv-SE" sz="800" dirty="0"/>
              <a:t>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4CE855E-0592-AD2A-1659-EB0207AF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648" y="3785713"/>
            <a:ext cx="3483494" cy="230069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96D082-5583-8DB4-0547-11CBCECC3012}"/>
              </a:ext>
            </a:extLst>
          </p:cNvPr>
          <p:cNvSpPr txBox="1"/>
          <p:nvPr/>
        </p:nvSpPr>
        <p:spPr>
          <a:xfrm>
            <a:off x="9740692" y="5903807"/>
            <a:ext cx="2532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Kronofogden (2026). </a:t>
            </a:r>
            <a:r>
              <a:rPr lang="sv-SE" sz="800" i="1" dirty="0"/>
              <a:t>Skuldsättningens geografi</a:t>
            </a:r>
            <a:endParaRPr lang="sv-SE" sz="8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F3217A-71D0-AE4D-E0F3-CF5745278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58" y="2227582"/>
            <a:ext cx="4202772" cy="207885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CA12027-9445-CB4F-844A-51D27D7841E2}"/>
              </a:ext>
            </a:extLst>
          </p:cNvPr>
          <p:cNvSpPr txBox="1"/>
          <p:nvPr/>
        </p:nvSpPr>
        <p:spPr>
          <a:xfrm>
            <a:off x="1432699" y="4430992"/>
            <a:ext cx="308191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sv-SE" sz="800" dirty="0"/>
              <a:t>Molin, E., &amp; Roth, P. (2025). </a:t>
            </a:r>
            <a:r>
              <a:rPr lang="sv-SE" sz="800" i="1" dirty="0"/>
              <a:t>Överskuldsättning i Sverige. Förslag för en modern skuldsanering</a:t>
            </a:r>
            <a:r>
              <a:rPr lang="sv-SE" sz="800" dirty="0"/>
              <a:t>. Arena Idé.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F133E6C-C85E-2CED-5C82-F31D65DAE91D}"/>
              </a:ext>
            </a:extLst>
          </p:cNvPr>
          <p:cNvSpPr txBox="1"/>
          <p:nvPr/>
        </p:nvSpPr>
        <p:spPr>
          <a:xfrm>
            <a:off x="1356167" y="1354565"/>
            <a:ext cx="101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”En återkommande och långvarig oförmåga att betala sina löpande räkningar och skulder” (Europiska kommissionen, 2013).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114B532-90AE-46C6-6FB3-9B67CCA37F1E}"/>
              </a:ext>
            </a:extLst>
          </p:cNvPr>
          <p:cNvSpPr txBox="1"/>
          <p:nvPr/>
        </p:nvSpPr>
        <p:spPr>
          <a:xfrm>
            <a:off x="5108114" y="1653873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… men hur mäter man det?</a:t>
            </a:r>
          </a:p>
        </p:txBody>
      </p:sp>
    </p:spTree>
    <p:extLst>
      <p:ext uri="{BB962C8B-B14F-4D97-AF65-F5344CB8AC3E}">
        <p14:creationId xmlns:p14="http://schemas.microsoft.com/office/powerpoint/2010/main" val="105959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5040D-782C-8723-F0F0-2A8B4606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F9692-6AA7-7F2E-A9BC-753D7463B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9D91545-7E37-C041-161A-701166588EBE}"/>
              </a:ext>
            </a:extLst>
          </p:cNvPr>
          <p:cNvSpPr txBox="1"/>
          <p:nvPr/>
        </p:nvSpPr>
        <p:spPr>
          <a:xfrm>
            <a:off x="924910" y="924911"/>
            <a:ext cx="470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Definition och utveckling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CA0B0AB-7386-0CC3-409C-6A1B08268457}"/>
              </a:ext>
            </a:extLst>
          </p:cNvPr>
          <p:cNvSpPr txBox="1"/>
          <p:nvPr/>
        </p:nvSpPr>
        <p:spPr>
          <a:xfrm>
            <a:off x="924910" y="5165834"/>
            <a:ext cx="4708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Socialt formade orsaker och konsekvenser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5C7F386-7699-7823-79BE-7C128A89FAE1}"/>
              </a:ext>
            </a:extLst>
          </p:cNvPr>
          <p:cNvSpPr txBox="1"/>
          <p:nvPr/>
        </p:nvSpPr>
        <p:spPr>
          <a:xfrm>
            <a:off x="8986345" y="4919613"/>
            <a:ext cx="357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Vägar ut: nuläge och framtid</a:t>
            </a:r>
          </a:p>
        </p:txBody>
      </p:sp>
    </p:spTree>
    <p:extLst>
      <p:ext uri="{BB962C8B-B14F-4D97-AF65-F5344CB8AC3E}">
        <p14:creationId xmlns:p14="http://schemas.microsoft.com/office/powerpoint/2010/main" val="74944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20DAC-543D-B59D-AC61-CF8DDBDF6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AD1AEF-C1BF-9C3A-EC34-687C67F0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9730AD8-EFA6-70D7-6997-921E1FFE89F3}"/>
              </a:ext>
            </a:extLst>
          </p:cNvPr>
          <p:cNvSpPr txBox="1"/>
          <p:nvPr/>
        </p:nvSpPr>
        <p:spPr>
          <a:xfrm>
            <a:off x="566095" y="616983"/>
            <a:ext cx="788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Socialt formade orsaker och konsekvenser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8E19F6D-01CC-6057-0470-7CB299FF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5" y="1908842"/>
            <a:ext cx="5546293" cy="322572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D5BDE75-98EA-CBE9-FD9A-5F196CE113A0}"/>
              </a:ext>
            </a:extLst>
          </p:cNvPr>
          <p:cNvSpPr txBox="1"/>
          <p:nvPr/>
        </p:nvSpPr>
        <p:spPr>
          <a:xfrm>
            <a:off x="995013" y="5233942"/>
            <a:ext cx="52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Bildkälla: TV3 &amp; https://nyheter24.se/nyheter/inrikes/940812-johan-slar-lyxfallan-rekord-sa-mycket-pengar-lagger-han-pa-sina-bilar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110A775-7DFD-183C-1332-0BA07A02F21D}"/>
              </a:ext>
            </a:extLst>
          </p:cNvPr>
          <p:cNvSpPr txBox="1"/>
          <p:nvPr/>
        </p:nvSpPr>
        <p:spPr>
          <a:xfrm>
            <a:off x="6341861" y="1532036"/>
            <a:ext cx="54411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Överskuldsättning skapas i samspelet mellan individ-välfärdsstat-kreditmarknad (t.ex. Krumer-Nevo m.fl.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Låntagande för överlevnadskonsumtion snarare än överkonsumtion? (t.ex. Lindellee, 2018; Marston m.fl.,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Överskuldsättning leder till social exkludering och cementerad fattigdom (t.ex. Eriksson &amp; Davidsson,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Påfrestningar både på individ- och samhällsnivå (Hiilamo,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77909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CF4C3-0901-399C-E631-1AA66111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A50DA-8EFF-E661-DF30-074EF1D3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4023B0F-CBD8-877B-D9A0-A8DD34CB2AEC}"/>
              </a:ext>
            </a:extLst>
          </p:cNvPr>
          <p:cNvSpPr txBox="1"/>
          <p:nvPr/>
        </p:nvSpPr>
        <p:spPr>
          <a:xfrm>
            <a:off x="924910" y="924911"/>
            <a:ext cx="470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Definition och utveckling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5BE81D2-397F-E53C-6EA6-BBEFCD79A4AA}"/>
              </a:ext>
            </a:extLst>
          </p:cNvPr>
          <p:cNvSpPr txBox="1"/>
          <p:nvPr/>
        </p:nvSpPr>
        <p:spPr>
          <a:xfrm>
            <a:off x="924910" y="5165834"/>
            <a:ext cx="4708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Socialt formade orsaker och konsekvenser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23D4234-4040-1BB9-D96A-B1D2DE6FADB2}"/>
              </a:ext>
            </a:extLst>
          </p:cNvPr>
          <p:cNvSpPr txBox="1"/>
          <p:nvPr/>
        </p:nvSpPr>
        <p:spPr>
          <a:xfrm>
            <a:off x="8986345" y="4919613"/>
            <a:ext cx="357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Vägar ut: nuläge och framtid</a:t>
            </a:r>
          </a:p>
        </p:txBody>
      </p:sp>
    </p:spTree>
    <p:extLst>
      <p:ext uri="{BB962C8B-B14F-4D97-AF65-F5344CB8AC3E}">
        <p14:creationId xmlns:p14="http://schemas.microsoft.com/office/powerpoint/2010/main" val="1649494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AC48F-DD87-2582-8CDD-6F3D157D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2AAC77-93DB-71A4-13BD-7DB4EE9A4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93345CD-CAAF-A064-5343-C60CB6E29972}"/>
              </a:ext>
            </a:extLst>
          </p:cNvPr>
          <p:cNvSpPr txBox="1"/>
          <p:nvPr/>
        </p:nvSpPr>
        <p:spPr>
          <a:xfrm>
            <a:off x="583125" y="532808"/>
            <a:ext cx="551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Vägar ut: nuläge och framtid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173B337-A75E-537C-14B2-0CE7DFCBA690}"/>
              </a:ext>
            </a:extLst>
          </p:cNvPr>
          <p:cNvSpPr txBox="1"/>
          <p:nvPr/>
        </p:nvSpPr>
        <p:spPr>
          <a:xfrm>
            <a:off x="583125" y="3218885"/>
            <a:ext cx="3304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Budget- och skuldrådgivning</a:t>
            </a:r>
          </a:p>
          <a:p>
            <a:endParaRPr lang="sv-SE" dirty="0"/>
          </a:p>
          <a:p>
            <a:r>
              <a:rPr lang="sv-SE" dirty="0"/>
              <a:t>Betydande handlingsutrymme både på kommunal och rådgivarnivå – variationer i rådgivning (Callegari,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 3" descr="Måltavla kontur">
            <a:extLst>
              <a:ext uri="{FF2B5EF4-FFF2-40B4-BE49-F238E27FC236}">
                <a16:creationId xmlns:a16="http://schemas.microsoft.com/office/drawing/2014/main" id="{FCF16E8D-817B-72B7-258D-21290E3688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7891" y="2033083"/>
            <a:ext cx="914400" cy="914400"/>
          </a:xfrm>
          <a:prstGeom prst="rect">
            <a:avLst/>
          </a:prstGeom>
        </p:spPr>
      </p:pic>
      <p:pic>
        <p:nvPicPr>
          <p:cNvPr id="9" name="Bild 8" descr="Styrelserum kontur">
            <a:extLst>
              <a:ext uri="{FF2B5EF4-FFF2-40B4-BE49-F238E27FC236}">
                <a16:creationId xmlns:a16="http://schemas.microsoft.com/office/drawing/2014/main" id="{48D43C20-75AA-91B9-FE84-BBCD9A70EF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1047" y="1939641"/>
            <a:ext cx="914400" cy="914400"/>
          </a:xfrm>
          <a:prstGeom prst="rect">
            <a:avLst/>
          </a:prstGeom>
        </p:spPr>
      </p:pic>
      <p:pic>
        <p:nvPicPr>
          <p:cNvPr id="11" name="Bild 10" descr="Urklipp kontur">
            <a:extLst>
              <a:ext uri="{FF2B5EF4-FFF2-40B4-BE49-F238E27FC236}">
                <a16:creationId xmlns:a16="http://schemas.microsoft.com/office/drawing/2014/main" id="{F1474764-4C33-DED0-3382-153228A351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4469" y="1939641"/>
            <a:ext cx="914400" cy="9144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A7EBC92E-52B1-ED1F-7540-FC6952C31B02}"/>
              </a:ext>
            </a:extLst>
          </p:cNvPr>
          <p:cNvSpPr txBox="1"/>
          <p:nvPr/>
        </p:nvSpPr>
        <p:spPr>
          <a:xfrm>
            <a:off x="7919051" y="3218885"/>
            <a:ext cx="3650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Aktuella och möjliga reformer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Reglering av kreditmarknaden – vad innebär 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Införa reformer och arbetssätt utifrån förståelsen att överskuldsättning är en socialpolitisk fråga!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0F3AA55-AAF0-E192-06A6-B7C3C06BCDA3}"/>
              </a:ext>
            </a:extLst>
          </p:cNvPr>
          <p:cNvSpPr txBox="1"/>
          <p:nvPr/>
        </p:nvSpPr>
        <p:spPr>
          <a:xfrm>
            <a:off x="3996642" y="3218885"/>
            <a:ext cx="3812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Skuldsanering via Kronofogden</a:t>
            </a:r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Låg beviljandegrad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Betoning på regelefterlevnad och rättssäkerhet, snarare än individuell bedömning (Callegari, 2026)</a:t>
            </a:r>
          </a:p>
        </p:txBody>
      </p:sp>
    </p:spTree>
    <p:extLst>
      <p:ext uri="{BB962C8B-B14F-4D97-AF65-F5344CB8AC3E}">
        <p14:creationId xmlns:p14="http://schemas.microsoft.com/office/powerpoint/2010/main" val="38075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E764E-8B0B-7DE3-59CA-B0FFC363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0CC6DC-507A-6962-A563-CE996E16E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1BB8C56-D651-FEA6-6502-5E8CD88CD43F}"/>
              </a:ext>
            </a:extLst>
          </p:cNvPr>
          <p:cNvSpPr txBox="1"/>
          <p:nvPr/>
        </p:nvSpPr>
        <p:spPr>
          <a:xfrm>
            <a:off x="4919240" y="5614526"/>
            <a:ext cx="4444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Tack!</a:t>
            </a:r>
          </a:p>
          <a:p>
            <a:pPr algn="ctr"/>
            <a:endParaRPr lang="sv-SE" sz="800" b="1" dirty="0"/>
          </a:p>
          <a:p>
            <a:pPr algn="ctr"/>
            <a:r>
              <a:rPr lang="sv-SE" sz="1600" b="1" dirty="0"/>
              <a:t>kontakt: julia.callegari@mdu.se</a:t>
            </a:r>
          </a:p>
        </p:txBody>
      </p:sp>
    </p:spTree>
    <p:extLst>
      <p:ext uri="{BB962C8B-B14F-4D97-AF65-F5344CB8AC3E}">
        <p14:creationId xmlns:p14="http://schemas.microsoft.com/office/powerpoint/2010/main" val="293395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7D7F42364AD046910235F2E29F2B5A" ma:contentTypeVersion="11" ma:contentTypeDescription="Skapa ett nytt dokument." ma:contentTypeScope="" ma:versionID="a146b4b0880892b0578a1878ae9ec5c3">
  <xsd:schema xmlns:xsd="http://www.w3.org/2001/XMLSchema" xmlns:xs="http://www.w3.org/2001/XMLSchema" xmlns:p="http://schemas.microsoft.com/office/2006/metadata/properties" xmlns:ns2="8dfcbd46-eb79-4dc0-b3ad-467709f93d7f" xmlns:ns3="de4d183f-7ce5-4170-b059-5b32fe7afb79" targetNamespace="http://schemas.microsoft.com/office/2006/metadata/properties" ma:root="true" ma:fieldsID="c3009d582d1083cef345a0936b5622ec" ns2:_="" ns3:_="">
    <xsd:import namespace="8dfcbd46-eb79-4dc0-b3ad-467709f93d7f"/>
    <xsd:import namespace="de4d183f-7ce5-4170-b059-5b32fe7afb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cbd46-eb79-4dc0-b3ad-467709f93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fe994498-4079-427d-8cb5-4fc827e27c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d183f-7ce5-4170-b059-5b32fe7afb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838bd2-4f0a-4484-acba-51e582738b2d}" ma:internalName="TaxCatchAll" ma:showField="CatchAllData" ma:web="de4d183f-7ce5-4170-b059-5b32fe7afb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fcbd46-eb79-4dc0-b3ad-467709f93d7f">
      <Terms xmlns="http://schemas.microsoft.com/office/infopath/2007/PartnerControls"/>
    </lcf76f155ced4ddcb4097134ff3c332f>
    <TaxCatchAll xmlns="de4d183f-7ce5-4170-b059-5b32fe7afb79" xsi:nil="true"/>
  </documentManagement>
</p:properties>
</file>

<file path=customXml/itemProps1.xml><?xml version="1.0" encoding="utf-8"?>
<ds:datastoreItem xmlns:ds="http://schemas.openxmlformats.org/officeDocument/2006/customXml" ds:itemID="{56477D72-E735-4F7F-BD03-F3D27C820817}"/>
</file>

<file path=customXml/itemProps2.xml><?xml version="1.0" encoding="utf-8"?>
<ds:datastoreItem xmlns:ds="http://schemas.openxmlformats.org/officeDocument/2006/customXml" ds:itemID="{5524B4CA-4979-4D3E-BE72-7DFF44601E3E}"/>
</file>

<file path=customXml/itemProps3.xml><?xml version="1.0" encoding="utf-8"?>
<ds:datastoreItem xmlns:ds="http://schemas.openxmlformats.org/officeDocument/2006/customXml" ds:itemID="{02CD0009-1F72-45D0-9EC8-476CFDF23AE6}"/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311</Words>
  <Application>Microsoft Office PowerPoint</Application>
  <PresentationFormat>Bredbild</PresentationFormat>
  <Paragraphs>49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Aptos</vt:lpstr>
      <vt:lpstr>Arial</vt:lpstr>
      <vt:lpstr>Grandview</vt:lpstr>
      <vt:lpstr>Grandview Display</vt:lpstr>
      <vt:lpstr>CitationVTI</vt:lpstr>
      <vt:lpstr>Skuldfällan: Överskuldsättning som socialt problem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Callegari</dc:creator>
  <cp:lastModifiedBy>Julia Callegari</cp:lastModifiedBy>
  <cp:revision>17</cp:revision>
  <dcterms:created xsi:type="dcterms:W3CDTF">2026-04-08T12:24:35Z</dcterms:created>
  <dcterms:modified xsi:type="dcterms:W3CDTF">2026-05-04T05:28:47Z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0x0101005C7D7F42364AD046910235F2E29F2B5A</vt:lpwstr>
  </property>
</Properties>
</file>