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entation.xml" ContentType="application/vnd.openxmlformats-officedocument.presentationml.presentation.main+xml"/>
  <Override PartName="/ppt/slides/slide1.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5"/>
  </p:notesMasterIdLst>
  <p:sldIdLst>
    <p:sldId id="256" r:id="rId2"/>
    <p:sldId id="257" r:id="rId3"/>
    <p:sldId id="258" r:id="rId4"/>
    <p:sldId id="298" r:id="rId5"/>
    <p:sldId id="299" r:id="rId6"/>
    <p:sldId id="264" r:id="rId7"/>
    <p:sldId id="259" r:id="rId8"/>
    <p:sldId id="260" r:id="rId9"/>
    <p:sldId id="261" r:id="rId10"/>
    <p:sldId id="262" r:id="rId11"/>
    <p:sldId id="263" r:id="rId12"/>
    <p:sldId id="265" r:id="rId13"/>
    <p:sldId id="266" r:id="rId14"/>
    <p:sldId id="267" r:id="rId15"/>
    <p:sldId id="268" r:id="rId16"/>
    <p:sldId id="269" r:id="rId17"/>
    <p:sldId id="270" r:id="rId18"/>
    <p:sldId id="300" r:id="rId19"/>
    <p:sldId id="4343" r:id="rId20"/>
    <p:sldId id="4344" r:id="rId21"/>
    <p:sldId id="4351" r:id="rId22"/>
    <p:sldId id="4347" r:id="rId23"/>
    <p:sldId id="4348" r:id="rId24"/>
    <p:sldId id="4342" r:id="rId25"/>
    <p:sldId id="301" r:id="rId26"/>
    <p:sldId id="302" r:id="rId27"/>
    <p:sldId id="272" r:id="rId28"/>
    <p:sldId id="273" r:id="rId29"/>
    <p:sldId id="303" r:id="rId30"/>
    <p:sldId id="4336" r:id="rId31"/>
    <p:sldId id="4244" r:id="rId32"/>
    <p:sldId id="633" r:id="rId33"/>
    <p:sldId id="643" r:id="rId34"/>
    <p:sldId id="3116" r:id="rId35"/>
    <p:sldId id="275" r:id="rId36"/>
    <p:sldId id="4338" r:id="rId37"/>
    <p:sldId id="4339" r:id="rId38"/>
    <p:sldId id="276" r:id="rId39"/>
    <p:sldId id="277" r:id="rId40"/>
    <p:sldId id="278" r:id="rId41"/>
    <p:sldId id="279" r:id="rId42"/>
    <p:sldId id="281" r:id="rId43"/>
    <p:sldId id="282" r:id="rId44"/>
    <p:sldId id="283" r:id="rId45"/>
    <p:sldId id="284" r:id="rId46"/>
    <p:sldId id="4350" r:id="rId47"/>
    <p:sldId id="285" r:id="rId48"/>
    <p:sldId id="287" r:id="rId49"/>
    <p:sldId id="288" r:id="rId50"/>
    <p:sldId id="291" r:id="rId51"/>
    <p:sldId id="293" r:id="rId52"/>
    <p:sldId id="4352" r:id="rId53"/>
    <p:sldId id="296" r:id="rId54"/>
  </p:sldIdLst>
  <p:sldSz cx="18288000" cy="10287000"/>
  <p:notesSz cx="6858000" cy="9144000"/>
  <p:embeddedFontLst>
    <p:embeddedFont>
      <p:font typeface="☞SAILEC MEDIUM" pitchFamily="2" charset="77"/>
      <p:regular r:id="rId56"/>
    </p:embeddedFont>
    <p:embeddedFont>
      <p:font typeface="Lato" panose="020F0502020204030203" pitchFamily="34" charset="0"/>
      <p:regular r:id="rId57"/>
      <p:bold r:id="rId58"/>
      <p:italic r:id="rId59"/>
      <p:boldItalic r:id="rId60"/>
    </p:embeddedFont>
    <p:embeddedFont>
      <p:font typeface="Lato Black" panose="020F0502020204030203" pitchFamily="34" charset="0"/>
      <p:bold r:id="rId61"/>
      <p:italic r:id="rId62"/>
      <p:boldItalic r:id="rId63"/>
    </p:embeddedFont>
    <p:embeddedFont>
      <p:font typeface="Lato Light" panose="020F0502020204030203" pitchFamily="34" charset="0"/>
      <p:regular r:id="rId64"/>
      <p:italic r:id="rId65"/>
    </p:embeddedFont>
    <p:embeddedFont>
      <p:font typeface="Merriweather" pitchFamily="2" charset="77"/>
      <p:regular r:id="rId66"/>
      <p:bold r:id="rId67"/>
      <p:italic r:id="rId68"/>
      <p:boldItalic r:id="rId69"/>
    </p:embeddedFont>
    <p:embeddedFont>
      <p:font typeface="Merriweather Light" panose="00000400000000000000" pitchFamily="2" charset="77"/>
      <p:regular r:id="rId70"/>
      <p:italic r:id="rId71"/>
    </p:embeddedFont>
    <p:embeddedFont>
      <p:font typeface="Merriweather Sans Light" pitchFamily="2" charset="77"/>
      <p:regular r:id="rId72"/>
      <p:italic r:id="rId73"/>
    </p:embeddedFont>
    <p:embeddedFont>
      <p:font typeface="Sailec" pitchFamily="2" charset="77"/>
      <p:regular r:id="rId74"/>
      <p:bold r:id="rId75"/>
      <p:italic r:id="rId76"/>
    </p:embeddedFont>
    <p:embeddedFont>
      <p:font typeface="Sailec 1" pitchFamily="2" charset="77"/>
      <p:regular r:id="rId77"/>
      <p:bold r:id="rId78"/>
      <p:italic r:id="rId79"/>
    </p:embeddedFont>
    <p:embeddedFont>
      <p:font typeface="Sailec 1 Bold" pitchFamily="2" charset="77"/>
      <p:regular r:id="rId80"/>
      <p:bold r:id="rId81"/>
      <p:italic r:id="rId82"/>
    </p:embeddedFont>
    <p:embeddedFont>
      <p:font typeface="Sailec 1 Italics" pitchFamily="2" charset="77"/>
      <p:regular r:id="rId83"/>
      <p:bold r:id="rId84"/>
      <p:italic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46" autoAdjust="0"/>
    <p:restoredTop sz="94616" autoAdjust="0"/>
  </p:normalViewPr>
  <p:slideViewPr>
    <p:cSldViewPr>
      <p:cViewPr>
        <p:scale>
          <a:sx n="36" d="100"/>
          <a:sy n="36" d="100"/>
        </p:scale>
        <p:origin x="2608" y="16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8.fntdata"/><Relationship Id="rId68" Type="http://schemas.openxmlformats.org/officeDocument/2006/relationships/font" Target="fonts/font13.fntdata"/><Relationship Id="rId84" Type="http://schemas.openxmlformats.org/officeDocument/2006/relationships/font" Target="fonts/font29.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3.fntdata"/><Relationship Id="rId74" Type="http://schemas.openxmlformats.org/officeDocument/2006/relationships/font" Target="fonts/font19.fntdata"/><Relationship Id="rId79" Type="http://schemas.openxmlformats.org/officeDocument/2006/relationships/font" Target="fonts/font24.fntdata"/><Relationship Id="rId5" Type="http://schemas.openxmlformats.org/officeDocument/2006/relationships/slide" Target="slides/slide4.xml"/><Relationship Id="rId90" Type="http://schemas.openxmlformats.org/officeDocument/2006/relationships/customXml" Target="../customXml/item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notesMaster" Target="notesMasters/notesMaster1.xml"/><Relationship Id="rId76" Type="http://schemas.openxmlformats.org/officeDocument/2006/relationships/font" Target="fonts/font21.fntdata"/><Relationship Id="rId7" Type="http://schemas.openxmlformats.org/officeDocument/2006/relationships/slide" Target="slides/slide6.xml"/><Relationship Id="rId71" Type="http://schemas.openxmlformats.org/officeDocument/2006/relationships/font" Target="fonts/font16.fntdata"/><Relationship Id="rId92" Type="http://schemas.openxmlformats.org/officeDocument/2006/relationships/customXml" Target="../customXml/item3.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1.fntdata"/><Relationship Id="rId87" Type="http://schemas.openxmlformats.org/officeDocument/2006/relationships/viewProps" Target="viewProps.xml"/><Relationship Id="rId61" Type="http://schemas.openxmlformats.org/officeDocument/2006/relationships/font" Target="fonts/font6.fntdata"/><Relationship Id="rId82" Type="http://schemas.openxmlformats.org/officeDocument/2006/relationships/font" Target="fonts/font27.fntdata"/><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03147589654226E-2"/>
          <c:y val="6.1373780899578081E-2"/>
          <c:w val="0.80973904960189313"/>
          <c:h val="0.83111178115804885"/>
        </c:manualLayout>
      </c:layout>
      <c:barChart>
        <c:barDir val="col"/>
        <c:grouping val="clustered"/>
        <c:varyColors val="0"/>
        <c:ser>
          <c:idx val="4"/>
          <c:order val="0"/>
          <c:tx>
            <c:strRef>
              <c:f>Sheet1!$B$1</c:f>
              <c:strCache>
                <c:ptCount val="1"/>
                <c:pt idx="0">
                  <c:v>Average</c:v>
                </c:pt>
              </c:strCache>
            </c:strRef>
          </c:tx>
          <c:spPr>
            <a:solidFill>
              <a:srgbClr val="5B6F52"/>
            </a:solidFill>
            <a:ln w="25400"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13245"/>
                    </a:solidFill>
                    <a:latin typeface="Merriweather"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Join a conversation with a fellow American of a different background or beliefs</c:v>
                </c:pt>
                <c:pt idx="1">
                  <c:v>None of the above</c:v>
                </c:pt>
                <c:pt idx="2">
                  <c:v>Support a political candidate that prioritizes reducing political conflict</c:v>
                </c:pt>
                <c:pt idx="3">
                  <c:v>Attend a dinner or event of people with different political beliefs</c:v>
                </c:pt>
                <c:pt idx="4">
                  <c:v>Volunteer at a dinner or event of people with different political beliefs</c:v>
                </c:pt>
                <c:pt idx="5">
                  <c:v>Donate to organizations committed to reducing political division</c:v>
                </c:pt>
              </c:strCache>
            </c:strRef>
          </c:cat>
          <c:val>
            <c:numRef>
              <c:f>Sheet1!$B$2:$B$7</c:f>
              <c:numCache>
                <c:formatCode>0</c:formatCode>
                <c:ptCount val="6"/>
                <c:pt idx="0">
                  <c:v>42</c:v>
                </c:pt>
                <c:pt idx="1">
                  <c:v>36</c:v>
                </c:pt>
                <c:pt idx="2">
                  <c:v>28</c:v>
                </c:pt>
                <c:pt idx="3">
                  <c:v>27</c:v>
                </c:pt>
                <c:pt idx="4">
                  <c:v>18</c:v>
                </c:pt>
                <c:pt idx="5">
                  <c:v>16</c:v>
                </c:pt>
              </c:numCache>
            </c:numRef>
          </c:val>
          <c:extLst>
            <c:ext xmlns:c16="http://schemas.microsoft.com/office/drawing/2014/chart" uri="{C3380CC4-5D6E-409C-BE32-E72D297353CC}">
              <c16:uniqueId val="{00000000-25F6-AF46-9A56-58E7088A7B1D}"/>
            </c:ext>
          </c:extLst>
        </c:ser>
        <c:ser>
          <c:idx val="0"/>
          <c:order val="1"/>
          <c:tx>
            <c:strRef>
              <c:f>Sheet1!$C$1</c:f>
              <c:strCache>
                <c:ptCount val="1"/>
                <c:pt idx="0">
                  <c:v>Democrats</c:v>
                </c:pt>
              </c:strCache>
            </c:strRef>
          </c:tx>
          <c:spPr>
            <a:solidFill>
              <a:schemeClr val="accent4"/>
            </a:solidFill>
            <a:ln w="25400"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13245"/>
                    </a:solidFill>
                    <a:latin typeface="Merriweather"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Join a conversation with a fellow American of a different background or beliefs</c:v>
                </c:pt>
                <c:pt idx="1">
                  <c:v>None of the above</c:v>
                </c:pt>
                <c:pt idx="2">
                  <c:v>Support a political candidate that prioritizes reducing political conflict</c:v>
                </c:pt>
                <c:pt idx="3">
                  <c:v>Attend a dinner or event of people with different political beliefs</c:v>
                </c:pt>
                <c:pt idx="4">
                  <c:v>Volunteer at a dinner or event of people with different political beliefs</c:v>
                </c:pt>
                <c:pt idx="5">
                  <c:v>Donate to organizations committed to reducing political division</c:v>
                </c:pt>
              </c:strCache>
            </c:strRef>
          </c:cat>
          <c:val>
            <c:numRef>
              <c:f>Sheet1!$C$2:$C$7</c:f>
              <c:numCache>
                <c:formatCode>0</c:formatCode>
                <c:ptCount val="6"/>
                <c:pt idx="0">
                  <c:v>46</c:v>
                </c:pt>
                <c:pt idx="1">
                  <c:v>27</c:v>
                </c:pt>
                <c:pt idx="2">
                  <c:v>36</c:v>
                </c:pt>
                <c:pt idx="3">
                  <c:v>32</c:v>
                </c:pt>
                <c:pt idx="4">
                  <c:v>22</c:v>
                </c:pt>
                <c:pt idx="5">
                  <c:v>24</c:v>
                </c:pt>
              </c:numCache>
            </c:numRef>
          </c:val>
          <c:extLst>
            <c:ext xmlns:c16="http://schemas.microsoft.com/office/drawing/2014/chart" uri="{C3380CC4-5D6E-409C-BE32-E72D297353CC}">
              <c16:uniqueId val="{00000001-25F6-AF46-9A56-58E7088A7B1D}"/>
            </c:ext>
          </c:extLst>
        </c:ser>
        <c:ser>
          <c:idx val="1"/>
          <c:order val="2"/>
          <c:tx>
            <c:strRef>
              <c:f>Sheet1!$D$1</c:f>
              <c:strCache>
                <c:ptCount val="1"/>
                <c:pt idx="0">
                  <c:v>Independents</c:v>
                </c:pt>
              </c:strCache>
            </c:strRef>
          </c:tx>
          <c:spPr>
            <a:solidFill>
              <a:schemeClr val="bg2">
                <a:lumMod val="75000"/>
              </a:schemeClr>
            </a:solidFill>
            <a:ln w="25400"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13245"/>
                    </a:solidFill>
                    <a:latin typeface="Merriweather" pitchFamily="2" charset="77"/>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Join a conversation with a fellow American of a different background or beliefs</c:v>
                </c:pt>
                <c:pt idx="1">
                  <c:v>None of the above</c:v>
                </c:pt>
                <c:pt idx="2">
                  <c:v>Support a political candidate that prioritizes reducing political conflict</c:v>
                </c:pt>
                <c:pt idx="3">
                  <c:v>Attend a dinner or event of people with different political beliefs</c:v>
                </c:pt>
                <c:pt idx="4">
                  <c:v>Volunteer at a dinner or event of people with different political beliefs</c:v>
                </c:pt>
                <c:pt idx="5">
                  <c:v>Donate to organizations committed to reducing political division</c:v>
                </c:pt>
              </c:strCache>
            </c:strRef>
          </c:cat>
          <c:val>
            <c:numRef>
              <c:f>Sheet1!$D$2:$D$7</c:f>
              <c:numCache>
                <c:formatCode>0</c:formatCode>
                <c:ptCount val="6"/>
                <c:pt idx="0">
                  <c:v>43</c:v>
                </c:pt>
                <c:pt idx="1">
                  <c:v>35</c:v>
                </c:pt>
                <c:pt idx="2">
                  <c:v>29</c:v>
                </c:pt>
                <c:pt idx="3">
                  <c:v>27</c:v>
                </c:pt>
                <c:pt idx="4">
                  <c:v>19</c:v>
                </c:pt>
                <c:pt idx="5">
                  <c:v>16</c:v>
                </c:pt>
              </c:numCache>
            </c:numRef>
          </c:val>
          <c:extLst>
            <c:ext xmlns:c16="http://schemas.microsoft.com/office/drawing/2014/chart" uri="{C3380CC4-5D6E-409C-BE32-E72D297353CC}">
              <c16:uniqueId val="{00000002-25F6-AF46-9A56-58E7088A7B1D}"/>
            </c:ext>
          </c:extLst>
        </c:ser>
        <c:ser>
          <c:idx val="2"/>
          <c:order val="3"/>
          <c:tx>
            <c:strRef>
              <c:f>Sheet1!$E$1</c:f>
              <c:strCache>
                <c:ptCount val="1"/>
                <c:pt idx="0">
                  <c:v>Republicans</c:v>
                </c:pt>
              </c:strCache>
            </c:strRef>
          </c:tx>
          <c:spPr>
            <a:solidFill>
              <a:schemeClr val="accent5"/>
            </a:solidFill>
            <a:ln w="25400" cap="rnd">
              <a:noFill/>
              <a:round/>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013245"/>
                    </a:solidFill>
                    <a:latin typeface="Merriweather" pitchFamily="2" charset="77"/>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Join a conversation with a fellow American of a different background or beliefs</c:v>
                </c:pt>
                <c:pt idx="1">
                  <c:v>None of the above</c:v>
                </c:pt>
                <c:pt idx="2">
                  <c:v>Support a political candidate that prioritizes reducing political conflict</c:v>
                </c:pt>
                <c:pt idx="3">
                  <c:v>Attend a dinner or event of people with different political beliefs</c:v>
                </c:pt>
                <c:pt idx="4">
                  <c:v>Volunteer at a dinner or event of people with different political beliefs</c:v>
                </c:pt>
                <c:pt idx="5">
                  <c:v>Donate to organizations committed to reducing political division</c:v>
                </c:pt>
              </c:strCache>
            </c:strRef>
          </c:cat>
          <c:val>
            <c:numRef>
              <c:f>Sheet1!$E$2:$E$7</c:f>
              <c:numCache>
                <c:formatCode>0</c:formatCode>
                <c:ptCount val="6"/>
                <c:pt idx="0">
                  <c:v>38</c:v>
                </c:pt>
                <c:pt idx="1">
                  <c:v>44</c:v>
                </c:pt>
                <c:pt idx="2">
                  <c:v>20</c:v>
                </c:pt>
                <c:pt idx="3">
                  <c:v>23</c:v>
                </c:pt>
                <c:pt idx="4">
                  <c:v>14</c:v>
                </c:pt>
                <c:pt idx="5">
                  <c:v>9</c:v>
                </c:pt>
              </c:numCache>
            </c:numRef>
          </c:val>
          <c:extLst>
            <c:ext xmlns:c16="http://schemas.microsoft.com/office/drawing/2014/chart" uri="{C3380CC4-5D6E-409C-BE32-E72D297353CC}">
              <c16:uniqueId val="{00000003-25F6-AF46-9A56-58E7088A7B1D}"/>
            </c:ext>
          </c:extLst>
        </c:ser>
        <c:dLbls>
          <c:showLegendKey val="0"/>
          <c:showVal val="0"/>
          <c:showCatName val="0"/>
          <c:showSerName val="0"/>
          <c:showPercent val="0"/>
          <c:showBubbleSize val="0"/>
        </c:dLbls>
        <c:gapWidth val="150"/>
        <c:overlap val="-15"/>
        <c:axId val="868932256"/>
        <c:axId val="1000070544"/>
      </c:barChart>
      <c:catAx>
        <c:axId val="868932256"/>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solidFill>
                <a:latin typeface="Merriweather" pitchFamily="2" charset="77"/>
                <a:ea typeface="+mn-ea"/>
                <a:cs typeface="+mn-cs"/>
              </a:defRPr>
            </a:pPr>
            <a:endParaRPr lang="en-US"/>
          </a:p>
        </c:txPr>
        <c:crossAx val="1000070544"/>
        <c:crosses val="autoZero"/>
        <c:auto val="1"/>
        <c:lblAlgn val="ctr"/>
        <c:lblOffset val="100"/>
        <c:noMultiLvlLbl val="0"/>
      </c:catAx>
      <c:valAx>
        <c:axId val="1000070544"/>
        <c:scaling>
          <c:orientation val="minMax"/>
          <c:max val="100"/>
          <c:min val="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Merriweather" pitchFamily="2" charset="77"/>
                <a:ea typeface="+mn-ea"/>
                <a:cs typeface="+mn-cs"/>
              </a:defRPr>
            </a:pPr>
            <a:endParaRPr lang="en-US"/>
          </a:p>
        </c:txPr>
        <c:crossAx val="868932256"/>
        <c:crosses val="autoZero"/>
        <c:crossBetween val="between"/>
        <c:majorUnit val="20"/>
      </c:valAx>
      <c:spPr>
        <a:noFill/>
        <a:ln>
          <a:noFill/>
        </a:ln>
        <a:effectLst/>
      </c:spPr>
    </c:plotArea>
    <c:legend>
      <c:legendPos val="r"/>
      <c:layout>
        <c:manualLayout>
          <c:xMode val="edge"/>
          <c:yMode val="edge"/>
          <c:x val="0.88283897573329151"/>
          <c:y val="0.31123662845076022"/>
          <c:w val="0.10536953055742383"/>
          <c:h val="0.21127871401863937"/>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013245"/>
              </a:solidFill>
              <a:latin typeface="Merriweather" pitchFamily="2" charset="77"/>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latin typeface="Sailec" pitchFamily="2" charset="77"/>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86DAB2-A262-E246-AB15-547AB451BF34}" type="datetimeFigureOut">
              <a:rPr lang="en-US" smtClean="0"/>
              <a:t>5/6/26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4F8E3-AF87-F643-8B98-3941ABE5311B}" type="slidenum">
              <a:rPr lang="en-US" smtClean="0"/>
              <a:t>‹#›</a:t>
            </a:fld>
            <a:endParaRPr lang="en-US"/>
          </a:p>
        </p:txBody>
      </p:sp>
    </p:spTree>
    <p:extLst>
      <p:ext uri="{BB962C8B-B14F-4D97-AF65-F5344CB8AC3E}">
        <p14:creationId xmlns:p14="http://schemas.microsoft.com/office/powerpoint/2010/main" val="4236777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7168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8AFF3-66DE-E544-C01F-B537BE7D4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1AA25-4A67-9948-E86F-C09050C73C7D}"/>
              </a:ext>
            </a:extLst>
          </p:cNvPr>
          <p:cNvSpPr>
            <a:spLocks noGrp="1" noRot="1" noChangeAspect="1"/>
          </p:cNvSpPr>
          <p:nvPr>
            <p:ph type="sldImg"/>
          </p:nvPr>
        </p:nvSpPr>
        <p:spPr>
          <a:xfrm>
            <a:off x="779463" y="603250"/>
            <a:ext cx="5756275" cy="3238500"/>
          </a:xfrm>
        </p:spPr>
      </p:sp>
      <p:sp>
        <p:nvSpPr>
          <p:cNvPr id="3" name="Notes Placeholder 2">
            <a:extLst>
              <a:ext uri="{FF2B5EF4-FFF2-40B4-BE49-F238E27FC236}">
                <a16:creationId xmlns:a16="http://schemas.microsoft.com/office/drawing/2014/main" id="{A8E5BE63-CFBD-88F5-EEF6-B5E7AC53306F}"/>
              </a:ext>
            </a:extLst>
          </p:cNvPr>
          <p:cNvSpPr>
            <a:spLocks noGrp="1"/>
          </p:cNvSpPr>
          <p:nvPr>
            <p:ph type="body" idx="1"/>
          </p:nvPr>
        </p:nvSpPr>
        <p:spPr>
          <a:xfrm>
            <a:off x="731289" y="4021880"/>
            <a:ext cx="5852622" cy="3781719"/>
          </a:xfrm>
        </p:spPr>
        <p:txBody>
          <a:bodyPr/>
          <a:lstStyle/>
          <a:p>
            <a:endParaRPr lang="en-US" dirty="0"/>
          </a:p>
        </p:txBody>
      </p:sp>
    </p:spTree>
    <p:extLst>
      <p:ext uri="{BB962C8B-B14F-4D97-AF65-F5344CB8AC3E}">
        <p14:creationId xmlns:p14="http://schemas.microsoft.com/office/powerpoint/2010/main" val="2283297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 name="Notes Placeholder 4">
            <a:extLst>
              <a:ext uri="{FF2B5EF4-FFF2-40B4-BE49-F238E27FC236}">
                <a16:creationId xmlns:a16="http://schemas.microsoft.com/office/drawing/2014/main" id="{F8FBBDF2-BCCC-7BBC-31D0-60B9D26FBD9D}"/>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273995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33363"/>
            <a:ext cx="5759450" cy="3240087"/>
          </a:xfrm>
        </p:spPr>
      </p:sp>
      <p:sp>
        <p:nvSpPr>
          <p:cNvPr id="4" name="Slide Number Placeholder 3"/>
          <p:cNvSpPr>
            <a:spLocks noGrp="1"/>
          </p:cNvSpPr>
          <p:nvPr>
            <p:ph type="sldNum" sz="quarter" idx="5"/>
          </p:nvPr>
        </p:nvSpPr>
        <p:spPr/>
        <p:txBody>
          <a:bodyPr/>
          <a:lstStyle/>
          <a:p>
            <a:fld id="{14B14E40-F70E-42DD-B561-68908ABB2378}" type="slidenum">
              <a:rPr lang="en-US" smtClean="0"/>
              <a:t>33</a:t>
            </a:fld>
            <a:endParaRPr lang="en-US"/>
          </a:p>
        </p:txBody>
      </p:sp>
      <p:sp>
        <p:nvSpPr>
          <p:cNvPr id="6" name="Notes Placeholder 5">
            <a:extLst>
              <a:ext uri="{FF2B5EF4-FFF2-40B4-BE49-F238E27FC236}">
                <a16:creationId xmlns:a16="http://schemas.microsoft.com/office/drawing/2014/main" id="{67717C7F-768D-9C9C-614A-4089E89AD253}"/>
              </a:ext>
            </a:extLst>
          </p:cNvPr>
          <p:cNvSpPr>
            <a:spLocks noGrp="1"/>
          </p:cNvSpPr>
          <p:nvPr>
            <p:ph type="body" sz="quarter" idx="3"/>
          </p:nvPr>
        </p:nvSpPr>
        <p:spPr/>
        <p:txBody>
          <a:bodyPr/>
          <a:lstStyle/>
          <a:p>
            <a:endParaRPr lang="en-US"/>
          </a:p>
        </p:txBody>
      </p:sp>
    </p:spTree>
    <p:extLst>
      <p:ext uri="{BB962C8B-B14F-4D97-AF65-F5344CB8AC3E}">
        <p14:creationId xmlns:p14="http://schemas.microsoft.com/office/powerpoint/2010/main" val="1087460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Asked about various bridge building initiatives. Attending a dinner, join a conversation. Conversation was most interesting to Americans. </a:t>
            </a:r>
          </a:p>
          <a:p>
            <a:endParaRPr lang="en-US" dirty="0"/>
          </a:p>
        </p:txBody>
      </p:sp>
      <p:sp>
        <p:nvSpPr>
          <p:cNvPr id="4" name="Slide Number Placeholder 3"/>
          <p:cNvSpPr>
            <a:spLocks noGrp="1"/>
          </p:cNvSpPr>
          <p:nvPr>
            <p:ph type="sldNum" sz="quarter" idx="5"/>
          </p:nvPr>
        </p:nvSpPr>
        <p:spPr/>
        <p:txBody>
          <a:bodyPr/>
          <a:lstStyle/>
          <a:p>
            <a:fld id="{38AE6EE1-FB36-7F4D-B23F-7285CCC61207}" type="slidenum">
              <a:rPr lang="en-US" smtClean="0"/>
              <a:t>34</a:t>
            </a:fld>
            <a:endParaRPr lang="en-US"/>
          </a:p>
        </p:txBody>
      </p:sp>
    </p:spTree>
    <p:extLst>
      <p:ext uri="{BB962C8B-B14F-4D97-AF65-F5344CB8AC3E}">
        <p14:creationId xmlns:p14="http://schemas.microsoft.com/office/powerpoint/2010/main" val="1253230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hart - 2 Line Summary">
    <p:spTree>
      <p:nvGrpSpPr>
        <p:cNvPr id="1" name=""/>
        <p:cNvGrpSpPr/>
        <p:nvPr/>
      </p:nvGrpSpPr>
      <p:grpSpPr>
        <a:xfrm>
          <a:off x="0" y="0"/>
          <a:ext cx="0" cy="0"/>
          <a:chOff x="0" y="0"/>
          <a:chExt cx="0" cy="0"/>
        </a:xfrm>
      </p:grpSpPr>
      <p:sp>
        <p:nvSpPr>
          <p:cNvPr id="11" name="Chart Placeholder 10">
            <a:extLst>
              <a:ext uri="{FF2B5EF4-FFF2-40B4-BE49-F238E27FC236}">
                <a16:creationId xmlns:a16="http://schemas.microsoft.com/office/drawing/2014/main" id="{ACDD3253-4C56-514E-816E-B15DA1BF433E}"/>
              </a:ext>
            </a:extLst>
          </p:cNvPr>
          <p:cNvSpPr>
            <a:spLocks noGrp="1"/>
          </p:cNvSpPr>
          <p:nvPr>
            <p:ph type="chart" sz="quarter" idx="10"/>
          </p:nvPr>
        </p:nvSpPr>
        <p:spPr>
          <a:xfrm>
            <a:off x="685801" y="2492033"/>
            <a:ext cx="16916400" cy="6732094"/>
          </a:xfrm>
        </p:spPr>
        <p:txBody>
          <a:bodyPr/>
          <a:lstStyle/>
          <a:p>
            <a:endParaRPr lang="en-US"/>
          </a:p>
        </p:txBody>
      </p:sp>
      <p:sp>
        <p:nvSpPr>
          <p:cNvPr id="8" name="Title 1">
            <a:extLst>
              <a:ext uri="{FF2B5EF4-FFF2-40B4-BE49-F238E27FC236}">
                <a16:creationId xmlns:a16="http://schemas.microsoft.com/office/drawing/2014/main" id="{21176FD6-5011-4143-9EAD-2F7289872B38}"/>
              </a:ext>
            </a:extLst>
          </p:cNvPr>
          <p:cNvSpPr txBox="1">
            <a:spLocks/>
          </p:cNvSpPr>
          <p:nvPr userDrawn="1"/>
        </p:nvSpPr>
        <p:spPr>
          <a:xfrm>
            <a:off x="685801" y="8765381"/>
            <a:ext cx="16916397" cy="571500"/>
          </a:xfrm>
          <a:prstGeom prst="rect">
            <a:avLst/>
          </a:prstGeom>
        </p:spPr>
        <p:txBody>
          <a:bodyPr vert="horz" lIns="137151" tIns="68575" rIns="137151" bIns="68575" rtlCol="0" anchor="ctr">
            <a:normAutofit/>
          </a:bodyPr>
          <a:lstStyle>
            <a:lvl1pPr algn="l" defTabSz="914400" rtl="0" eaLnBrk="1" latinLnBrk="0" hangingPunct="1">
              <a:lnSpc>
                <a:spcPct val="90000"/>
              </a:lnSpc>
              <a:spcBef>
                <a:spcPct val="0"/>
              </a:spcBef>
              <a:buNone/>
              <a:defRPr sz="1200" kern="1200">
                <a:solidFill>
                  <a:schemeClr val="accent1"/>
                </a:solidFill>
                <a:latin typeface="Merriweather" pitchFamily="2" charset="77"/>
                <a:ea typeface="+mj-ea"/>
                <a:cs typeface="+mj-cs"/>
              </a:defRPr>
            </a:lvl1pPr>
          </a:lstStyle>
          <a:p>
            <a:endParaRPr lang="en-US" sz="1800"/>
          </a:p>
        </p:txBody>
      </p:sp>
      <p:sp>
        <p:nvSpPr>
          <p:cNvPr id="13" name="Text Placeholder 20">
            <a:extLst>
              <a:ext uri="{FF2B5EF4-FFF2-40B4-BE49-F238E27FC236}">
                <a16:creationId xmlns:a16="http://schemas.microsoft.com/office/drawing/2014/main" id="{E4BAD1DA-A792-D647-9EA3-35249AD4C4C3}"/>
              </a:ext>
            </a:extLst>
          </p:cNvPr>
          <p:cNvSpPr>
            <a:spLocks noGrp="1"/>
          </p:cNvSpPr>
          <p:nvPr>
            <p:ph type="body" sz="quarter" idx="12" hasCustomPrompt="1"/>
          </p:nvPr>
        </p:nvSpPr>
        <p:spPr>
          <a:xfrm>
            <a:off x="685800" y="685800"/>
            <a:ext cx="16916399" cy="1806234"/>
          </a:xfrm>
        </p:spPr>
        <p:txBody>
          <a:bodyPr>
            <a:normAutofit/>
          </a:bodyPr>
          <a:lstStyle>
            <a:lvl1pPr marL="0" indent="0">
              <a:lnSpc>
                <a:spcPct val="120000"/>
              </a:lnSpc>
              <a:buNone/>
              <a:defRPr sz="3000" b="0" i="0">
                <a:latin typeface="Merriweather Light" pitchFamily="2" charset="77"/>
              </a:defRPr>
            </a:lvl1pPr>
          </a:lstStyle>
          <a:p>
            <a:pPr lvl="0"/>
            <a:r>
              <a:rPr lang="en-US"/>
              <a:t>2-line Summary</a:t>
            </a:r>
          </a:p>
        </p:txBody>
      </p:sp>
      <p:sp>
        <p:nvSpPr>
          <p:cNvPr id="9" name="Slide Number">
            <a:extLst>
              <a:ext uri="{FF2B5EF4-FFF2-40B4-BE49-F238E27FC236}">
                <a16:creationId xmlns:a16="http://schemas.microsoft.com/office/drawing/2014/main" id="{DA8C5885-A4E1-204F-82FB-EB2E96E34062}"/>
              </a:ext>
            </a:extLst>
          </p:cNvPr>
          <p:cNvSpPr txBox="1">
            <a:spLocks noGrp="1"/>
          </p:cNvSpPr>
          <p:nvPr>
            <p:ph type="sldNum" sz="quarter" idx="2"/>
          </p:nvPr>
        </p:nvSpPr>
        <p:spPr>
          <a:xfrm>
            <a:off x="17314947" y="9606798"/>
            <a:ext cx="630153" cy="337702"/>
          </a:xfrm>
          <a:prstGeom prst="rect">
            <a:avLst/>
          </a:prstGeom>
        </p:spPr>
        <p:txBody>
          <a:bodyPr/>
          <a:lstStyle>
            <a:lvl1pPr>
              <a:defRPr sz="1350" b="0" i="0">
                <a:solidFill>
                  <a:schemeClr val="accent4"/>
                </a:solidFill>
                <a:latin typeface="Merriweather Sans Light" pitchFamily="2" charset="77"/>
              </a:defRPr>
            </a:lvl1pPr>
          </a:lstStyle>
          <a:p>
            <a:fld id="{86CB4B4D-7CA3-9044-876B-883B54F8677D}" type="slidenum">
              <a:rPr lang="en-US" smtClean="0"/>
              <a:pPr/>
              <a:t>‹#›</a:t>
            </a:fld>
            <a:endParaRPr lang="en-US"/>
          </a:p>
        </p:txBody>
      </p:sp>
      <p:sp>
        <p:nvSpPr>
          <p:cNvPr id="10" name="TextBox 9">
            <a:extLst>
              <a:ext uri="{FF2B5EF4-FFF2-40B4-BE49-F238E27FC236}">
                <a16:creationId xmlns:a16="http://schemas.microsoft.com/office/drawing/2014/main" id="{58F61AAA-6490-CA41-ACBC-84FF18DCF5D8}"/>
              </a:ext>
            </a:extLst>
          </p:cNvPr>
          <p:cNvSpPr txBox="1"/>
          <p:nvPr userDrawn="1"/>
        </p:nvSpPr>
        <p:spPr>
          <a:xfrm>
            <a:off x="571500" y="9601199"/>
            <a:ext cx="2857500" cy="300082"/>
          </a:xfrm>
          <a:prstGeom prst="rect">
            <a:avLst/>
          </a:prstGeom>
          <a:noFill/>
        </p:spPr>
        <p:txBody>
          <a:bodyPr wrap="square" rtlCol="0">
            <a:spAutoFit/>
          </a:bodyPr>
          <a:lstStyle/>
          <a:p>
            <a:r>
              <a:rPr lang="en-US" sz="1350" b="0" i="0">
                <a:solidFill>
                  <a:schemeClr val="accent4"/>
                </a:solidFill>
                <a:latin typeface="Merriweather Sans Light" pitchFamily="2" charset="77"/>
              </a:rPr>
              <a:t>More in Common</a:t>
            </a:r>
          </a:p>
        </p:txBody>
      </p:sp>
      <p:cxnSp>
        <p:nvCxnSpPr>
          <p:cNvPr id="18" name="Straight Connector 17">
            <a:extLst>
              <a:ext uri="{FF2B5EF4-FFF2-40B4-BE49-F238E27FC236}">
                <a16:creationId xmlns:a16="http://schemas.microsoft.com/office/drawing/2014/main" id="{E8998698-F714-FF43-9AB0-2590157775FD}"/>
              </a:ext>
            </a:extLst>
          </p:cNvPr>
          <p:cNvCxnSpPr>
            <a:cxnSpLocks/>
          </p:cNvCxnSpPr>
          <p:nvPr userDrawn="1"/>
        </p:nvCxnSpPr>
        <p:spPr>
          <a:xfrm>
            <a:off x="647700" y="9415463"/>
            <a:ext cx="16949928"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84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5/6/26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5/6/26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5/6/26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5/6/26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5/6/26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5/6/26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Freeform 2"/>
          <p:cNvSpPr/>
          <p:nvPr/>
        </p:nvSpPr>
        <p:spPr>
          <a:xfrm>
            <a:off x="669925" y="8439929"/>
            <a:ext cx="3949647" cy="1336572"/>
          </a:xfrm>
          <a:custGeom>
            <a:avLst/>
            <a:gdLst/>
            <a:ahLst/>
            <a:cxnLst/>
            <a:rect l="l" t="t" r="r" b="b"/>
            <a:pathLst>
              <a:path w="3949647" h="1336572">
                <a:moveTo>
                  <a:pt x="0" y="0"/>
                </a:moveTo>
                <a:lnTo>
                  <a:pt x="3949647" y="0"/>
                </a:lnTo>
                <a:lnTo>
                  <a:pt x="3949647" y="1336573"/>
                </a:lnTo>
                <a:lnTo>
                  <a:pt x="0" y="1336573"/>
                </a:lnTo>
                <a:lnTo>
                  <a:pt x="0" y="0"/>
                </a:lnTo>
                <a:close/>
              </a:path>
            </a:pathLst>
          </a:custGeom>
          <a:blipFill>
            <a:blip r:embed="rId2"/>
            <a:stretch>
              <a:fillRect l="-83788" t="-228119" r="-82261" b="-228112"/>
            </a:stretch>
          </a:blipFill>
        </p:spPr>
        <p:txBody>
          <a:bodyPr/>
          <a:lstStyle/>
          <a:p>
            <a:endParaRPr lang="en-US"/>
          </a:p>
        </p:txBody>
      </p:sp>
      <p:sp>
        <p:nvSpPr>
          <p:cNvPr id="3" name="TextBox 3"/>
          <p:cNvSpPr txBox="1"/>
          <p:nvPr/>
        </p:nvSpPr>
        <p:spPr>
          <a:xfrm>
            <a:off x="669925" y="2780563"/>
            <a:ext cx="14953456" cy="2103140"/>
          </a:xfrm>
          <a:prstGeom prst="rect">
            <a:avLst/>
          </a:prstGeom>
        </p:spPr>
        <p:txBody>
          <a:bodyPr lIns="0" tIns="0" rIns="0" bIns="0" rtlCol="0" anchor="t">
            <a:spAutoFit/>
          </a:bodyPr>
          <a:lstStyle/>
          <a:p>
            <a:pPr algn="l">
              <a:lnSpc>
                <a:spcPts val="8208"/>
              </a:lnSpc>
            </a:pPr>
            <a:r>
              <a:rPr lang="en-US" sz="7600" b="1" dirty="0">
                <a:solidFill>
                  <a:srgbClr val="FFFFFF"/>
                </a:solidFill>
                <a:latin typeface="Sailec 1 Bold"/>
                <a:ea typeface="Sailec 1 Bold"/>
                <a:cs typeface="Sailec 1 Bold"/>
                <a:sym typeface="Sailec 1 Bold"/>
              </a:rPr>
              <a:t>Finding common ground in divided times</a:t>
            </a:r>
          </a:p>
        </p:txBody>
      </p:sp>
      <p:sp>
        <p:nvSpPr>
          <p:cNvPr id="5" name="TextBox 5"/>
          <p:cNvSpPr txBox="1"/>
          <p:nvPr/>
        </p:nvSpPr>
        <p:spPr>
          <a:xfrm>
            <a:off x="13392155" y="9143212"/>
            <a:ext cx="3851846" cy="461665"/>
          </a:xfrm>
          <a:prstGeom prst="rect">
            <a:avLst/>
          </a:prstGeom>
        </p:spPr>
        <p:txBody>
          <a:bodyPr lIns="0" tIns="0" rIns="0" bIns="0" rtlCol="0" anchor="t">
            <a:spAutoFit/>
          </a:bodyPr>
          <a:lstStyle/>
          <a:p>
            <a:pPr algn="r">
              <a:lnSpc>
                <a:spcPts val="3600"/>
              </a:lnSpc>
            </a:pPr>
            <a:r>
              <a:rPr lang="en-US" sz="3000" dirty="0">
                <a:solidFill>
                  <a:srgbClr val="FFFFFF"/>
                </a:solidFill>
                <a:latin typeface="Sailec 1"/>
                <a:ea typeface="Sailec 1"/>
                <a:cs typeface="Sailec 1"/>
                <a:sym typeface="Sailec 1"/>
              </a:rPr>
              <a:t>May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2C2F3587-5E91-72CB-00B2-7FD6D3F29A1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95600B7-CEB7-0386-2577-A1BE0CEAD23B}"/>
              </a:ext>
            </a:extLst>
          </p:cNvPr>
          <p:cNvSpPr/>
          <p:nvPr/>
        </p:nvSpPr>
        <p:spPr>
          <a:xfrm>
            <a:off x="1476000" y="6004898"/>
            <a:ext cx="3240000" cy="2810602"/>
          </a:xfrm>
          <a:custGeom>
            <a:avLst/>
            <a:gdLst/>
            <a:ahLst/>
            <a:cxnLst/>
            <a:rect l="l" t="t" r="r" b="b"/>
            <a:pathLst>
              <a:path w="3240000" h="2810602">
                <a:moveTo>
                  <a:pt x="0" y="0"/>
                </a:moveTo>
                <a:lnTo>
                  <a:pt x="3240000" y="0"/>
                </a:lnTo>
                <a:lnTo>
                  <a:pt x="3240000" y="2810602"/>
                </a:lnTo>
                <a:lnTo>
                  <a:pt x="0" y="2810602"/>
                </a:lnTo>
                <a:lnTo>
                  <a:pt x="0" y="0"/>
                </a:lnTo>
                <a:close/>
              </a:path>
            </a:pathLst>
          </a:custGeom>
          <a:blipFill>
            <a:blip>
              <a:extLst>
                <a:ext uri="{96DAC541-7B7A-43D3-8B79-37D633B846F1}">
                  <asvg:svgBlip xmlns:asvg="http://schemas.microsoft.com/office/drawing/2016/SVG/main" r:embed="rId2"/>
                </a:ext>
              </a:extLst>
            </a:blip>
            <a:stretch>
              <a:fillRect l="-113" r="-1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C7BFF3A7-E995-44DE-9DEE-882EA85F895B}"/>
              </a:ext>
            </a:extLst>
          </p:cNvPr>
          <p:cNvSpPr txBox="1"/>
          <p:nvPr/>
        </p:nvSpPr>
        <p:spPr>
          <a:xfrm>
            <a:off x="5401696" y="8133451"/>
            <a:ext cx="11016000" cy="463144"/>
          </a:xfrm>
          <a:prstGeom prst="rect">
            <a:avLst/>
          </a:prstGeom>
        </p:spPr>
        <p:txBody>
          <a:bodyPr lIns="0" tIns="0" rIns="0" bIns="0" rtlCol="0" anchor="t">
            <a:spAutoFit/>
          </a:bodyPr>
          <a:lstStyle/>
          <a:p>
            <a:pPr marL="0" marR="0" lvl="0" indent="0" algn="r" defTabSz="914400" rtl="0" eaLnBrk="1" fontAlgn="auto" latinLnBrk="0" hangingPunct="1">
              <a:lnSpc>
                <a:spcPts val="3283"/>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Clive, Crane driver, Dudley, England </a:t>
            </a:r>
          </a:p>
        </p:txBody>
      </p:sp>
      <p:sp>
        <p:nvSpPr>
          <p:cNvPr id="4" name="TextBox 4">
            <a:extLst>
              <a:ext uri="{FF2B5EF4-FFF2-40B4-BE49-F238E27FC236}">
                <a16:creationId xmlns:a16="http://schemas.microsoft.com/office/drawing/2014/main" id="{0011660A-D146-2C50-20DF-8281A7C2B7EE}"/>
              </a:ext>
            </a:extLst>
          </p:cNvPr>
          <p:cNvSpPr txBox="1"/>
          <p:nvPr/>
        </p:nvSpPr>
        <p:spPr>
          <a:xfrm>
            <a:off x="5551873" y="4242773"/>
            <a:ext cx="11016000" cy="3400425"/>
          </a:xfrm>
          <a:prstGeom prst="rect">
            <a:avLst/>
          </a:prstGeom>
        </p:spPr>
        <p:txBody>
          <a:bodyPr lIns="0" tIns="0" rIns="0" bIns="0" rtlCol="0" anchor="t">
            <a:spAutoFit/>
          </a:bodyPr>
          <a:lstStyle/>
          <a:p>
            <a:pPr marL="0" marR="0" lvl="0" indent="0" algn="l" defTabSz="914400" rtl="0" eaLnBrk="1" fontAlgn="auto" latinLnBrk="0" hangingPunct="1">
              <a:lnSpc>
                <a:spcPts val="6480"/>
              </a:lnSpc>
              <a:spcBef>
                <a:spcPts val="0"/>
              </a:spcBef>
              <a:spcAft>
                <a:spcPts val="0"/>
              </a:spcAft>
              <a:buClrTx/>
              <a:buSzTx/>
              <a:buFontTx/>
              <a:buNone/>
              <a:tabLst/>
              <a:defRPr/>
            </a:pPr>
            <a:r>
              <a:rPr kumimoji="0" lang="en-US" sz="5400" b="0" i="1" u="none" strike="noStrike" kern="1200" cap="none" spc="0" normalizeH="0" baseline="0" noProof="0" dirty="0">
                <a:ln>
                  <a:noFill/>
                </a:ln>
                <a:solidFill>
                  <a:srgbClr val="FFFFFF"/>
                </a:solidFill>
                <a:effectLst/>
                <a:uLnTx/>
                <a:uFillTx/>
                <a:latin typeface="Sailec 1 Italics"/>
                <a:ea typeface="Sailec 1 Italics"/>
                <a:cs typeface="Sailec 1 Italics"/>
                <a:sym typeface="Sailec 1 Italics"/>
              </a:rPr>
              <a:t>Before Covid we all used to have lunch together, but since then we just sit in our cars and eat alone on our break</a:t>
            </a:r>
          </a:p>
        </p:txBody>
      </p:sp>
      <p:sp>
        <p:nvSpPr>
          <p:cNvPr id="5" name="Freeform 5">
            <a:extLst>
              <a:ext uri="{FF2B5EF4-FFF2-40B4-BE49-F238E27FC236}">
                <a16:creationId xmlns:a16="http://schemas.microsoft.com/office/drawing/2014/main" id="{4E536C6B-FEA9-1FFA-368D-A460A4D06EA9}"/>
              </a:ext>
            </a:extLst>
          </p:cNvPr>
          <p:cNvSpPr/>
          <p:nvPr/>
        </p:nvSpPr>
        <p:spPr>
          <a:xfrm>
            <a:off x="16660294" y="441713"/>
            <a:ext cx="1198013" cy="1173974"/>
          </a:xfrm>
          <a:custGeom>
            <a:avLst/>
            <a:gdLst/>
            <a:ahLst/>
            <a:cxnLst/>
            <a:rect l="l" t="t" r="r" b="b"/>
            <a:pathLst>
              <a:path w="1198013" h="1173974">
                <a:moveTo>
                  <a:pt x="0" y="0"/>
                </a:moveTo>
                <a:lnTo>
                  <a:pt x="1198012" y="0"/>
                </a:lnTo>
                <a:lnTo>
                  <a:pt x="1198012" y="1173974"/>
                </a:lnTo>
                <a:lnTo>
                  <a:pt x="0" y="1173974"/>
                </a:lnTo>
                <a:lnTo>
                  <a:pt x="0" y="0"/>
                </a:lnTo>
                <a:close/>
              </a:path>
            </a:pathLst>
          </a:custGeom>
          <a:blipFill>
            <a:blip r:embed="rId3"/>
            <a:stretch>
              <a:fillRect l="-248209" t="-235662" r="-439919" b="-2333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89FF290-680F-F06E-6B62-CDF6DBDACE05}"/>
              </a:ext>
            </a:extLst>
          </p:cNvPr>
          <p:cNvSpPr txBox="1"/>
          <p:nvPr/>
        </p:nvSpPr>
        <p:spPr>
          <a:xfrm>
            <a:off x="1028700" y="2017480"/>
            <a:ext cx="14954072" cy="952500"/>
          </a:xfrm>
          <a:prstGeom prst="rect">
            <a:avLst/>
          </a:prstGeom>
        </p:spPr>
        <p:txBody>
          <a:bodyPr lIns="0" tIns="0" rIns="0" bIns="0" rtlCol="0" anchor="t">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A deepening sense of disconnection</a:t>
            </a:r>
          </a:p>
        </p:txBody>
      </p:sp>
    </p:spTree>
    <p:extLst>
      <p:ext uri="{BB962C8B-B14F-4D97-AF65-F5344CB8AC3E}">
        <p14:creationId xmlns:p14="http://schemas.microsoft.com/office/powerpoint/2010/main" val="496582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CDFD50E9-EACF-6CEC-2898-47C0421BAB0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9AA93A1-802D-453D-6DCF-299051C6A6FC}"/>
              </a:ext>
            </a:extLst>
          </p:cNvPr>
          <p:cNvSpPr txBox="1"/>
          <p:nvPr/>
        </p:nvSpPr>
        <p:spPr>
          <a:xfrm>
            <a:off x="927819" y="485660"/>
            <a:ext cx="15963900" cy="4857750"/>
          </a:xfrm>
          <a:prstGeom prst="rect">
            <a:avLst/>
          </a:prstGeom>
        </p:spPr>
        <p:txBody>
          <a:bodyPr lIns="0" tIns="0" rIns="0" bIns="0" rtlCol="0" anchor="t">
            <a:spAutoFit/>
          </a:bodyPr>
          <a:lstStyle/>
          <a:p>
            <a:pPr marL="0" marR="0" lvl="0" indent="0" algn="l" defTabSz="914400" rtl="0" eaLnBrk="1" fontAlgn="auto" latinLnBrk="0" hangingPunct="1">
              <a:lnSpc>
                <a:spcPts val="33185"/>
              </a:lnSpc>
              <a:spcBef>
                <a:spcPts val="0"/>
              </a:spcBef>
              <a:spcAft>
                <a:spcPts val="0"/>
              </a:spcAft>
              <a:buClrTx/>
              <a:buSzTx/>
              <a:buFontTx/>
              <a:buNone/>
              <a:tabLst/>
              <a:defRPr/>
            </a:pPr>
            <a:r>
              <a:rPr kumimoji="0" lang="en-US" sz="27654" b="1" i="0" u="none" strike="noStrike" kern="1200" cap="none" spc="0" normalizeH="0" baseline="0" noProof="0">
                <a:ln>
                  <a:noFill/>
                </a:ln>
                <a:solidFill>
                  <a:srgbClr val="26BBE4"/>
                </a:solidFill>
                <a:effectLst/>
                <a:uLnTx/>
                <a:uFillTx/>
                <a:latin typeface="Sailec 1 Bold"/>
                <a:ea typeface="Sailec 1 Bold"/>
                <a:cs typeface="Sailec 1 Bold"/>
                <a:sym typeface="Sailec 1 Bold"/>
              </a:rPr>
              <a:t>55%</a:t>
            </a:r>
          </a:p>
        </p:txBody>
      </p:sp>
      <p:sp>
        <p:nvSpPr>
          <p:cNvPr id="3" name="TextBox 3">
            <a:extLst>
              <a:ext uri="{FF2B5EF4-FFF2-40B4-BE49-F238E27FC236}">
                <a16:creationId xmlns:a16="http://schemas.microsoft.com/office/drawing/2014/main" id="{ED2DD014-AF59-C397-D380-2FD310D2EFCF}"/>
              </a:ext>
            </a:extLst>
          </p:cNvPr>
          <p:cNvSpPr txBox="1"/>
          <p:nvPr/>
        </p:nvSpPr>
        <p:spPr>
          <a:xfrm>
            <a:off x="876693" y="7821964"/>
            <a:ext cx="16778334" cy="866014"/>
          </a:xfrm>
          <a:prstGeom prst="rect">
            <a:avLst/>
          </a:prstGeom>
        </p:spPr>
        <p:txBody>
          <a:bodyPr lIns="0" tIns="0" rIns="0" bIns="0" rtlCol="0" anchor="t">
            <a:spAutoFit/>
          </a:bodyPr>
          <a:lstStyle/>
          <a:p>
            <a:pPr marL="0" marR="0" lvl="0" indent="0" algn="l" defTabSz="914400" rtl="0" eaLnBrk="1" fontAlgn="auto" latinLnBrk="0" hangingPunct="1">
              <a:lnSpc>
                <a:spcPts val="6155"/>
              </a:lnSpc>
              <a:spcBef>
                <a:spcPts val="0"/>
              </a:spcBef>
              <a:spcAft>
                <a:spcPts val="0"/>
              </a:spcAft>
              <a:buClrTx/>
              <a:buSzTx/>
              <a:buFontTx/>
              <a:buNone/>
              <a:tabLst/>
              <a:defRPr/>
            </a:pPr>
            <a:r>
              <a:rPr kumimoji="0" lang="en-US" sz="449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Social media is compounding the crisis of disconnection </a:t>
            </a:r>
          </a:p>
        </p:txBody>
      </p:sp>
      <p:sp>
        <p:nvSpPr>
          <p:cNvPr id="4" name="TextBox 4">
            <a:extLst>
              <a:ext uri="{FF2B5EF4-FFF2-40B4-BE49-F238E27FC236}">
                <a16:creationId xmlns:a16="http://schemas.microsoft.com/office/drawing/2014/main" id="{9A0E4425-65EE-4398-1BF1-1098307B87FF}"/>
              </a:ext>
            </a:extLst>
          </p:cNvPr>
          <p:cNvSpPr txBox="1"/>
          <p:nvPr/>
        </p:nvSpPr>
        <p:spPr>
          <a:xfrm>
            <a:off x="876693" y="4524450"/>
            <a:ext cx="15757133" cy="1552194"/>
          </a:xfrm>
          <a:prstGeom prst="rect">
            <a:avLst/>
          </a:prstGeom>
        </p:spPr>
        <p:txBody>
          <a:bodyPr lIns="0" tIns="0" rIns="0" bIns="0" rtlCol="0" anchor="t">
            <a:spAutoFit/>
          </a:bodyPr>
          <a:lstStyle/>
          <a:p>
            <a:pPr marL="0" marR="0" lvl="0" indent="0" algn="l" defTabSz="914400" rtl="0" eaLnBrk="1" fontAlgn="auto" latinLnBrk="0" hangingPunct="1">
              <a:lnSpc>
                <a:spcPts val="5642"/>
              </a:lnSpc>
              <a:spcBef>
                <a:spcPts val="0"/>
              </a:spcBef>
              <a:spcAft>
                <a:spcPts val="0"/>
              </a:spcAft>
              <a:buClrTx/>
              <a:buSzTx/>
              <a:buFontTx/>
              <a:buNone/>
              <a:tabLst/>
              <a:defRPr/>
            </a:pPr>
            <a:r>
              <a:rPr kumimoji="0" lang="en-US" sz="4950" b="0" i="0" u="none" strike="noStrike" kern="1200" cap="none" spc="0" normalizeH="0" baseline="0" noProof="0">
                <a:ln>
                  <a:noFill/>
                </a:ln>
                <a:solidFill>
                  <a:srgbClr val="FFFFFF"/>
                </a:solidFill>
                <a:effectLst/>
                <a:uLnTx/>
                <a:uFillTx/>
                <a:latin typeface="Sailec 1"/>
                <a:ea typeface="Sailec 1"/>
                <a:cs typeface="Sailec 1"/>
                <a:sym typeface="Sailec 1"/>
              </a:rPr>
              <a:t>of Gen Z Britons say that life would be better if social media didn’t exist </a:t>
            </a:r>
          </a:p>
        </p:txBody>
      </p:sp>
    </p:spTree>
    <p:extLst>
      <p:ext uri="{BB962C8B-B14F-4D97-AF65-F5344CB8AC3E}">
        <p14:creationId xmlns:p14="http://schemas.microsoft.com/office/powerpoint/2010/main" val="3989718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3FA05-8BEB-B80B-5411-ABE45632EA6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DB922CD-66DE-EE31-5685-BADEDBC22A69}"/>
              </a:ext>
            </a:extLst>
          </p:cNvPr>
          <p:cNvSpPr/>
          <p:nvPr/>
        </p:nvSpPr>
        <p:spPr>
          <a:xfrm>
            <a:off x="6096000" y="1790700"/>
            <a:ext cx="11597039" cy="6425330"/>
          </a:xfrm>
          <a:custGeom>
            <a:avLst/>
            <a:gdLst/>
            <a:ahLst/>
            <a:cxnLst/>
            <a:rect l="l" t="t" r="r" b="b"/>
            <a:pathLst>
              <a:path w="11301259" h="6145060">
                <a:moveTo>
                  <a:pt x="0" y="0"/>
                </a:moveTo>
                <a:lnTo>
                  <a:pt x="11301259" y="0"/>
                </a:lnTo>
                <a:lnTo>
                  <a:pt x="11301259" y="6145060"/>
                </a:lnTo>
                <a:lnTo>
                  <a:pt x="0" y="614506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10F72CBB-AC2D-4749-B5AD-A8229E082E12}"/>
              </a:ext>
            </a:extLst>
          </p:cNvPr>
          <p:cNvSpPr txBox="1"/>
          <p:nvPr/>
        </p:nvSpPr>
        <p:spPr>
          <a:xfrm>
            <a:off x="1066800" y="2933700"/>
            <a:ext cx="4636934" cy="3462486"/>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Declining influence of mainstream media with young people</a:t>
            </a:r>
          </a:p>
        </p:txBody>
      </p:sp>
      <p:sp>
        <p:nvSpPr>
          <p:cNvPr id="6" name="TextBox 6">
            <a:extLst>
              <a:ext uri="{FF2B5EF4-FFF2-40B4-BE49-F238E27FC236}">
                <a16:creationId xmlns:a16="http://schemas.microsoft.com/office/drawing/2014/main" id="{EB7201FE-140F-277D-5A4C-41EABC04E944}"/>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7" name="TextBox 5">
            <a:extLst>
              <a:ext uri="{FF2B5EF4-FFF2-40B4-BE49-F238E27FC236}">
                <a16:creationId xmlns:a16="http://schemas.microsoft.com/office/drawing/2014/main" id="{CD147E5F-CC33-F831-4561-5C68078D4CE1}"/>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1256721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5EAE-1441-E9EC-FC58-5677511D35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7DF10E0-5D7F-EEB2-DEFC-A092D1EE8912}"/>
              </a:ext>
            </a:extLst>
          </p:cNvPr>
          <p:cNvSpPr/>
          <p:nvPr/>
        </p:nvSpPr>
        <p:spPr>
          <a:xfrm>
            <a:off x="6196551" y="2254616"/>
            <a:ext cx="11301259" cy="5777769"/>
          </a:xfrm>
          <a:custGeom>
            <a:avLst/>
            <a:gdLst/>
            <a:ahLst/>
            <a:cxnLst/>
            <a:rect l="l" t="t" r="r" b="b"/>
            <a:pathLst>
              <a:path w="11301259" h="5777769">
                <a:moveTo>
                  <a:pt x="0" y="0"/>
                </a:moveTo>
                <a:lnTo>
                  <a:pt x="11301259" y="0"/>
                </a:lnTo>
                <a:lnTo>
                  <a:pt x="11301259" y="5777768"/>
                </a:lnTo>
                <a:lnTo>
                  <a:pt x="0" y="577776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EA7BF600-D5DF-D3E6-B6AE-7E3B799FA543}"/>
              </a:ext>
            </a:extLst>
          </p:cNvPr>
          <p:cNvSpPr txBox="1"/>
          <p:nvPr/>
        </p:nvSpPr>
        <p:spPr>
          <a:xfrm>
            <a:off x="1028700" y="3314700"/>
            <a:ext cx="5012375" cy="3543300"/>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a:ln>
                  <a:noFill/>
                </a:ln>
                <a:solidFill>
                  <a:srgbClr val="000000"/>
                </a:solidFill>
                <a:effectLst/>
                <a:uLnTx/>
                <a:uFillTx/>
                <a:latin typeface="Sailec 1 Bold"/>
                <a:ea typeface="Sailec 1 Bold"/>
                <a:cs typeface="Sailec 1 Bold"/>
                <a:sym typeface="Sailec 1 Bold"/>
              </a:rPr>
              <a:t>Rising  conspiracy style thinking and falling trust in experts</a:t>
            </a:r>
          </a:p>
        </p:txBody>
      </p:sp>
      <p:sp>
        <p:nvSpPr>
          <p:cNvPr id="6" name="TextBox 6">
            <a:extLst>
              <a:ext uri="{FF2B5EF4-FFF2-40B4-BE49-F238E27FC236}">
                <a16:creationId xmlns:a16="http://schemas.microsoft.com/office/drawing/2014/main" id="{B6728C04-8751-60FC-FB92-ECFEEB091C6C}"/>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7" name="TextBox 5">
            <a:extLst>
              <a:ext uri="{FF2B5EF4-FFF2-40B4-BE49-F238E27FC236}">
                <a16:creationId xmlns:a16="http://schemas.microsoft.com/office/drawing/2014/main" id="{709B3182-C1B2-67B9-2782-1977D5A8403B}"/>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12193841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3AF22-3689-026E-01FB-0104474635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814841D-19BF-F3E9-6689-A7DAB25E364A}"/>
              </a:ext>
            </a:extLst>
          </p:cNvPr>
          <p:cNvSpPr/>
          <p:nvPr/>
        </p:nvSpPr>
        <p:spPr>
          <a:xfrm>
            <a:off x="8641287" y="2657595"/>
            <a:ext cx="8978437" cy="4971810"/>
          </a:xfrm>
          <a:custGeom>
            <a:avLst/>
            <a:gdLst/>
            <a:ahLst/>
            <a:cxnLst/>
            <a:rect l="l" t="t" r="r" b="b"/>
            <a:pathLst>
              <a:path w="8978437" h="4971810">
                <a:moveTo>
                  <a:pt x="0" y="0"/>
                </a:moveTo>
                <a:lnTo>
                  <a:pt x="8978437" y="0"/>
                </a:lnTo>
                <a:lnTo>
                  <a:pt x="8978437" y="4971810"/>
                </a:lnTo>
                <a:lnTo>
                  <a:pt x="0" y="497181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BF881561-3B6A-E4C6-C3FD-03E71477FC08}"/>
              </a:ext>
            </a:extLst>
          </p:cNvPr>
          <p:cNvSpPr txBox="1"/>
          <p:nvPr/>
        </p:nvSpPr>
        <p:spPr>
          <a:xfrm>
            <a:off x="1028700" y="2813613"/>
            <a:ext cx="7252163" cy="5600700"/>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The appeal of ‘burn it all down’ sentiments</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rPr>
              <a:t>Two in five Britons think that institutions should be destroyed, not preserved. </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endParaRP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endParaRPr>
          </a:p>
        </p:txBody>
      </p:sp>
      <p:sp>
        <p:nvSpPr>
          <p:cNvPr id="6" name="TextBox 6">
            <a:extLst>
              <a:ext uri="{FF2B5EF4-FFF2-40B4-BE49-F238E27FC236}">
                <a16:creationId xmlns:a16="http://schemas.microsoft.com/office/drawing/2014/main" id="{010CD580-94C5-C282-EE78-BDB0993B7711}"/>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7" name="TextBox 5">
            <a:extLst>
              <a:ext uri="{FF2B5EF4-FFF2-40B4-BE49-F238E27FC236}">
                <a16:creationId xmlns:a16="http://schemas.microsoft.com/office/drawing/2014/main" id="{BCA1825E-7E60-A8BC-7AF0-5B7B64B896EE}"/>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18660597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EA444-7B50-1A90-9DAE-A939174E580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1CE055B-B428-1AEA-C5CC-2F804107FB8B}"/>
              </a:ext>
            </a:extLst>
          </p:cNvPr>
          <p:cNvSpPr/>
          <p:nvPr/>
        </p:nvSpPr>
        <p:spPr>
          <a:xfrm>
            <a:off x="7215635" y="2737408"/>
            <a:ext cx="10387298" cy="4812183"/>
          </a:xfrm>
          <a:custGeom>
            <a:avLst/>
            <a:gdLst/>
            <a:ahLst/>
            <a:cxnLst/>
            <a:rect l="l" t="t" r="r" b="b"/>
            <a:pathLst>
              <a:path w="10387298" h="4812183">
                <a:moveTo>
                  <a:pt x="0" y="0"/>
                </a:moveTo>
                <a:lnTo>
                  <a:pt x="10387298" y="0"/>
                </a:lnTo>
                <a:lnTo>
                  <a:pt x="10387298" y="4812184"/>
                </a:lnTo>
                <a:lnTo>
                  <a:pt x="0" y="4812184"/>
                </a:lnTo>
                <a:lnTo>
                  <a:pt x="0" y="0"/>
                </a:lnTo>
                <a:close/>
              </a:path>
            </a:pathLst>
          </a:custGeom>
          <a:blipFill>
            <a:blip r:embed="rId2"/>
            <a:stretch>
              <a:fillRect t="-792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4F50DFCA-1CE5-8D63-B655-4E32A2E6198E}"/>
              </a:ext>
            </a:extLst>
          </p:cNvPr>
          <p:cNvSpPr txBox="1"/>
          <p:nvPr/>
        </p:nvSpPr>
        <p:spPr>
          <a:xfrm>
            <a:off x="1028700" y="2971800"/>
            <a:ext cx="5042411" cy="4229100"/>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A loss of confidence in the capacity of both governments and individuals to effect change </a:t>
            </a:r>
          </a:p>
        </p:txBody>
      </p:sp>
      <p:sp>
        <p:nvSpPr>
          <p:cNvPr id="6" name="TextBox 6">
            <a:extLst>
              <a:ext uri="{FF2B5EF4-FFF2-40B4-BE49-F238E27FC236}">
                <a16:creationId xmlns:a16="http://schemas.microsoft.com/office/drawing/2014/main" id="{EF3147E0-F4EC-377E-8116-4BA37629BD7F}"/>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7" name="TextBox 5">
            <a:extLst>
              <a:ext uri="{FF2B5EF4-FFF2-40B4-BE49-F238E27FC236}">
                <a16:creationId xmlns:a16="http://schemas.microsoft.com/office/drawing/2014/main" id="{F7178B10-6B95-2365-602F-2FAF986E65C0}"/>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3539769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D2789-B9AA-C779-8D82-88D69A9A6D5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FF5E8E3-C8E6-4513-FA1B-3F6552AAC92C}"/>
              </a:ext>
            </a:extLst>
          </p:cNvPr>
          <p:cNvSpPr txBox="1"/>
          <p:nvPr/>
        </p:nvSpPr>
        <p:spPr>
          <a:xfrm>
            <a:off x="1028700" y="2971800"/>
            <a:ext cx="5042411" cy="2769989"/>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Perception gaps are increasing distrust in many of our societies  </a:t>
            </a:r>
          </a:p>
        </p:txBody>
      </p:sp>
      <p:grpSp>
        <p:nvGrpSpPr>
          <p:cNvPr id="5" name="Group 5">
            <a:extLst>
              <a:ext uri="{FF2B5EF4-FFF2-40B4-BE49-F238E27FC236}">
                <a16:creationId xmlns:a16="http://schemas.microsoft.com/office/drawing/2014/main" id="{352C8911-610E-3368-E903-9B4BA4FF4FCC}"/>
              </a:ext>
            </a:extLst>
          </p:cNvPr>
          <p:cNvGrpSpPr/>
          <p:nvPr/>
        </p:nvGrpSpPr>
        <p:grpSpPr>
          <a:xfrm>
            <a:off x="6446199" y="1932419"/>
            <a:ext cx="11301259" cy="6218526"/>
            <a:chOff x="0" y="0"/>
            <a:chExt cx="15068345" cy="8291368"/>
          </a:xfrm>
        </p:grpSpPr>
        <p:sp>
          <p:nvSpPr>
            <p:cNvPr id="6" name="Freeform 6">
              <a:extLst>
                <a:ext uri="{FF2B5EF4-FFF2-40B4-BE49-F238E27FC236}">
                  <a16:creationId xmlns:a16="http://schemas.microsoft.com/office/drawing/2014/main" id="{B5F91F46-24F0-5EAD-DFB9-5FF3B39A4E64}"/>
                </a:ext>
              </a:extLst>
            </p:cNvPr>
            <p:cNvSpPr/>
            <p:nvPr/>
          </p:nvSpPr>
          <p:spPr>
            <a:xfrm>
              <a:off x="154643" y="1016000"/>
              <a:ext cx="14759059" cy="3265442"/>
            </a:xfrm>
            <a:custGeom>
              <a:avLst/>
              <a:gdLst/>
              <a:ahLst/>
              <a:cxnLst/>
              <a:rect l="l" t="t" r="r" b="b"/>
              <a:pathLst>
                <a:path w="14759059" h="3265442">
                  <a:moveTo>
                    <a:pt x="0" y="0"/>
                  </a:moveTo>
                  <a:lnTo>
                    <a:pt x="14759059" y="0"/>
                  </a:lnTo>
                  <a:lnTo>
                    <a:pt x="14759059" y="3265442"/>
                  </a:lnTo>
                  <a:lnTo>
                    <a:pt x="0" y="3265442"/>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CE8738E-AECE-E5A3-3C53-1C47CB2A33DD}"/>
                </a:ext>
              </a:extLst>
            </p:cNvPr>
            <p:cNvSpPr/>
            <p:nvPr/>
          </p:nvSpPr>
          <p:spPr>
            <a:xfrm>
              <a:off x="0" y="4806814"/>
              <a:ext cx="15068345" cy="3484555"/>
            </a:xfrm>
            <a:custGeom>
              <a:avLst/>
              <a:gdLst/>
              <a:ahLst/>
              <a:cxnLst/>
              <a:rect l="l" t="t" r="r" b="b"/>
              <a:pathLst>
                <a:path w="15068345" h="3484555">
                  <a:moveTo>
                    <a:pt x="0" y="0"/>
                  </a:moveTo>
                  <a:lnTo>
                    <a:pt x="15068345" y="0"/>
                  </a:lnTo>
                  <a:lnTo>
                    <a:pt x="15068345" y="3484554"/>
                  </a:lnTo>
                  <a:lnTo>
                    <a:pt x="0" y="348455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a:extLst>
                <a:ext uri="{FF2B5EF4-FFF2-40B4-BE49-F238E27FC236}">
                  <a16:creationId xmlns:a16="http://schemas.microsoft.com/office/drawing/2014/main" id="{FC24350E-6BF8-C2B1-4803-93F2A37B5521}"/>
                </a:ext>
              </a:extLst>
            </p:cNvPr>
            <p:cNvSpPr txBox="1"/>
            <p:nvPr/>
          </p:nvSpPr>
          <p:spPr>
            <a:xfrm>
              <a:off x="1125739" y="-57150"/>
              <a:ext cx="12816867" cy="552450"/>
            </a:xfrm>
            <a:prstGeom prst="rect">
              <a:avLst/>
            </a:prstGeom>
          </p:spPr>
          <p:txBody>
            <a:bodyPr lIns="0" tIns="0" rIns="0" bIns="0" rtlCol="0" anchor="t">
              <a:spAutoFit/>
            </a:bodyPr>
            <a:lstStyle/>
            <a:p>
              <a:pPr marL="0" marR="0" lvl="0" indent="0" algn="ctr" defTabSz="914400" rtl="0" eaLnBrk="1" fontAlgn="auto" latinLnBrk="0" hangingPunct="1">
                <a:lnSpc>
                  <a:spcPts val="2939"/>
                </a:lnSpc>
                <a:spcBef>
                  <a:spcPts val="0"/>
                </a:spcBef>
                <a:spcAft>
                  <a:spcPts val="0"/>
                </a:spcAft>
                <a:buClrTx/>
                <a:buSzTx/>
                <a:buFontTx/>
                <a:buNone/>
                <a:tabLst/>
                <a:defRPr/>
              </a:pPr>
              <a:r>
                <a:rPr kumimoji="0" lang="en-US" sz="2449" b="1" i="0" u="none" strike="noStrike" kern="1200" cap="none" spc="0" normalizeH="0" baseline="0" noProof="0">
                  <a:ln>
                    <a:noFill/>
                  </a:ln>
                  <a:solidFill>
                    <a:srgbClr val="000000"/>
                  </a:solidFill>
                  <a:effectLst/>
                  <a:uLnTx/>
                  <a:uFillTx/>
                  <a:latin typeface="Sailec 1 Bold"/>
                  <a:ea typeface="Sailec 1 Bold"/>
                  <a:cs typeface="Sailec 1 Bold"/>
                  <a:sym typeface="Sailec 1 Bold"/>
                </a:rPr>
                <a:t>Democrats and Republicans perceptions gaps on US history </a:t>
              </a:r>
            </a:p>
          </p:txBody>
        </p:sp>
      </p:grpSp>
      <p:sp>
        <p:nvSpPr>
          <p:cNvPr id="9" name="TextBox 6">
            <a:extLst>
              <a:ext uri="{FF2B5EF4-FFF2-40B4-BE49-F238E27FC236}">
                <a16:creationId xmlns:a16="http://schemas.microsoft.com/office/drawing/2014/main" id="{E1B7C383-8094-6482-06A1-C05F21607A4D}"/>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C82D6FBA-86AE-035A-D291-BFE3B2DB92C5}"/>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15552288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9BA1B-16E4-70A4-DE73-5C6B156F4F5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9D298F8-9883-233F-C8EF-CAC12040DC74}"/>
              </a:ext>
            </a:extLst>
          </p:cNvPr>
          <p:cNvSpPr/>
          <p:nvPr/>
        </p:nvSpPr>
        <p:spPr>
          <a:xfrm>
            <a:off x="7726748" y="1384477"/>
            <a:ext cx="10091337" cy="7518046"/>
          </a:xfrm>
          <a:custGeom>
            <a:avLst/>
            <a:gdLst/>
            <a:ahLst/>
            <a:cxnLst/>
            <a:rect l="l" t="t" r="r" b="b"/>
            <a:pathLst>
              <a:path w="10091337" h="7518046">
                <a:moveTo>
                  <a:pt x="0" y="0"/>
                </a:moveTo>
                <a:lnTo>
                  <a:pt x="10091337" y="0"/>
                </a:lnTo>
                <a:lnTo>
                  <a:pt x="10091337" y="7518046"/>
                </a:lnTo>
                <a:lnTo>
                  <a:pt x="0" y="751804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a:extLst>
              <a:ext uri="{FF2B5EF4-FFF2-40B4-BE49-F238E27FC236}">
                <a16:creationId xmlns:a16="http://schemas.microsoft.com/office/drawing/2014/main" id="{D7D41E4E-FCC4-521D-5A57-57DB3AD9D365}"/>
              </a:ext>
            </a:extLst>
          </p:cNvPr>
          <p:cNvSpPr txBox="1"/>
          <p:nvPr/>
        </p:nvSpPr>
        <p:spPr>
          <a:xfrm>
            <a:off x="1028700" y="2628900"/>
            <a:ext cx="5533481" cy="5539978"/>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Zero-sum thinking is a challenge that faces societies across a whole range of issues</a:t>
            </a: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1" u="none" strike="noStrike" kern="1200" cap="none" spc="0" normalizeH="0" baseline="0" noProof="0" dirty="0">
                <a:ln>
                  <a:noFill/>
                </a:ln>
                <a:solidFill>
                  <a:srgbClr val="000000"/>
                </a:solidFill>
                <a:effectLst/>
                <a:uLnTx/>
                <a:uFillTx/>
                <a:latin typeface="Sailec 1 Italics"/>
                <a:ea typeface="Sailec 1 Italics"/>
                <a:cs typeface="Sailec 1 Italics"/>
                <a:sym typeface="Sailec 1 Italics"/>
              </a:rPr>
              <a:t>e.g. debates about diversity and immigration</a:t>
            </a:r>
          </a:p>
        </p:txBody>
      </p:sp>
      <p:sp>
        <p:nvSpPr>
          <p:cNvPr id="6" name="TextBox 6">
            <a:extLst>
              <a:ext uri="{FF2B5EF4-FFF2-40B4-BE49-F238E27FC236}">
                <a16:creationId xmlns:a16="http://schemas.microsoft.com/office/drawing/2014/main" id="{C5986802-8B81-5E02-A4FC-67B101757664}"/>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7" name="TextBox 5">
            <a:extLst>
              <a:ext uri="{FF2B5EF4-FFF2-40B4-BE49-F238E27FC236}">
                <a16:creationId xmlns:a16="http://schemas.microsoft.com/office/drawing/2014/main" id="{E42A6C89-C431-7FCB-A1DB-5A0E72F9756F}"/>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2781877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94B5D59E-57CD-9F64-E3D9-42B43A12BD1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FD8FECC-2165-8A72-6EE5-4875A2876735}"/>
              </a:ext>
            </a:extLst>
          </p:cNvPr>
          <p:cNvSpPr txBox="1"/>
          <p:nvPr/>
        </p:nvSpPr>
        <p:spPr>
          <a:xfrm>
            <a:off x="1162050" y="1562706"/>
            <a:ext cx="15963900" cy="1817677"/>
          </a:xfrm>
          <a:prstGeom prst="rect">
            <a:avLst/>
          </a:prstGeom>
        </p:spPr>
        <p:txBody>
          <a:bodyPr lIns="0" tIns="0" rIns="0" bIns="0" rtlCol="0" anchor="t">
            <a:spAutoFit/>
          </a:bodyPr>
          <a:lstStyle/>
          <a:p>
            <a:pPr marL="0" marR="0" lvl="0" indent="0" defTabSz="914400" rtl="0" eaLnBrk="1" fontAlgn="auto" latinLnBrk="0" hangingPunct="1">
              <a:lnSpc>
                <a:spcPts val="737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More in Common maps people’s values and identities to help people navigate these dynamics</a:t>
            </a:r>
            <a:endParaRPr kumimoji="0" lang="en-US" sz="4800" b="0" i="0" u="none" strike="noStrike" kern="1200" cap="none" spc="0" normalizeH="0" baseline="0" noProof="0" dirty="0">
              <a:ln>
                <a:noFill/>
              </a:ln>
              <a:solidFill>
                <a:srgbClr val="FFFFFF"/>
              </a:solidFill>
              <a:effectLst/>
              <a:uLnTx/>
              <a:uFillTx/>
              <a:latin typeface="Sailec 1"/>
              <a:ea typeface="Sailec 1"/>
              <a:cs typeface="Sailec 1"/>
              <a:sym typeface="Sailec 1"/>
            </a:endParaRPr>
          </a:p>
        </p:txBody>
      </p:sp>
      <p:grpSp>
        <p:nvGrpSpPr>
          <p:cNvPr id="21" name="Group 20">
            <a:extLst>
              <a:ext uri="{FF2B5EF4-FFF2-40B4-BE49-F238E27FC236}">
                <a16:creationId xmlns:a16="http://schemas.microsoft.com/office/drawing/2014/main" id="{9949FAC5-FD9B-6858-F0CA-9B4BD80C4C16}"/>
              </a:ext>
            </a:extLst>
          </p:cNvPr>
          <p:cNvGrpSpPr/>
          <p:nvPr/>
        </p:nvGrpSpPr>
        <p:grpSpPr>
          <a:xfrm>
            <a:off x="1600200" y="3921117"/>
            <a:ext cx="6074263" cy="5523959"/>
            <a:chOff x="707537" y="4039141"/>
            <a:chExt cx="4513421" cy="3822857"/>
          </a:xfrm>
        </p:grpSpPr>
        <p:pic>
          <p:nvPicPr>
            <p:cNvPr id="13" name="Google Shape;71;g373689e128c_0_0" title="More_in_common_broken_Britain.png">
              <a:extLst>
                <a:ext uri="{FF2B5EF4-FFF2-40B4-BE49-F238E27FC236}">
                  <a16:creationId xmlns:a16="http://schemas.microsoft.com/office/drawing/2014/main" id="{A8B323F1-85F1-94FD-0CA0-B8FD951A8E7C}"/>
                </a:ext>
              </a:extLst>
            </p:cNvPr>
            <p:cNvPicPr preferRelativeResize="0"/>
            <p:nvPr/>
          </p:nvPicPr>
          <p:blipFill rotWithShape="1">
            <a:blip r:embed="rId2">
              <a:alphaModFix/>
            </a:blip>
            <a:srcRect/>
            <a:stretch/>
          </p:blipFill>
          <p:spPr>
            <a:xfrm rot="353890">
              <a:off x="1148246" y="4409010"/>
              <a:ext cx="3669325" cy="3257233"/>
            </a:xfrm>
            <a:prstGeom prst="rect">
              <a:avLst/>
            </a:prstGeom>
            <a:noFill/>
            <a:ln>
              <a:noFill/>
            </a:ln>
          </p:spPr>
        </p:pic>
        <p:sp>
          <p:nvSpPr>
            <p:cNvPr id="14" name="Google Shape;72;g373689e128c_0_0">
              <a:extLst>
                <a:ext uri="{FF2B5EF4-FFF2-40B4-BE49-F238E27FC236}">
                  <a16:creationId xmlns:a16="http://schemas.microsoft.com/office/drawing/2014/main" id="{5BE171D5-B17E-335E-E6D2-79824EFFC6D2}"/>
                </a:ext>
              </a:extLst>
            </p:cNvPr>
            <p:cNvSpPr txBox="1"/>
            <p:nvPr/>
          </p:nvSpPr>
          <p:spPr>
            <a:xfrm rot="-4984991">
              <a:off x="218514" y="5736766"/>
              <a:ext cx="1945560" cy="554216"/>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2F62AE"/>
                  </a:solidFill>
                  <a:latin typeface="Lato Black"/>
                  <a:ea typeface="Lato Black"/>
                  <a:cs typeface="Lato Black"/>
                  <a:sym typeface="Lato Black"/>
                </a:rPr>
                <a:t>Established Liberals</a:t>
              </a:r>
              <a:br>
                <a:rPr lang="en-GB" sz="1200" b="0" i="0" u="none" strike="noStrike" cap="none">
                  <a:solidFill>
                    <a:srgbClr val="2F62AE"/>
                  </a:solidFill>
                  <a:latin typeface="Lato"/>
                  <a:ea typeface="Lato"/>
                  <a:cs typeface="Lato"/>
                  <a:sym typeface="Lato"/>
                </a:rPr>
              </a:br>
              <a:r>
                <a:rPr lang="en-GB" sz="1200" b="0" i="0" u="none" strike="noStrike" cap="none">
                  <a:solidFill>
                    <a:srgbClr val="2F62AE"/>
                  </a:solidFill>
                  <a:latin typeface="Lato Light"/>
                  <a:ea typeface="Lato Light"/>
                  <a:cs typeface="Lato Light"/>
                  <a:sym typeface="Lato Light"/>
                </a:rPr>
                <a:t>9% of the population</a:t>
              </a:r>
              <a:endParaRPr sz="1200" b="0" i="0" u="none" strike="noStrike" cap="none">
                <a:solidFill>
                  <a:srgbClr val="2F62AE"/>
                </a:solidFill>
                <a:latin typeface="Lato Light"/>
                <a:ea typeface="Lato Light"/>
                <a:cs typeface="Lato Light"/>
                <a:sym typeface="Lato Light"/>
              </a:endParaRPr>
            </a:p>
          </p:txBody>
        </p:sp>
        <p:sp>
          <p:nvSpPr>
            <p:cNvPr id="15" name="Google Shape;73;g373689e128c_0_0">
              <a:extLst>
                <a:ext uri="{FF2B5EF4-FFF2-40B4-BE49-F238E27FC236}">
                  <a16:creationId xmlns:a16="http://schemas.microsoft.com/office/drawing/2014/main" id="{A620B8AC-E7FC-9E5C-D301-A25BEB4B323E}"/>
                </a:ext>
              </a:extLst>
            </p:cNvPr>
            <p:cNvSpPr txBox="1"/>
            <p:nvPr/>
          </p:nvSpPr>
          <p:spPr>
            <a:xfrm rot="334196">
              <a:off x="1059236" y="4039141"/>
              <a:ext cx="1835969" cy="554009"/>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8165BA"/>
                  </a:solidFill>
                  <a:latin typeface="Lato Black"/>
                  <a:ea typeface="Lato Black"/>
                  <a:cs typeface="Lato Black"/>
                  <a:sym typeface="Lato Black"/>
                </a:rPr>
                <a:t>Sceptical Scrollers</a:t>
              </a:r>
              <a:br>
                <a:rPr lang="en-GB" sz="1200" b="0" i="0" u="none" strike="noStrike" cap="none">
                  <a:solidFill>
                    <a:srgbClr val="8165BA"/>
                  </a:solidFill>
                  <a:latin typeface="Lato"/>
                  <a:ea typeface="Lato"/>
                  <a:cs typeface="Lato"/>
                  <a:sym typeface="Lato"/>
                </a:rPr>
              </a:br>
              <a:r>
                <a:rPr lang="en-GB" sz="1200" b="0" i="0" u="none" strike="noStrike" cap="none">
                  <a:solidFill>
                    <a:srgbClr val="8165BA"/>
                  </a:solidFill>
                  <a:latin typeface="Lato Light"/>
                  <a:ea typeface="Lato Light"/>
                  <a:cs typeface="Lato Light"/>
                  <a:sym typeface="Lato Light"/>
                </a:rPr>
                <a:t>10% of the population</a:t>
              </a:r>
              <a:endParaRPr sz="1200" b="0" i="0" u="none" strike="noStrike" cap="none">
                <a:solidFill>
                  <a:srgbClr val="8165BA"/>
                </a:solidFill>
                <a:latin typeface="Lato Light"/>
                <a:ea typeface="Lato Light"/>
                <a:cs typeface="Lato Light"/>
                <a:sym typeface="Lato Light"/>
              </a:endParaRPr>
            </a:p>
          </p:txBody>
        </p:sp>
        <p:sp>
          <p:nvSpPr>
            <p:cNvPr id="16" name="Google Shape;74;g373689e128c_0_0">
              <a:extLst>
                <a:ext uri="{FF2B5EF4-FFF2-40B4-BE49-F238E27FC236}">
                  <a16:creationId xmlns:a16="http://schemas.microsoft.com/office/drawing/2014/main" id="{1E7C142C-6A88-DE02-1EF9-353F697B6A29}"/>
                </a:ext>
              </a:extLst>
            </p:cNvPr>
            <p:cNvSpPr txBox="1"/>
            <p:nvPr/>
          </p:nvSpPr>
          <p:spPr>
            <a:xfrm rot="342477">
              <a:off x="707537" y="7307842"/>
              <a:ext cx="1945546" cy="554156"/>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00AD9C"/>
                  </a:solidFill>
                  <a:latin typeface="Lato Black"/>
                  <a:ea typeface="Lato Black"/>
                  <a:cs typeface="Lato Black"/>
                  <a:sym typeface="Lato Black"/>
                </a:rPr>
                <a:t>Incrementalist Left</a:t>
              </a:r>
              <a:br>
                <a:rPr lang="en-GB" sz="1200" b="0" i="0" u="none" strike="noStrike" cap="none">
                  <a:solidFill>
                    <a:srgbClr val="00AD9C"/>
                  </a:solidFill>
                  <a:latin typeface="Lato"/>
                  <a:ea typeface="Lato"/>
                  <a:cs typeface="Lato"/>
                  <a:sym typeface="Lato"/>
                </a:rPr>
              </a:br>
              <a:r>
                <a:rPr lang="en-GB" sz="1200" b="0" i="0" u="none" strike="noStrike" cap="none">
                  <a:solidFill>
                    <a:srgbClr val="00AD9C"/>
                  </a:solidFill>
                  <a:latin typeface="Lato Light"/>
                  <a:ea typeface="Lato Light"/>
                  <a:cs typeface="Lato Light"/>
                  <a:sym typeface="Lato Light"/>
                </a:rPr>
                <a:t>21% of the population</a:t>
              </a:r>
              <a:endParaRPr sz="1200" b="0" i="0" u="none" strike="noStrike" cap="none">
                <a:solidFill>
                  <a:srgbClr val="00AD9C"/>
                </a:solidFill>
                <a:latin typeface="Lato Light"/>
                <a:ea typeface="Lato Light"/>
                <a:cs typeface="Lato Light"/>
                <a:sym typeface="Lato Light"/>
              </a:endParaRPr>
            </a:p>
          </p:txBody>
        </p:sp>
        <p:sp>
          <p:nvSpPr>
            <p:cNvPr id="17" name="Google Shape;75;g373689e128c_0_0">
              <a:extLst>
                <a:ext uri="{FF2B5EF4-FFF2-40B4-BE49-F238E27FC236}">
                  <a16:creationId xmlns:a16="http://schemas.microsoft.com/office/drawing/2014/main" id="{CD564B82-4E92-311F-3A4B-5599FC4B4D55}"/>
                </a:ext>
              </a:extLst>
            </p:cNvPr>
            <p:cNvSpPr txBox="1"/>
            <p:nvPr/>
          </p:nvSpPr>
          <p:spPr>
            <a:xfrm rot="342477">
              <a:off x="2868801" y="4137279"/>
              <a:ext cx="1945546" cy="5541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FAA61A"/>
                  </a:solidFill>
                  <a:latin typeface="Lato Black"/>
                  <a:ea typeface="Lato Black"/>
                  <a:cs typeface="Lato Black"/>
                  <a:sym typeface="Lato Black"/>
                </a:rPr>
                <a:t>Progressive Activists</a:t>
              </a:r>
              <a:br>
                <a:rPr lang="en-GB" sz="1200" b="0" i="0" u="none" strike="noStrike" cap="none">
                  <a:solidFill>
                    <a:srgbClr val="FAA61A"/>
                  </a:solidFill>
                  <a:latin typeface="Lato"/>
                  <a:ea typeface="Lato"/>
                  <a:cs typeface="Lato"/>
                  <a:sym typeface="Lato"/>
                </a:rPr>
              </a:br>
              <a:r>
                <a:rPr lang="en-GB" sz="1200" b="0" i="0" u="none" strike="noStrike" cap="none">
                  <a:solidFill>
                    <a:srgbClr val="FAA61A"/>
                  </a:solidFill>
                  <a:latin typeface="Lato Light"/>
                  <a:ea typeface="Lato Light"/>
                  <a:cs typeface="Lato Light"/>
                  <a:sym typeface="Lato Light"/>
                </a:rPr>
                <a:t>12% of the population</a:t>
              </a:r>
              <a:endParaRPr sz="1200" b="0" i="0" u="none" strike="noStrike" cap="none">
                <a:solidFill>
                  <a:srgbClr val="FAA61A"/>
                </a:solidFill>
                <a:latin typeface="Lato Light"/>
                <a:ea typeface="Lato Light"/>
                <a:cs typeface="Lato Light"/>
                <a:sym typeface="Lato Light"/>
              </a:endParaRPr>
            </a:p>
          </p:txBody>
        </p:sp>
        <p:sp>
          <p:nvSpPr>
            <p:cNvPr id="18" name="Google Shape;76;g373689e128c_0_0">
              <a:extLst>
                <a:ext uri="{FF2B5EF4-FFF2-40B4-BE49-F238E27FC236}">
                  <a16:creationId xmlns:a16="http://schemas.microsoft.com/office/drawing/2014/main" id="{C0157E8E-258C-7230-AF8A-41700917872E}"/>
                </a:ext>
              </a:extLst>
            </p:cNvPr>
            <p:cNvSpPr txBox="1"/>
            <p:nvPr/>
          </p:nvSpPr>
          <p:spPr>
            <a:xfrm rot="5712050">
              <a:off x="3849872" y="4892195"/>
              <a:ext cx="1946012" cy="55397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200"/>
                <a:buFont typeface="Arial"/>
                <a:buNone/>
              </a:pPr>
              <a:r>
                <a:rPr lang="en-GB" sz="1200" b="0" i="0" u="none" strike="noStrike" cap="none">
                  <a:solidFill>
                    <a:srgbClr val="E8502E"/>
                  </a:solidFill>
                  <a:latin typeface="Lato Black"/>
                  <a:ea typeface="Lato Black"/>
                  <a:cs typeface="Lato Black"/>
                  <a:sym typeface="Lato Black"/>
                </a:rPr>
                <a:t>Rooted Patriots</a:t>
              </a:r>
              <a:br>
                <a:rPr lang="en-GB" sz="1200" b="0" i="0" u="none" strike="noStrike" cap="none">
                  <a:solidFill>
                    <a:srgbClr val="E8502E"/>
                  </a:solidFill>
                  <a:latin typeface="Lato"/>
                  <a:ea typeface="Lato"/>
                  <a:cs typeface="Lato"/>
                  <a:sym typeface="Lato"/>
                </a:rPr>
              </a:br>
              <a:r>
                <a:rPr lang="en-GB" sz="1200" b="0" i="0" u="none" strike="noStrike" cap="none">
                  <a:solidFill>
                    <a:srgbClr val="E8502E"/>
                  </a:solidFill>
                  <a:latin typeface="Lato Light"/>
                  <a:ea typeface="Lato Light"/>
                  <a:cs typeface="Lato Light"/>
                  <a:sym typeface="Lato Light"/>
                </a:rPr>
                <a:t>20% of the population</a:t>
              </a:r>
              <a:endParaRPr sz="1200" b="0" i="0" u="none" strike="noStrike" cap="none">
                <a:solidFill>
                  <a:srgbClr val="E8502E"/>
                </a:solidFill>
                <a:latin typeface="Lato Light"/>
                <a:ea typeface="Lato Light"/>
                <a:cs typeface="Lato Light"/>
                <a:sym typeface="Lato Light"/>
              </a:endParaRPr>
            </a:p>
          </p:txBody>
        </p:sp>
        <p:sp>
          <p:nvSpPr>
            <p:cNvPr id="19" name="Google Shape;77;g373689e128c_0_0">
              <a:extLst>
                <a:ext uri="{FF2B5EF4-FFF2-40B4-BE49-F238E27FC236}">
                  <a16:creationId xmlns:a16="http://schemas.microsoft.com/office/drawing/2014/main" id="{F96BF169-EBFC-2972-740E-BB4C2AC90B67}"/>
                </a:ext>
              </a:extLst>
            </p:cNvPr>
            <p:cNvSpPr txBox="1"/>
            <p:nvPr/>
          </p:nvSpPr>
          <p:spPr>
            <a:xfrm rot="5712455">
              <a:off x="4023659" y="6555075"/>
              <a:ext cx="1655935" cy="7386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DD51B5"/>
                  </a:solidFill>
                  <a:latin typeface="Lato Black"/>
                  <a:ea typeface="Lato Black"/>
                  <a:cs typeface="Lato Black"/>
                  <a:sym typeface="Lato Black"/>
                </a:rPr>
                <a:t>Dissenting Disruptors</a:t>
              </a:r>
              <a:br>
                <a:rPr lang="en-GB" sz="1200" b="0" i="0" u="none" strike="noStrike" cap="none">
                  <a:solidFill>
                    <a:srgbClr val="DD51B5"/>
                  </a:solidFill>
                  <a:latin typeface="Lato"/>
                  <a:ea typeface="Lato"/>
                  <a:cs typeface="Lato"/>
                  <a:sym typeface="Lato"/>
                </a:rPr>
              </a:br>
              <a:r>
                <a:rPr lang="en-GB" sz="1200" b="0" i="0" u="none" strike="noStrike" cap="none">
                  <a:solidFill>
                    <a:srgbClr val="DD51B5"/>
                  </a:solidFill>
                  <a:latin typeface="Lato Light"/>
                  <a:ea typeface="Lato Light"/>
                  <a:cs typeface="Lato Light"/>
                  <a:sym typeface="Lato Light"/>
                </a:rPr>
                <a:t>20% of the population</a:t>
              </a:r>
              <a:endParaRPr sz="1200" b="0" i="0" u="none" strike="noStrike" cap="none">
                <a:solidFill>
                  <a:srgbClr val="DD51B5"/>
                </a:solidFill>
                <a:latin typeface="Lato Light"/>
                <a:ea typeface="Lato Light"/>
                <a:cs typeface="Lato Light"/>
                <a:sym typeface="Lato Light"/>
              </a:endParaRPr>
            </a:p>
          </p:txBody>
        </p:sp>
      </p:grpSp>
      <p:pic>
        <p:nvPicPr>
          <p:cNvPr id="23" name="Picture 22" descr="A graph of a political party&#10;&#10;AI-generated content may be incorrect.">
            <a:extLst>
              <a:ext uri="{FF2B5EF4-FFF2-40B4-BE49-F238E27FC236}">
                <a16:creationId xmlns:a16="http://schemas.microsoft.com/office/drawing/2014/main" id="{3335D18E-C5F9-32EC-EFFC-C66E0ACAC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5173" y="3921117"/>
            <a:ext cx="4801842" cy="5235398"/>
          </a:xfrm>
          <a:prstGeom prst="rect">
            <a:avLst/>
          </a:prstGeom>
        </p:spPr>
      </p:pic>
    </p:spTree>
    <p:extLst>
      <p:ext uri="{BB962C8B-B14F-4D97-AF65-F5344CB8AC3E}">
        <p14:creationId xmlns:p14="http://schemas.microsoft.com/office/powerpoint/2010/main" val="2013634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7299C-0A32-9DAC-A5EC-434A3FA4B28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1E08930-61AB-74C7-1D37-ADEE317EE0F3}"/>
              </a:ext>
            </a:extLst>
          </p:cNvPr>
          <p:cNvPicPr>
            <a:picLocks noChangeAspect="1"/>
          </p:cNvPicPr>
          <p:nvPr/>
        </p:nvPicPr>
        <p:blipFill>
          <a:blip r:embed="rId2"/>
          <a:stretch>
            <a:fillRect/>
          </a:stretch>
        </p:blipFill>
        <p:spPr>
          <a:xfrm>
            <a:off x="-38660" y="0"/>
            <a:ext cx="18365320" cy="10287000"/>
          </a:xfrm>
          <a:prstGeom prst="rect">
            <a:avLst/>
          </a:prstGeom>
        </p:spPr>
      </p:pic>
    </p:spTree>
    <p:extLst>
      <p:ext uri="{BB962C8B-B14F-4D97-AF65-F5344CB8AC3E}">
        <p14:creationId xmlns:p14="http://schemas.microsoft.com/office/powerpoint/2010/main" val="560124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828140" y="530117"/>
            <a:ext cx="862320" cy="841483"/>
          </a:xfrm>
          <a:custGeom>
            <a:avLst/>
            <a:gdLst/>
            <a:ahLst/>
            <a:cxnLst/>
            <a:rect l="l" t="t" r="r" b="b"/>
            <a:pathLst>
              <a:path w="862320" h="841483">
                <a:moveTo>
                  <a:pt x="0" y="0"/>
                </a:moveTo>
                <a:lnTo>
                  <a:pt x="862320" y="0"/>
                </a:lnTo>
                <a:lnTo>
                  <a:pt x="862320" y="841483"/>
                </a:lnTo>
                <a:lnTo>
                  <a:pt x="0" y="841483"/>
                </a:lnTo>
                <a:lnTo>
                  <a:pt x="0" y="0"/>
                </a:lnTo>
                <a:close/>
              </a:path>
            </a:pathLst>
          </a:custGeom>
          <a:blipFill>
            <a:blip r:embed="rId2"/>
            <a:stretch>
              <a:fillRect r="-215666"/>
            </a:stretch>
          </a:blipFill>
        </p:spPr>
        <p:txBody>
          <a:bodyPr/>
          <a:lstStyle/>
          <a:p>
            <a:endParaRPr lang="en-US"/>
          </a:p>
        </p:txBody>
      </p:sp>
      <p:sp>
        <p:nvSpPr>
          <p:cNvPr id="3" name="TextBox 3"/>
          <p:cNvSpPr txBox="1"/>
          <p:nvPr/>
        </p:nvSpPr>
        <p:spPr>
          <a:xfrm>
            <a:off x="669928" y="914400"/>
            <a:ext cx="14954072" cy="8001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Overview </a:t>
            </a:r>
          </a:p>
        </p:txBody>
      </p:sp>
      <p:sp>
        <p:nvSpPr>
          <p:cNvPr id="4" name="TextBox 4"/>
          <p:cNvSpPr txBox="1"/>
          <p:nvPr/>
        </p:nvSpPr>
        <p:spPr>
          <a:xfrm>
            <a:off x="2305229" y="2840739"/>
            <a:ext cx="14954072" cy="5375758"/>
          </a:xfrm>
          <a:prstGeom prst="rect">
            <a:avLst/>
          </a:prstGeom>
        </p:spPr>
        <p:txBody>
          <a:bodyPr lIns="0" tIns="0" rIns="0" bIns="0" rtlCol="0" anchor="t">
            <a:spAutoFit/>
          </a:bodyPr>
          <a:lstStyle/>
          <a:p>
            <a:pPr algn="l">
              <a:lnSpc>
                <a:spcPts val="4651"/>
              </a:lnSpc>
            </a:pPr>
            <a:r>
              <a:rPr lang="en-US" sz="3399" b="1" dirty="0">
                <a:solidFill>
                  <a:srgbClr val="000000"/>
                </a:solidFill>
                <a:latin typeface="Sailec 1 Bold"/>
                <a:ea typeface="Sailec 1 Bold"/>
                <a:cs typeface="Sailec 1 Bold"/>
                <a:sym typeface="Sailec 1 Bold"/>
              </a:rPr>
              <a:t>A challenging and complex moment for leaders and societies </a:t>
            </a:r>
          </a:p>
          <a:p>
            <a:pPr algn="l">
              <a:lnSpc>
                <a:spcPts val="4651"/>
              </a:lnSpc>
            </a:pPr>
            <a:endParaRPr lang="en-US" sz="3399" b="1" dirty="0">
              <a:solidFill>
                <a:srgbClr val="000000"/>
              </a:solidFill>
              <a:latin typeface="Sailec 1 Bold"/>
              <a:ea typeface="Sailec 1 Bold"/>
              <a:cs typeface="Sailec 1 Bold"/>
              <a:sym typeface="Sailec 1 Bold"/>
            </a:endParaRPr>
          </a:p>
          <a:p>
            <a:pPr algn="l">
              <a:lnSpc>
                <a:spcPts val="4651"/>
              </a:lnSpc>
            </a:pPr>
            <a:endParaRPr lang="en-US" sz="3399" b="1" dirty="0">
              <a:solidFill>
                <a:srgbClr val="000000"/>
              </a:solidFill>
              <a:latin typeface="Sailec 1 Bold"/>
              <a:ea typeface="Sailec 1 Bold"/>
              <a:cs typeface="Sailec 1 Bold"/>
              <a:sym typeface="Sailec 1 Bold"/>
            </a:endParaRPr>
          </a:p>
          <a:p>
            <a:pPr algn="l">
              <a:lnSpc>
                <a:spcPts val="4651"/>
              </a:lnSpc>
            </a:pPr>
            <a:r>
              <a:rPr lang="en-US" sz="3399" b="1" dirty="0">
                <a:solidFill>
                  <a:srgbClr val="000000"/>
                </a:solidFill>
                <a:latin typeface="Sailec 1 Bold"/>
                <a:ea typeface="Sailec 1 Bold"/>
                <a:cs typeface="Sailec 1 Bold"/>
                <a:sym typeface="Sailec 1 Bold"/>
              </a:rPr>
              <a:t>Understanding the ‘why’ to meet this moment </a:t>
            </a:r>
          </a:p>
          <a:p>
            <a:pPr algn="l">
              <a:lnSpc>
                <a:spcPts val="4651"/>
              </a:lnSpc>
            </a:pPr>
            <a:endParaRPr lang="en-US" sz="3399" b="1" dirty="0">
              <a:solidFill>
                <a:srgbClr val="000000"/>
              </a:solidFill>
              <a:latin typeface="Sailec 1 Bold"/>
              <a:ea typeface="Sailec 1 Bold"/>
              <a:cs typeface="Sailec 1 Bold"/>
              <a:sym typeface="Sailec 1 Bold"/>
            </a:endParaRPr>
          </a:p>
          <a:p>
            <a:pPr algn="l">
              <a:lnSpc>
                <a:spcPts val="4651"/>
              </a:lnSpc>
            </a:pPr>
            <a:endParaRPr lang="en-US" sz="3399" b="1" dirty="0">
              <a:solidFill>
                <a:srgbClr val="000000"/>
              </a:solidFill>
              <a:latin typeface="Sailec 1 Bold"/>
              <a:ea typeface="Sailec 1 Bold"/>
              <a:cs typeface="Sailec 1 Bold"/>
              <a:sym typeface="Sailec 1 Bold"/>
            </a:endParaRPr>
          </a:p>
          <a:p>
            <a:pPr algn="l">
              <a:lnSpc>
                <a:spcPts val="4651"/>
              </a:lnSpc>
            </a:pPr>
            <a:r>
              <a:rPr lang="en-US" sz="3399" b="1" dirty="0">
                <a:solidFill>
                  <a:srgbClr val="000000"/>
                </a:solidFill>
                <a:latin typeface="Sailec 1 Bold"/>
                <a:ea typeface="Sailec 1 Bold"/>
                <a:cs typeface="Sailec 1 Bold"/>
                <a:sym typeface="Sailec 1 Bold"/>
              </a:rPr>
              <a:t>Reflections on how civil society effectively meet this moment </a:t>
            </a:r>
          </a:p>
          <a:p>
            <a:pPr algn="l">
              <a:lnSpc>
                <a:spcPts val="4651"/>
              </a:lnSpc>
            </a:pPr>
            <a:endParaRPr lang="en-US" sz="3399" b="1" dirty="0">
              <a:solidFill>
                <a:srgbClr val="000000"/>
              </a:solidFill>
              <a:latin typeface="Sailec 1 Bold"/>
              <a:ea typeface="Sailec 1 Bold"/>
              <a:cs typeface="Sailec 1 Bold"/>
              <a:sym typeface="Sailec 1 Bold"/>
            </a:endParaRPr>
          </a:p>
          <a:p>
            <a:pPr algn="l">
              <a:lnSpc>
                <a:spcPts val="4651"/>
              </a:lnSpc>
            </a:pPr>
            <a:endParaRPr lang="en-US" sz="3399" b="1" dirty="0">
              <a:solidFill>
                <a:srgbClr val="000000"/>
              </a:solidFill>
              <a:latin typeface="Sailec 1 Bold"/>
              <a:ea typeface="Sailec 1 Bold"/>
              <a:cs typeface="Sailec 1 Bold"/>
              <a:sym typeface="Sailec 1 Bold"/>
            </a:endParaRPr>
          </a:p>
        </p:txBody>
      </p:sp>
      <p:sp>
        <p:nvSpPr>
          <p:cNvPr id="7" name="Freeform 7"/>
          <p:cNvSpPr/>
          <p:nvPr/>
        </p:nvSpPr>
        <p:spPr>
          <a:xfrm>
            <a:off x="583837" y="2974089"/>
            <a:ext cx="1019819" cy="757580"/>
          </a:xfrm>
          <a:custGeom>
            <a:avLst/>
            <a:gdLst/>
            <a:ahLst/>
            <a:cxnLst/>
            <a:rect l="l" t="t" r="r" b="b"/>
            <a:pathLst>
              <a:path w="1019819" h="757580">
                <a:moveTo>
                  <a:pt x="0" y="0"/>
                </a:moveTo>
                <a:lnTo>
                  <a:pt x="1019819" y="0"/>
                </a:lnTo>
                <a:lnTo>
                  <a:pt x="1019819" y="757580"/>
                </a:lnTo>
                <a:lnTo>
                  <a:pt x="0" y="757580"/>
                </a:lnTo>
                <a:lnTo>
                  <a:pt x="0" y="0"/>
                </a:lnTo>
                <a:close/>
              </a:path>
            </a:pathLst>
          </a:custGeom>
          <a:blipFill>
            <a:blip>
              <a:extLst>
                <a:ext uri="{96DAC541-7B7A-43D3-8B79-37D633B846F1}">
                  <asvg:svgBlip xmlns:asvg="http://schemas.microsoft.com/office/drawing/2016/SVG/main" r:embed="rId3"/>
                </a:ext>
              </a:extLst>
            </a:blip>
            <a:stretch>
              <a:fillRect l="-142" r="-142"/>
            </a:stretch>
          </a:blipFill>
        </p:spPr>
        <p:txBody>
          <a:bodyPr/>
          <a:lstStyle/>
          <a:p>
            <a:endParaRPr lang="en-US"/>
          </a:p>
        </p:txBody>
      </p:sp>
      <p:sp>
        <p:nvSpPr>
          <p:cNvPr id="8" name="Freeform 8"/>
          <p:cNvSpPr/>
          <p:nvPr/>
        </p:nvSpPr>
        <p:spPr>
          <a:xfrm>
            <a:off x="669928" y="6528895"/>
            <a:ext cx="1019819" cy="757580"/>
          </a:xfrm>
          <a:custGeom>
            <a:avLst/>
            <a:gdLst/>
            <a:ahLst/>
            <a:cxnLst/>
            <a:rect l="l" t="t" r="r" b="b"/>
            <a:pathLst>
              <a:path w="1019819" h="757580">
                <a:moveTo>
                  <a:pt x="0" y="0"/>
                </a:moveTo>
                <a:lnTo>
                  <a:pt x="1019819" y="0"/>
                </a:lnTo>
                <a:lnTo>
                  <a:pt x="1019819" y="757580"/>
                </a:lnTo>
                <a:lnTo>
                  <a:pt x="0" y="757580"/>
                </a:lnTo>
                <a:lnTo>
                  <a:pt x="0" y="0"/>
                </a:lnTo>
                <a:close/>
              </a:path>
            </a:pathLst>
          </a:custGeom>
          <a:blipFill>
            <a:blip>
              <a:extLst>
                <a:ext uri="{96DAC541-7B7A-43D3-8B79-37D633B846F1}">
                  <asvg:svgBlip xmlns:asvg="http://schemas.microsoft.com/office/drawing/2016/SVG/main" r:embed="rId3"/>
                </a:ext>
              </a:extLst>
            </a:blip>
            <a:stretch>
              <a:fillRect l="-142" r="-142"/>
            </a:stretch>
          </a:blipFill>
        </p:spPr>
        <p:txBody>
          <a:bodyPr/>
          <a:lstStyle/>
          <a:p>
            <a:endParaRPr lang="en-US"/>
          </a:p>
        </p:txBody>
      </p:sp>
      <p:sp>
        <p:nvSpPr>
          <p:cNvPr id="9" name="Freeform 9"/>
          <p:cNvSpPr/>
          <p:nvPr/>
        </p:nvSpPr>
        <p:spPr>
          <a:xfrm>
            <a:off x="632399" y="4578934"/>
            <a:ext cx="1019819" cy="757580"/>
          </a:xfrm>
          <a:custGeom>
            <a:avLst/>
            <a:gdLst/>
            <a:ahLst/>
            <a:cxnLst/>
            <a:rect l="l" t="t" r="r" b="b"/>
            <a:pathLst>
              <a:path w="1019819" h="757580">
                <a:moveTo>
                  <a:pt x="0" y="0"/>
                </a:moveTo>
                <a:lnTo>
                  <a:pt x="1019819" y="0"/>
                </a:lnTo>
                <a:lnTo>
                  <a:pt x="1019819" y="757579"/>
                </a:lnTo>
                <a:lnTo>
                  <a:pt x="0" y="757579"/>
                </a:lnTo>
                <a:lnTo>
                  <a:pt x="0" y="0"/>
                </a:lnTo>
                <a:close/>
              </a:path>
            </a:pathLst>
          </a:custGeom>
          <a:blipFill>
            <a:blip>
              <a:extLst>
                <a:ext uri="{96DAC541-7B7A-43D3-8B79-37D633B846F1}">
                  <asvg:svgBlip xmlns:asvg="http://schemas.microsoft.com/office/drawing/2016/SVG/main" r:embed="rId3"/>
                </a:ext>
              </a:extLst>
            </a:blip>
            <a:stretch>
              <a:fillRect l="-142" r="-142"/>
            </a:stretch>
          </a:blipFill>
        </p:spPr>
        <p:txBody>
          <a:bodyPr/>
          <a:lstStyle/>
          <a:p>
            <a:endParaRPr lang="en-US"/>
          </a:p>
        </p:txBody>
      </p:sp>
      <p:sp>
        <p:nvSpPr>
          <p:cNvPr id="10" name="TextBox 6">
            <a:extLst>
              <a:ext uri="{FF2B5EF4-FFF2-40B4-BE49-F238E27FC236}">
                <a16:creationId xmlns:a16="http://schemas.microsoft.com/office/drawing/2014/main" id="{3F501B28-47D7-28B9-B8EC-126E2D81270C}"/>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1" name="TextBox 5">
            <a:extLst>
              <a:ext uri="{FF2B5EF4-FFF2-40B4-BE49-F238E27FC236}">
                <a16:creationId xmlns:a16="http://schemas.microsoft.com/office/drawing/2014/main" id="{A8A9E6A2-8F9B-A0EB-11EC-4C169C03AA97}"/>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21D7B-BB8D-5A47-E91E-FE6F0E6FEED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0C3B4EE-9B09-918C-DDCA-D684DA667D46}"/>
              </a:ext>
            </a:extLst>
          </p:cNvPr>
          <p:cNvPicPr>
            <a:picLocks noChangeAspect="1"/>
          </p:cNvPicPr>
          <p:nvPr/>
        </p:nvPicPr>
        <p:blipFill>
          <a:blip r:embed="rId2"/>
          <a:stretch>
            <a:fillRect/>
          </a:stretch>
        </p:blipFill>
        <p:spPr>
          <a:xfrm>
            <a:off x="981294" y="1058277"/>
            <a:ext cx="8143656" cy="8170445"/>
          </a:xfrm>
          <a:prstGeom prst="rect">
            <a:avLst/>
          </a:prstGeom>
        </p:spPr>
      </p:pic>
      <p:sp>
        <p:nvSpPr>
          <p:cNvPr id="3" name="TextBox 2">
            <a:extLst>
              <a:ext uri="{FF2B5EF4-FFF2-40B4-BE49-F238E27FC236}">
                <a16:creationId xmlns:a16="http://schemas.microsoft.com/office/drawing/2014/main" id="{F5CCB650-DDF3-DE63-1B87-3167CC060125}"/>
              </a:ext>
            </a:extLst>
          </p:cNvPr>
          <p:cNvSpPr txBox="1"/>
          <p:nvPr/>
        </p:nvSpPr>
        <p:spPr>
          <a:xfrm>
            <a:off x="9753600" y="571500"/>
            <a:ext cx="7772400" cy="11772454"/>
          </a:xfrm>
          <a:prstGeom prst="rect">
            <a:avLst/>
          </a:prstGeom>
        </p:spPr>
        <p:txBody>
          <a:bodyPr wrap="square"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mn-ea"/>
                <a:cs typeface="+mn-cs"/>
                <a:sym typeface="Sailec 1 Bold"/>
              </a:rPr>
              <a:t>8 minutes – Take our British segmentation quiz</a:t>
            </a:r>
            <a:endParaRPr kumimoji="0" lang="en-US" sz="66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Huge Caveat: </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This is the British Seven – fault lines and  and segments vary between</a:t>
            </a: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Society</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Beehive discussion: are these faultlines the same in the Nordics?</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b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br>
            <a:b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b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p:txBody>
      </p:sp>
    </p:spTree>
    <p:extLst>
      <p:ext uri="{BB962C8B-B14F-4D97-AF65-F5344CB8AC3E}">
        <p14:creationId xmlns:p14="http://schemas.microsoft.com/office/powerpoint/2010/main" val="350216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7DDB8B-9C53-3327-9D79-4F14D0D95C82}"/>
              </a:ext>
            </a:extLst>
          </p:cNvPr>
          <p:cNvSpPr>
            <a:spLocks noChangeArrowheads="1"/>
          </p:cNvSpPr>
          <p:nvPr/>
        </p:nvSpPr>
        <p:spPr bwMode="auto">
          <a:xfrm>
            <a:off x="0" y="0"/>
            <a:ext cx="1828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2A2EA4E4-A759-22E2-DE4C-6BDC7FFCD369}"/>
              </a:ext>
            </a:extLst>
          </p:cNvPr>
          <p:cNvPicPr>
            <a:picLocks noChangeAspect="1"/>
          </p:cNvPicPr>
          <p:nvPr/>
        </p:nvPicPr>
        <p:blipFill>
          <a:blip r:embed="rId2"/>
          <a:stretch>
            <a:fillRect/>
          </a:stretch>
        </p:blipFill>
        <p:spPr>
          <a:xfrm>
            <a:off x="0" y="-33834"/>
            <a:ext cx="18228244" cy="10320834"/>
          </a:xfrm>
          <a:prstGeom prst="rect">
            <a:avLst/>
          </a:prstGeom>
        </p:spPr>
      </p:pic>
    </p:spTree>
    <p:extLst>
      <p:ext uri="{BB962C8B-B14F-4D97-AF65-F5344CB8AC3E}">
        <p14:creationId xmlns:p14="http://schemas.microsoft.com/office/powerpoint/2010/main" val="10440027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2AC3A-0421-ED65-FE19-746D7BB026E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3F8581E-FEC1-AA6F-81F5-DB0C2B01D5F6}"/>
              </a:ext>
            </a:extLst>
          </p:cNvPr>
          <p:cNvSpPr txBox="1"/>
          <p:nvPr/>
        </p:nvSpPr>
        <p:spPr>
          <a:xfrm>
            <a:off x="353750" y="1534776"/>
            <a:ext cx="4593258" cy="6232475"/>
          </a:xfrm>
          <a:prstGeom prst="rect">
            <a:avLst/>
          </a:prstGeom>
        </p:spPr>
        <p:txBody>
          <a:bodyPr wrap="square"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rPr>
              <a:t>Progressive Activists are the most likely to say a job having a social purpose is important to them </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endParaRPr>
          </a:p>
        </p:txBody>
      </p:sp>
      <p:sp>
        <p:nvSpPr>
          <p:cNvPr id="10" name="TextBox 6">
            <a:extLst>
              <a:ext uri="{FF2B5EF4-FFF2-40B4-BE49-F238E27FC236}">
                <a16:creationId xmlns:a16="http://schemas.microsoft.com/office/drawing/2014/main" id="{2B8FA5A3-357B-2F88-BE94-F9A303641D1E}"/>
              </a:ext>
            </a:extLst>
          </p:cNvPr>
          <p:cNvSpPr txBox="1"/>
          <p:nvPr/>
        </p:nvSpPr>
        <p:spPr>
          <a:xfrm>
            <a:off x="2960544" y="9582153"/>
            <a:ext cx="6994410" cy="246349"/>
          </a:xfrm>
          <a:prstGeom prst="rect">
            <a:avLst/>
          </a:prstGeom>
        </p:spPr>
        <p:txBody>
          <a:bodyPr lIns="0" tIns="0" rIns="0" bIns="0" rtlCol="0" anchor="t">
            <a:spAutoFit/>
          </a:bodyPr>
          <a:lstStyle/>
          <a:p>
            <a:pPr marL="0" marR="0" lvl="0" indent="0" algn="l" defTabSz="914400" rtl="0" eaLnBrk="1" fontAlgn="auto" latinLnBrk="0" hangingPunct="1">
              <a:lnSpc>
                <a:spcPts val="1980"/>
              </a:lnSpc>
              <a:spcBef>
                <a:spcPts val="0"/>
              </a:spcBef>
              <a:spcAft>
                <a:spcPts val="0"/>
              </a:spcAft>
              <a:buClrTx/>
              <a:buSzTx/>
              <a:buFontTx/>
              <a:buNone/>
              <a:tabLst/>
              <a:defRPr/>
            </a:pPr>
            <a:r>
              <a:rPr kumimoji="0" lang="en-GB" sz="1650" b="0" i="0" u="none" strike="noStrike" kern="1200" cap="none" spc="0" normalizeH="0" baseline="0" noProof="0" dirty="0">
                <a:ln>
                  <a:noFill/>
                </a:ln>
                <a:solidFill>
                  <a:srgbClr val="000000"/>
                </a:solidFill>
                <a:effectLst/>
                <a:uLnTx/>
                <a:uFillTx/>
                <a:latin typeface="Sailec 1"/>
                <a:ea typeface="+mn-ea"/>
                <a:cs typeface="+mn-cs"/>
              </a:rPr>
              <a:t>Nordisk </a:t>
            </a:r>
            <a:r>
              <a:rPr kumimoji="0" lang="en-GB" sz="1650" b="0" i="0" u="none" strike="noStrike" kern="1200" cap="none" spc="0" normalizeH="0" baseline="0" noProof="0" dirty="0" err="1">
                <a:ln>
                  <a:noFill/>
                </a:ln>
                <a:solidFill>
                  <a:srgbClr val="000000"/>
                </a:solidFill>
                <a:effectLst/>
                <a:uLnTx/>
                <a:uFillTx/>
                <a:latin typeface="Sailec 1"/>
                <a:ea typeface="+mn-ea"/>
                <a:cs typeface="+mn-cs"/>
              </a:rPr>
              <a:t>Stadsmissions</a:t>
            </a:r>
            <a:r>
              <a:rPr kumimoji="0" lang="en-GB" sz="1650" b="0" i="0" u="none" strike="noStrike" kern="1200" cap="none" spc="0" normalizeH="0" baseline="0" noProof="0" dirty="0">
                <a:ln>
                  <a:noFill/>
                </a:ln>
                <a:solidFill>
                  <a:srgbClr val="000000"/>
                </a:solidFill>
                <a:effectLst/>
                <a:uLnTx/>
                <a:uFillTx/>
                <a:latin typeface="Sailec 1"/>
                <a:ea typeface="+mn-ea"/>
                <a:cs typeface="+mn-cs"/>
              </a:rPr>
              <a:t> </a:t>
            </a:r>
            <a:r>
              <a:rPr kumimoji="0" lang="en-GB" sz="1650" b="0" i="0" u="none" strike="noStrike" kern="1200" cap="none" spc="0" normalizeH="0" baseline="0" noProof="0" dirty="0" err="1">
                <a:ln>
                  <a:noFill/>
                </a:ln>
                <a:solidFill>
                  <a:srgbClr val="000000"/>
                </a:solidFill>
                <a:effectLst/>
                <a:uLnTx/>
                <a:uFillTx/>
                <a:latin typeface="Sailec 1"/>
                <a:ea typeface="+mn-ea"/>
                <a:cs typeface="+mn-cs"/>
              </a:rPr>
              <a:t>konferens</a:t>
            </a:r>
            <a:endParaRPr kumimoji="0" lang="en-US" sz="1650" b="0" i="0" u="none" strike="noStrike" kern="1200" cap="none" spc="0" normalizeH="0" baseline="0" noProof="0" dirty="0">
              <a:ln>
                <a:noFill/>
              </a:ln>
              <a:solidFill>
                <a:srgbClr val="000000"/>
              </a:solidFill>
              <a:effectLst/>
              <a:uLnTx/>
              <a:uFillTx/>
              <a:latin typeface="Sailec 1"/>
              <a:ea typeface="+mn-ea"/>
              <a:cs typeface="+mn-cs"/>
              <a:sym typeface="Sailec 1"/>
            </a:endParaRPr>
          </a:p>
        </p:txBody>
      </p:sp>
      <p:sp>
        <p:nvSpPr>
          <p:cNvPr id="12" name="TextBox 5">
            <a:extLst>
              <a:ext uri="{FF2B5EF4-FFF2-40B4-BE49-F238E27FC236}">
                <a16:creationId xmlns:a16="http://schemas.microsoft.com/office/drawing/2014/main" id="{91F2AAEE-C37E-F0A4-DA82-3A44BDFE3BDE}"/>
              </a:ext>
            </a:extLst>
          </p:cNvPr>
          <p:cNvSpPr txBox="1"/>
          <p:nvPr/>
        </p:nvSpPr>
        <p:spPr>
          <a:xfrm>
            <a:off x="685800" y="9603320"/>
            <a:ext cx="1964579" cy="246286"/>
          </a:xfrm>
          <a:prstGeom prst="rect">
            <a:avLst/>
          </a:prstGeom>
        </p:spPr>
        <p:txBody>
          <a:bodyPr lIns="0" tIns="0" rIns="0" bIns="0" rtlCol="0" anchor="t">
            <a:spAutoFit/>
          </a:bodyPr>
          <a:lstStyle/>
          <a:p>
            <a:pPr marL="0" marR="0" lvl="0" indent="0" algn="l" defTabSz="914400" rtl="0" eaLnBrk="1" fontAlgn="auto" latinLnBrk="0" hangingPunct="1">
              <a:lnSpc>
                <a:spcPts val="198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Sailec 1"/>
                <a:ea typeface="Sailec 1"/>
                <a:cs typeface="Sailec 1"/>
                <a:sym typeface="Sailec 1"/>
              </a:rPr>
              <a:t>May 2026</a:t>
            </a:r>
          </a:p>
        </p:txBody>
      </p:sp>
      <p:pic>
        <p:nvPicPr>
          <p:cNvPr id="4" name="Picture 3">
            <a:extLst>
              <a:ext uri="{FF2B5EF4-FFF2-40B4-BE49-F238E27FC236}">
                <a16:creationId xmlns:a16="http://schemas.microsoft.com/office/drawing/2014/main" id="{1CCED6D6-9DDD-5C24-E710-1D4B6B1F3CEC}"/>
              </a:ext>
            </a:extLst>
          </p:cNvPr>
          <p:cNvPicPr>
            <a:picLocks noChangeAspect="1"/>
          </p:cNvPicPr>
          <p:nvPr/>
        </p:nvPicPr>
        <p:blipFill>
          <a:blip r:embed="rId2"/>
          <a:stretch>
            <a:fillRect/>
          </a:stretch>
        </p:blipFill>
        <p:spPr>
          <a:xfrm>
            <a:off x="5257799" y="1370730"/>
            <a:ext cx="12102187" cy="7049370"/>
          </a:xfrm>
          <a:prstGeom prst="rect">
            <a:avLst/>
          </a:prstGeom>
        </p:spPr>
      </p:pic>
    </p:spTree>
    <p:extLst>
      <p:ext uri="{BB962C8B-B14F-4D97-AF65-F5344CB8AC3E}">
        <p14:creationId xmlns:p14="http://schemas.microsoft.com/office/powerpoint/2010/main" val="2879224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64F70-EA62-77AF-016A-84C8BB5DAAF1}"/>
            </a:ext>
          </a:extLst>
        </p:cNvPr>
        <p:cNvGrpSpPr/>
        <p:nvPr/>
      </p:nvGrpSpPr>
      <p:grpSpPr>
        <a:xfrm>
          <a:off x="0" y="0"/>
          <a:ext cx="0" cy="0"/>
          <a:chOff x="0" y="0"/>
          <a:chExt cx="0" cy="0"/>
        </a:xfrm>
      </p:grpSpPr>
      <p:pic>
        <p:nvPicPr>
          <p:cNvPr id="6146" name="Picture 2">
            <a:extLst>
              <a:ext uri="{FF2B5EF4-FFF2-40B4-BE49-F238E27FC236}">
                <a16:creationId xmlns:a16="http://schemas.microsoft.com/office/drawing/2014/main" id="{EFCEF390-7DBD-95C3-AD93-5AE43AA82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638300"/>
            <a:ext cx="10591800" cy="7943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198B22E6-0F85-3AC7-267A-5AC168E4EADC}"/>
              </a:ext>
            </a:extLst>
          </p:cNvPr>
          <p:cNvSpPr txBox="1"/>
          <p:nvPr/>
        </p:nvSpPr>
        <p:spPr>
          <a:xfrm>
            <a:off x="381000" y="2781300"/>
            <a:ext cx="4593258" cy="4154984"/>
          </a:xfrm>
          <a:prstGeom prst="rect">
            <a:avLst/>
          </a:prstGeom>
        </p:spPr>
        <p:txBody>
          <a:bodyPr wrap="square"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rPr>
              <a:t>Progressive Activists tend to overestimate their level of support </a:t>
            </a:r>
          </a:p>
        </p:txBody>
      </p:sp>
      <p:sp>
        <p:nvSpPr>
          <p:cNvPr id="3" name="TextBox 5">
            <a:extLst>
              <a:ext uri="{FF2B5EF4-FFF2-40B4-BE49-F238E27FC236}">
                <a16:creationId xmlns:a16="http://schemas.microsoft.com/office/drawing/2014/main" id="{A598F988-E979-78C7-E7FA-57BA0D593F36}"/>
              </a:ext>
            </a:extLst>
          </p:cNvPr>
          <p:cNvSpPr txBox="1"/>
          <p:nvPr/>
        </p:nvSpPr>
        <p:spPr>
          <a:xfrm>
            <a:off x="406400" y="9594850"/>
            <a:ext cx="1964579" cy="246286"/>
          </a:xfrm>
          <a:prstGeom prst="rect">
            <a:avLst/>
          </a:prstGeom>
        </p:spPr>
        <p:txBody>
          <a:bodyPr lIns="0" tIns="0" rIns="0" bIns="0" rtlCol="0" anchor="t">
            <a:spAutoFit/>
          </a:bodyPr>
          <a:lstStyle/>
          <a:p>
            <a:pPr marL="0" marR="0" lvl="0" indent="0" algn="l" defTabSz="914400" rtl="0" eaLnBrk="1" fontAlgn="auto" latinLnBrk="0" hangingPunct="1">
              <a:lnSpc>
                <a:spcPts val="1980"/>
              </a:lnSpc>
              <a:spcBef>
                <a:spcPts val="0"/>
              </a:spcBef>
              <a:spcAft>
                <a:spcPts val="0"/>
              </a:spcAft>
              <a:buClrTx/>
              <a:buSzTx/>
              <a:buFontTx/>
              <a:buNone/>
              <a:tabLst/>
              <a:defRPr/>
            </a:pPr>
            <a:r>
              <a:rPr kumimoji="0" lang="en-US" sz="1650" b="0" i="0" u="none" strike="noStrike" kern="1200" cap="none" spc="0" normalizeH="0" baseline="0" noProof="0" dirty="0">
                <a:ln>
                  <a:noFill/>
                </a:ln>
                <a:solidFill>
                  <a:srgbClr val="000000"/>
                </a:solidFill>
                <a:effectLst/>
                <a:uLnTx/>
                <a:uFillTx/>
                <a:latin typeface="Sailec 1"/>
                <a:ea typeface="Sailec 1"/>
                <a:cs typeface="Sailec 1"/>
                <a:sym typeface="Sailec 1"/>
              </a:rPr>
              <a:t>May 2026</a:t>
            </a:r>
          </a:p>
        </p:txBody>
      </p:sp>
      <p:sp>
        <p:nvSpPr>
          <p:cNvPr id="4" name="TextBox 6">
            <a:extLst>
              <a:ext uri="{FF2B5EF4-FFF2-40B4-BE49-F238E27FC236}">
                <a16:creationId xmlns:a16="http://schemas.microsoft.com/office/drawing/2014/main" id="{CA78D9C6-2544-8F7D-1D77-CBF6020E8317}"/>
              </a:ext>
            </a:extLst>
          </p:cNvPr>
          <p:cNvSpPr txBox="1"/>
          <p:nvPr/>
        </p:nvSpPr>
        <p:spPr>
          <a:xfrm>
            <a:off x="1836795" y="9606186"/>
            <a:ext cx="6994410" cy="246349"/>
          </a:xfrm>
          <a:prstGeom prst="rect">
            <a:avLst/>
          </a:prstGeom>
        </p:spPr>
        <p:txBody>
          <a:bodyPr lIns="0" tIns="0" rIns="0" bIns="0" rtlCol="0" anchor="t">
            <a:spAutoFit/>
          </a:bodyPr>
          <a:lstStyle/>
          <a:p>
            <a:pPr marL="0" marR="0" lvl="0" indent="0" algn="l" defTabSz="914400" rtl="0" eaLnBrk="1" fontAlgn="auto" latinLnBrk="0" hangingPunct="1">
              <a:lnSpc>
                <a:spcPts val="1980"/>
              </a:lnSpc>
              <a:spcBef>
                <a:spcPts val="0"/>
              </a:spcBef>
              <a:spcAft>
                <a:spcPts val="0"/>
              </a:spcAft>
              <a:buClrTx/>
              <a:buSzTx/>
              <a:buFontTx/>
              <a:buNone/>
              <a:tabLst/>
              <a:defRPr/>
            </a:pPr>
            <a:r>
              <a:rPr kumimoji="0" lang="en-GB" sz="1650" b="0" i="0" u="none" strike="noStrike" kern="1200" cap="none" spc="0" normalizeH="0" baseline="0" noProof="0" dirty="0">
                <a:ln>
                  <a:noFill/>
                </a:ln>
                <a:solidFill>
                  <a:srgbClr val="000000"/>
                </a:solidFill>
                <a:effectLst/>
                <a:uLnTx/>
                <a:uFillTx/>
                <a:latin typeface="Sailec 1"/>
                <a:ea typeface="+mn-ea"/>
                <a:cs typeface="+mn-cs"/>
              </a:rPr>
              <a:t>Nordisk </a:t>
            </a:r>
            <a:r>
              <a:rPr kumimoji="0" lang="en-GB" sz="1650" b="0" i="0" u="none" strike="noStrike" kern="1200" cap="none" spc="0" normalizeH="0" baseline="0" noProof="0" dirty="0" err="1">
                <a:ln>
                  <a:noFill/>
                </a:ln>
                <a:solidFill>
                  <a:srgbClr val="000000"/>
                </a:solidFill>
                <a:effectLst/>
                <a:uLnTx/>
                <a:uFillTx/>
                <a:latin typeface="Sailec 1"/>
                <a:ea typeface="+mn-ea"/>
                <a:cs typeface="+mn-cs"/>
              </a:rPr>
              <a:t>Stadsmissions</a:t>
            </a:r>
            <a:r>
              <a:rPr kumimoji="0" lang="en-GB" sz="1650" b="0" i="0" u="none" strike="noStrike" kern="1200" cap="none" spc="0" normalizeH="0" baseline="0" noProof="0" dirty="0">
                <a:ln>
                  <a:noFill/>
                </a:ln>
                <a:solidFill>
                  <a:srgbClr val="000000"/>
                </a:solidFill>
                <a:effectLst/>
                <a:uLnTx/>
                <a:uFillTx/>
                <a:latin typeface="Sailec 1"/>
                <a:ea typeface="+mn-ea"/>
                <a:cs typeface="+mn-cs"/>
              </a:rPr>
              <a:t> </a:t>
            </a:r>
            <a:r>
              <a:rPr kumimoji="0" lang="en-GB" sz="1650" b="0" i="0" u="none" strike="noStrike" kern="1200" cap="none" spc="0" normalizeH="0" baseline="0" noProof="0" dirty="0" err="1">
                <a:ln>
                  <a:noFill/>
                </a:ln>
                <a:solidFill>
                  <a:srgbClr val="000000"/>
                </a:solidFill>
                <a:effectLst/>
                <a:uLnTx/>
                <a:uFillTx/>
                <a:latin typeface="Sailec 1"/>
                <a:ea typeface="+mn-ea"/>
                <a:cs typeface="+mn-cs"/>
              </a:rPr>
              <a:t>konferens</a:t>
            </a:r>
            <a:endParaRPr kumimoji="0" lang="en-US" sz="1650" b="0" i="0" u="none" strike="noStrike" kern="1200" cap="none" spc="0" normalizeH="0" baseline="0" noProof="0" dirty="0">
              <a:ln>
                <a:noFill/>
              </a:ln>
              <a:solidFill>
                <a:srgbClr val="000000"/>
              </a:solidFill>
              <a:effectLst/>
              <a:uLnTx/>
              <a:uFillTx/>
              <a:latin typeface="Sailec 1"/>
              <a:ea typeface="+mn-ea"/>
              <a:cs typeface="+mn-cs"/>
              <a:sym typeface="Sailec 1"/>
            </a:endParaRPr>
          </a:p>
        </p:txBody>
      </p:sp>
    </p:spTree>
    <p:extLst>
      <p:ext uri="{BB962C8B-B14F-4D97-AF65-F5344CB8AC3E}">
        <p14:creationId xmlns:p14="http://schemas.microsoft.com/office/powerpoint/2010/main" val="3694364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70E82-92AE-6BD6-A306-EC91D42AA3F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CAE8EC6-A499-FD93-38D1-359561402311}"/>
              </a:ext>
            </a:extLst>
          </p:cNvPr>
          <p:cNvPicPr>
            <a:picLocks noChangeAspect="1"/>
          </p:cNvPicPr>
          <p:nvPr/>
        </p:nvPicPr>
        <p:blipFill>
          <a:blip r:embed="rId2"/>
          <a:stretch>
            <a:fillRect/>
          </a:stretch>
        </p:blipFill>
        <p:spPr>
          <a:xfrm>
            <a:off x="-1" y="13203"/>
            <a:ext cx="18311533" cy="10273797"/>
          </a:xfrm>
          <a:prstGeom prst="rect">
            <a:avLst/>
          </a:prstGeom>
        </p:spPr>
      </p:pic>
    </p:spTree>
    <p:extLst>
      <p:ext uri="{BB962C8B-B14F-4D97-AF65-F5344CB8AC3E}">
        <p14:creationId xmlns:p14="http://schemas.microsoft.com/office/powerpoint/2010/main" val="2161278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6509800B-C1CE-C723-1934-E2D0329693D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90052B9-BB37-C929-C272-1151687CD9F2}"/>
              </a:ext>
            </a:extLst>
          </p:cNvPr>
          <p:cNvSpPr txBox="1"/>
          <p:nvPr/>
        </p:nvSpPr>
        <p:spPr>
          <a:xfrm>
            <a:off x="1162050" y="800100"/>
            <a:ext cx="15963900" cy="1817677"/>
          </a:xfrm>
          <a:prstGeom prst="rect">
            <a:avLst/>
          </a:prstGeom>
        </p:spPr>
        <p:txBody>
          <a:bodyPr lIns="0" tIns="0" rIns="0" bIns="0" rtlCol="0" anchor="t">
            <a:spAutoFit/>
          </a:bodyPr>
          <a:lstStyle/>
          <a:p>
            <a:pPr marL="0" marR="0" lvl="0" indent="0" defTabSz="914400" rtl="0" eaLnBrk="1" fontAlgn="auto" latinLnBrk="0" hangingPunct="1">
              <a:lnSpc>
                <a:spcPts val="7379"/>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Our Six French Families helping understand civic engagement in rural France </a:t>
            </a:r>
            <a:endParaRPr kumimoji="0" lang="en-US" sz="4800" b="0" i="0" u="none" strike="noStrike" kern="1200" cap="none" spc="0" normalizeH="0" baseline="0" noProof="0" dirty="0">
              <a:ln>
                <a:noFill/>
              </a:ln>
              <a:solidFill>
                <a:srgbClr val="FFFFFF"/>
              </a:solidFill>
              <a:effectLst/>
              <a:uLnTx/>
              <a:uFillTx/>
              <a:latin typeface="Sailec 1"/>
              <a:ea typeface="Sailec 1"/>
              <a:cs typeface="Sailec 1"/>
              <a:sym typeface="Sailec 1"/>
            </a:endParaRPr>
          </a:p>
        </p:txBody>
      </p:sp>
      <p:pic>
        <p:nvPicPr>
          <p:cNvPr id="4" name="Picture 3" descr="A graph with different colored squares&#10;&#10;AI-generated content may be incorrect.">
            <a:extLst>
              <a:ext uri="{FF2B5EF4-FFF2-40B4-BE49-F238E27FC236}">
                <a16:creationId xmlns:a16="http://schemas.microsoft.com/office/drawing/2014/main" id="{34887727-1F13-EF3B-4B2A-478D2DE65782}"/>
              </a:ext>
            </a:extLst>
          </p:cNvPr>
          <p:cNvPicPr>
            <a:picLocks noChangeAspect="1"/>
          </p:cNvPicPr>
          <p:nvPr/>
        </p:nvPicPr>
        <p:blipFill>
          <a:blip r:embed="rId2">
            <a:extLst>
              <a:ext uri="{28A0092B-C50C-407E-A947-70E740481C1C}">
                <a14:useLocalDpi xmlns:a14="http://schemas.microsoft.com/office/drawing/2010/main" val="0"/>
              </a:ext>
            </a:extLst>
          </a:blip>
          <a:srcRect l="9930" r="11261"/>
          <a:stretch>
            <a:fillRect/>
          </a:stretch>
        </p:blipFill>
        <p:spPr>
          <a:xfrm>
            <a:off x="2857500" y="2994150"/>
            <a:ext cx="12573000" cy="6492750"/>
          </a:xfrm>
          <a:prstGeom prst="rect">
            <a:avLst/>
          </a:prstGeom>
        </p:spPr>
      </p:pic>
    </p:spTree>
    <p:extLst>
      <p:ext uri="{BB962C8B-B14F-4D97-AF65-F5344CB8AC3E}">
        <p14:creationId xmlns:p14="http://schemas.microsoft.com/office/powerpoint/2010/main" val="1525158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C3B542A9-C9D6-BA01-AFC8-72F3CBC9BBC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17A34BE-9070-FA0D-D983-3F4BCE7DEA3E}"/>
              </a:ext>
            </a:extLst>
          </p:cNvPr>
          <p:cNvSpPr txBox="1"/>
          <p:nvPr/>
        </p:nvSpPr>
        <p:spPr>
          <a:xfrm>
            <a:off x="1295400" y="2336706"/>
            <a:ext cx="6553200" cy="5439951"/>
          </a:xfrm>
          <a:prstGeom prst="rect">
            <a:avLst/>
          </a:prstGeom>
        </p:spPr>
        <p:txBody>
          <a:bodyPr wrap="square" lIns="0" tIns="0" rIns="0" bIns="0" rtlCol="0" anchor="t">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The six German segment explain growing disillusionment with Germany democracy e.g. the gap between the Established and the Angry </a:t>
            </a:r>
            <a:endParaRPr kumimoji="0" lang="en-US" sz="4000" b="0" i="0" u="none" strike="noStrike" kern="1200" cap="none" spc="0" normalizeH="0" baseline="0" noProof="0" dirty="0">
              <a:ln>
                <a:noFill/>
              </a:ln>
              <a:solidFill>
                <a:srgbClr val="FFFFFF"/>
              </a:solidFill>
              <a:effectLst/>
              <a:uLnTx/>
              <a:uFillTx/>
              <a:latin typeface="Sailec 1"/>
              <a:ea typeface="Sailec 1"/>
              <a:cs typeface="Sailec 1"/>
              <a:sym typeface="Sailec 1"/>
            </a:endParaRPr>
          </a:p>
        </p:txBody>
      </p:sp>
      <p:pic>
        <p:nvPicPr>
          <p:cNvPr id="5" name="Picture 4" descr="A screenshot of a graph&#10;&#10;AI-generated content may be incorrect.">
            <a:extLst>
              <a:ext uri="{FF2B5EF4-FFF2-40B4-BE49-F238E27FC236}">
                <a16:creationId xmlns:a16="http://schemas.microsoft.com/office/drawing/2014/main" id="{54ECC788-D399-E15B-55B9-48ED581E9E5F}"/>
              </a:ext>
            </a:extLst>
          </p:cNvPr>
          <p:cNvPicPr>
            <a:picLocks noChangeAspect="1"/>
          </p:cNvPicPr>
          <p:nvPr/>
        </p:nvPicPr>
        <p:blipFill>
          <a:blip r:embed="rId2">
            <a:extLst>
              <a:ext uri="{28A0092B-C50C-407E-A947-70E740481C1C}">
                <a14:useLocalDpi xmlns:a14="http://schemas.microsoft.com/office/drawing/2010/main" val="0"/>
              </a:ext>
            </a:extLst>
          </a:blip>
          <a:srcRect l="1704"/>
          <a:stretch>
            <a:fillRect/>
          </a:stretch>
        </p:blipFill>
        <p:spPr>
          <a:xfrm>
            <a:off x="8915400" y="1274091"/>
            <a:ext cx="8788400" cy="7738817"/>
          </a:xfrm>
          <a:prstGeom prst="rect">
            <a:avLst/>
          </a:prstGeom>
        </p:spPr>
      </p:pic>
      <p:sp>
        <p:nvSpPr>
          <p:cNvPr id="6" name="TextBox 5">
            <a:extLst>
              <a:ext uri="{FF2B5EF4-FFF2-40B4-BE49-F238E27FC236}">
                <a16:creationId xmlns:a16="http://schemas.microsoft.com/office/drawing/2014/main" id="{E14924F3-22CD-8D42-D482-3BF8FEE69DC2}"/>
              </a:ext>
            </a:extLst>
          </p:cNvPr>
          <p:cNvSpPr txBox="1"/>
          <p:nvPr/>
        </p:nvSpPr>
        <p:spPr>
          <a:xfrm>
            <a:off x="9677400" y="3238500"/>
            <a:ext cx="2667000" cy="923330"/>
          </a:xfrm>
          <a:prstGeom prst="rect">
            <a:avLst/>
          </a:prstGeom>
          <a:solidFill>
            <a:schemeClr val="bg1"/>
          </a:solidFill>
        </p:spPr>
        <p:txBody>
          <a:bodyPr wrap="square" rtlCol="0">
            <a:spAutoFit/>
          </a:bodyPr>
          <a:lstStyle/>
          <a:p>
            <a:r>
              <a:rPr lang="en-US" dirty="0"/>
              <a:t>There are no prospects for the future in the region where I live</a:t>
            </a:r>
          </a:p>
        </p:txBody>
      </p:sp>
      <p:sp>
        <p:nvSpPr>
          <p:cNvPr id="7" name="TextBox 6">
            <a:extLst>
              <a:ext uri="{FF2B5EF4-FFF2-40B4-BE49-F238E27FC236}">
                <a16:creationId xmlns:a16="http://schemas.microsoft.com/office/drawing/2014/main" id="{DE72B2EC-B560-FF9E-F087-9CD15C8A9B78}"/>
              </a:ext>
            </a:extLst>
          </p:cNvPr>
          <p:cNvSpPr txBox="1"/>
          <p:nvPr/>
        </p:nvSpPr>
        <p:spPr>
          <a:xfrm>
            <a:off x="13383638" y="3238500"/>
            <a:ext cx="3837562" cy="646331"/>
          </a:xfrm>
          <a:prstGeom prst="rect">
            <a:avLst/>
          </a:prstGeom>
          <a:solidFill>
            <a:schemeClr val="bg1"/>
          </a:solidFill>
        </p:spPr>
        <p:txBody>
          <a:bodyPr wrap="square" rtlCol="0">
            <a:spAutoFit/>
          </a:bodyPr>
          <a:lstStyle/>
          <a:p>
            <a:r>
              <a:rPr lang="en-US" dirty="0"/>
              <a:t>Because of the rise in price, I’m afraid of slipping within German society</a:t>
            </a:r>
          </a:p>
        </p:txBody>
      </p:sp>
      <p:sp>
        <p:nvSpPr>
          <p:cNvPr id="8" name="TextBox 7">
            <a:extLst>
              <a:ext uri="{FF2B5EF4-FFF2-40B4-BE49-F238E27FC236}">
                <a16:creationId xmlns:a16="http://schemas.microsoft.com/office/drawing/2014/main" id="{40904D7B-83AF-99D2-D341-456DBCDD3E06}"/>
              </a:ext>
            </a:extLst>
          </p:cNvPr>
          <p:cNvSpPr txBox="1"/>
          <p:nvPr/>
        </p:nvSpPr>
        <p:spPr>
          <a:xfrm>
            <a:off x="9677400" y="5940505"/>
            <a:ext cx="3352800" cy="369332"/>
          </a:xfrm>
          <a:prstGeom prst="rect">
            <a:avLst/>
          </a:prstGeom>
          <a:solidFill>
            <a:schemeClr val="bg1"/>
          </a:solidFill>
        </p:spPr>
        <p:txBody>
          <a:bodyPr wrap="square" rtlCol="0">
            <a:spAutoFit/>
          </a:bodyPr>
          <a:lstStyle/>
          <a:p>
            <a:r>
              <a:rPr lang="en-US" dirty="0"/>
              <a:t>I feel well protected in life</a:t>
            </a:r>
          </a:p>
        </p:txBody>
      </p:sp>
      <p:sp>
        <p:nvSpPr>
          <p:cNvPr id="9" name="TextBox 8">
            <a:extLst>
              <a:ext uri="{FF2B5EF4-FFF2-40B4-BE49-F238E27FC236}">
                <a16:creationId xmlns:a16="http://schemas.microsoft.com/office/drawing/2014/main" id="{E7E6670F-CBB7-014B-A964-BD8E41DB62A6}"/>
              </a:ext>
            </a:extLst>
          </p:cNvPr>
          <p:cNvSpPr txBox="1"/>
          <p:nvPr/>
        </p:nvSpPr>
        <p:spPr>
          <a:xfrm>
            <a:off x="13383638" y="5865441"/>
            <a:ext cx="3608962" cy="923330"/>
          </a:xfrm>
          <a:prstGeom prst="rect">
            <a:avLst/>
          </a:prstGeom>
          <a:solidFill>
            <a:schemeClr val="bg1"/>
          </a:solidFill>
        </p:spPr>
        <p:txBody>
          <a:bodyPr wrap="square" rtlCol="0">
            <a:spAutoFit/>
          </a:bodyPr>
          <a:lstStyle/>
          <a:p>
            <a:r>
              <a:rPr lang="en-US" dirty="0"/>
              <a:t>I can no longer afford many things that were still possible a year or two ago</a:t>
            </a:r>
          </a:p>
        </p:txBody>
      </p:sp>
      <p:sp>
        <p:nvSpPr>
          <p:cNvPr id="10" name="TextBox 9">
            <a:extLst>
              <a:ext uri="{FF2B5EF4-FFF2-40B4-BE49-F238E27FC236}">
                <a16:creationId xmlns:a16="http://schemas.microsoft.com/office/drawing/2014/main" id="{F8F090FC-E426-CED3-6FE0-2180360ABCC6}"/>
              </a:ext>
            </a:extLst>
          </p:cNvPr>
          <p:cNvSpPr txBox="1"/>
          <p:nvPr/>
        </p:nvSpPr>
        <p:spPr>
          <a:xfrm>
            <a:off x="9258300" y="1694197"/>
            <a:ext cx="6172200" cy="369332"/>
          </a:xfrm>
          <a:prstGeom prst="rect">
            <a:avLst/>
          </a:prstGeom>
          <a:solidFill>
            <a:schemeClr val="bg1"/>
          </a:solidFill>
        </p:spPr>
        <p:txBody>
          <a:bodyPr wrap="square" rtlCol="0">
            <a:spAutoFit/>
          </a:bodyPr>
          <a:lstStyle/>
          <a:p>
            <a:r>
              <a:rPr lang="en-US" b="1" dirty="0"/>
              <a:t>How the segments have dealt with the cost of living crisis</a:t>
            </a:r>
          </a:p>
        </p:txBody>
      </p:sp>
    </p:spTree>
    <p:extLst>
      <p:ext uri="{BB962C8B-B14F-4D97-AF65-F5344CB8AC3E}">
        <p14:creationId xmlns:p14="http://schemas.microsoft.com/office/powerpoint/2010/main" val="12495522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TextBox 2"/>
          <p:cNvSpPr txBox="1"/>
          <p:nvPr/>
        </p:nvSpPr>
        <p:spPr>
          <a:xfrm>
            <a:off x="1028700" y="4208616"/>
            <a:ext cx="15963900" cy="1615827"/>
          </a:xfrm>
          <a:prstGeom prst="rect">
            <a:avLst/>
          </a:prstGeom>
        </p:spPr>
        <p:txBody>
          <a:bodyPr lIns="0" tIns="0" rIns="0" bIns="0" rtlCol="0" anchor="t">
            <a:spAutoFit/>
          </a:bodyPr>
          <a:lstStyle/>
          <a:p>
            <a:pPr algn="l">
              <a:lnSpc>
                <a:spcPts val="6300"/>
              </a:lnSpc>
            </a:pPr>
            <a:r>
              <a:rPr lang="en-US" sz="5250" b="1" dirty="0">
                <a:solidFill>
                  <a:srgbClr val="FFFFFF"/>
                </a:solidFill>
                <a:latin typeface="Sailec 1 Bold"/>
                <a:ea typeface="Sailec 1 Bold"/>
                <a:cs typeface="Sailec 1 Bold"/>
                <a:sym typeface="Sailec 1 Bold"/>
              </a:rPr>
              <a:t>How is More in Common </a:t>
            </a:r>
          </a:p>
          <a:p>
            <a:pPr algn="l">
              <a:lnSpc>
                <a:spcPts val="6300"/>
              </a:lnSpc>
            </a:pPr>
            <a:r>
              <a:rPr lang="en-US" sz="5250" b="1" dirty="0">
                <a:solidFill>
                  <a:srgbClr val="FFFFFF"/>
                </a:solidFill>
                <a:latin typeface="Sailec 1 Bold"/>
                <a:ea typeface="Sailec 1 Bold"/>
                <a:cs typeface="Sailec 1 Bold"/>
                <a:sym typeface="Sailec 1 Bold"/>
              </a:rPr>
              <a:t>seeks to meet this moment</a:t>
            </a:r>
          </a:p>
        </p:txBody>
      </p:sp>
      <p:sp>
        <p:nvSpPr>
          <p:cNvPr id="3" name="TextBox 3"/>
          <p:cNvSpPr txBox="1"/>
          <p:nvPr/>
        </p:nvSpPr>
        <p:spPr>
          <a:xfrm>
            <a:off x="11268364" y="703416"/>
            <a:ext cx="6035387" cy="9210675"/>
          </a:xfrm>
          <a:prstGeom prst="rect">
            <a:avLst/>
          </a:prstGeom>
        </p:spPr>
        <p:txBody>
          <a:bodyPr lIns="0" tIns="0" rIns="0" bIns="0" rtlCol="0" anchor="t">
            <a:spAutoFit/>
          </a:bodyPr>
          <a:lstStyle/>
          <a:p>
            <a:pPr algn="ctr">
              <a:lnSpc>
                <a:spcPts val="62762"/>
              </a:lnSpc>
            </a:pPr>
            <a:r>
              <a:rPr lang="en-US" sz="52301" b="1">
                <a:solidFill>
                  <a:srgbClr val="26BBE4"/>
                </a:solidFill>
                <a:latin typeface="Sailec 1 Bold"/>
                <a:ea typeface="Sailec 1 Bold"/>
                <a:cs typeface="Sailec 1 Bold"/>
                <a:sym typeface="Sailec 1 Bold"/>
              </a:rPr>
              <a:t>2</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823731" y="750535"/>
            <a:ext cx="11301259" cy="4242527"/>
          </a:xfrm>
          <a:custGeom>
            <a:avLst/>
            <a:gdLst/>
            <a:ahLst/>
            <a:cxnLst/>
            <a:rect l="l" t="t" r="r" b="b"/>
            <a:pathLst>
              <a:path w="11301259" h="4242527">
                <a:moveTo>
                  <a:pt x="0" y="0"/>
                </a:moveTo>
                <a:lnTo>
                  <a:pt x="11301259" y="0"/>
                </a:lnTo>
                <a:lnTo>
                  <a:pt x="11301259" y="4242527"/>
                </a:lnTo>
                <a:lnTo>
                  <a:pt x="0" y="4242527"/>
                </a:lnTo>
                <a:lnTo>
                  <a:pt x="0" y="0"/>
                </a:lnTo>
                <a:close/>
              </a:path>
            </a:pathLst>
          </a:custGeom>
          <a:blipFill>
            <a:blip r:embed="rId2"/>
            <a:stretch>
              <a:fillRect t="-18849" r="-3223" b="-74"/>
            </a:stretch>
          </a:blipFill>
        </p:spPr>
        <p:txBody>
          <a:bodyPr/>
          <a:lstStyle/>
          <a:p>
            <a:endParaRPr lang="en-US"/>
          </a:p>
        </p:txBody>
      </p:sp>
      <p:sp>
        <p:nvSpPr>
          <p:cNvPr id="3" name="Freeform 3"/>
          <p:cNvSpPr/>
          <p:nvPr/>
        </p:nvSpPr>
        <p:spPr>
          <a:xfrm>
            <a:off x="6986741" y="5143500"/>
            <a:ext cx="11301259" cy="3955441"/>
          </a:xfrm>
          <a:custGeom>
            <a:avLst/>
            <a:gdLst/>
            <a:ahLst/>
            <a:cxnLst/>
            <a:rect l="l" t="t" r="r" b="b"/>
            <a:pathLst>
              <a:path w="11301259" h="3955441">
                <a:moveTo>
                  <a:pt x="0" y="0"/>
                </a:moveTo>
                <a:lnTo>
                  <a:pt x="11301259" y="0"/>
                </a:lnTo>
                <a:lnTo>
                  <a:pt x="11301259" y="3955441"/>
                </a:lnTo>
                <a:lnTo>
                  <a:pt x="0" y="3955441"/>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2971800"/>
            <a:ext cx="4842276" cy="42291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How More in Common meets the moment </a:t>
            </a:r>
          </a:p>
          <a:p>
            <a:pPr algn="l">
              <a:lnSpc>
                <a:spcPts val="5400"/>
              </a:lnSpc>
            </a:pPr>
            <a:endParaRPr lang="en-US" sz="4500" b="1">
              <a:solidFill>
                <a:srgbClr val="000000"/>
              </a:solidFill>
              <a:latin typeface="Sailec 1 Bold"/>
              <a:ea typeface="Sailec 1 Bold"/>
              <a:cs typeface="Sailec 1 Bold"/>
              <a:sym typeface="Sailec 1 Bold"/>
            </a:endParaRPr>
          </a:p>
          <a:p>
            <a:pPr algn="l">
              <a:lnSpc>
                <a:spcPts val="5400"/>
              </a:lnSpc>
            </a:pPr>
            <a:r>
              <a:rPr lang="en-US" sz="4500">
                <a:solidFill>
                  <a:srgbClr val="000000"/>
                </a:solidFill>
                <a:latin typeface="Sailec 1"/>
                <a:ea typeface="Sailec 1"/>
                <a:cs typeface="Sailec 1"/>
                <a:sym typeface="Sailec 1"/>
              </a:rPr>
              <a:t>Our theory of change</a:t>
            </a:r>
          </a:p>
        </p:txBody>
      </p:sp>
      <p:sp>
        <p:nvSpPr>
          <p:cNvPr id="7" name="TextBox 6">
            <a:extLst>
              <a:ext uri="{FF2B5EF4-FFF2-40B4-BE49-F238E27FC236}">
                <a16:creationId xmlns:a16="http://schemas.microsoft.com/office/drawing/2014/main" id="{6FA344D7-156D-11E3-AA66-FE5D0BB72E72}"/>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8" name="TextBox 5">
            <a:extLst>
              <a:ext uri="{FF2B5EF4-FFF2-40B4-BE49-F238E27FC236}">
                <a16:creationId xmlns:a16="http://schemas.microsoft.com/office/drawing/2014/main" id="{C9C9F0FC-2940-FE06-11EE-8EA25B15A087}"/>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E709BB9A-A9AD-B3A2-AD9D-D43E1989B9C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5DD78B0-BAAA-5636-FBCA-476364FC3660}"/>
              </a:ext>
            </a:extLst>
          </p:cNvPr>
          <p:cNvSpPr txBox="1"/>
          <p:nvPr/>
        </p:nvSpPr>
        <p:spPr>
          <a:xfrm>
            <a:off x="1162050" y="4335586"/>
            <a:ext cx="15963900" cy="807913"/>
          </a:xfrm>
          <a:prstGeom prst="rect">
            <a:avLst/>
          </a:prstGeom>
        </p:spPr>
        <p:txBody>
          <a:bodyPr lIns="0" tIns="0" rIns="0" bIns="0" rtlCol="0" anchor="t">
            <a:spAutoFit/>
          </a:bodyPr>
          <a:lstStyle/>
          <a:p>
            <a:pPr marL="0" marR="0" lvl="0" indent="0" algn="l" defTabSz="914400" rtl="0" eaLnBrk="1" fontAlgn="auto" latinLnBrk="0" hangingPunct="1">
              <a:lnSpc>
                <a:spcPts val="6300"/>
              </a:lnSpc>
              <a:spcBef>
                <a:spcPts val="0"/>
              </a:spcBef>
              <a:spcAft>
                <a:spcPts val="0"/>
              </a:spcAft>
              <a:buClrTx/>
              <a:buSzTx/>
              <a:buFontTx/>
              <a:buNone/>
              <a:tabLst/>
              <a:defRPr/>
            </a:pPr>
            <a:r>
              <a:rPr kumimoji="0" lang="en-US" sz="525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The Connection Opportunity work</a:t>
            </a:r>
          </a:p>
        </p:txBody>
      </p:sp>
    </p:spTree>
    <p:extLst>
      <p:ext uri="{BB962C8B-B14F-4D97-AF65-F5344CB8AC3E}">
        <p14:creationId xmlns:p14="http://schemas.microsoft.com/office/powerpoint/2010/main" val="5215328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F4A81C06-672A-12B7-1E44-122DCEFB1E6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5CB651F-F87F-5D31-5243-85FB3F71FF22}"/>
              </a:ext>
            </a:extLst>
          </p:cNvPr>
          <p:cNvSpPr txBox="1"/>
          <p:nvPr/>
        </p:nvSpPr>
        <p:spPr>
          <a:xfrm>
            <a:off x="1028700" y="3993264"/>
            <a:ext cx="15963900" cy="2943225"/>
          </a:xfrm>
          <a:prstGeom prst="rect">
            <a:avLst/>
          </a:prstGeom>
        </p:spPr>
        <p:txBody>
          <a:bodyPr lIns="0" tIns="0" rIns="0" bIns="0" rtlCol="0" anchor="t">
            <a:spAutoFit/>
          </a:bodyPr>
          <a:lstStyle/>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A challenging and complex</a:t>
            </a:r>
          </a:p>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moment for leaders </a:t>
            </a:r>
          </a:p>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and societies</a:t>
            </a:r>
          </a:p>
        </p:txBody>
      </p:sp>
      <p:sp>
        <p:nvSpPr>
          <p:cNvPr id="3" name="TextBox 3">
            <a:extLst>
              <a:ext uri="{FF2B5EF4-FFF2-40B4-BE49-F238E27FC236}">
                <a16:creationId xmlns:a16="http://schemas.microsoft.com/office/drawing/2014/main" id="{82C63817-7A4C-F489-16F3-E3B05CFE7426}"/>
              </a:ext>
            </a:extLst>
          </p:cNvPr>
          <p:cNvSpPr txBox="1"/>
          <p:nvPr/>
        </p:nvSpPr>
        <p:spPr>
          <a:xfrm>
            <a:off x="11268364" y="703416"/>
            <a:ext cx="6035387" cy="9210675"/>
          </a:xfrm>
          <a:prstGeom prst="rect">
            <a:avLst/>
          </a:prstGeom>
        </p:spPr>
        <p:txBody>
          <a:bodyPr lIns="0" tIns="0" rIns="0" bIns="0" rtlCol="0" anchor="t">
            <a:spAutoFit/>
          </a:bodyPr>
          <a:lstStyle/>
          <a:p>
            <a:pPr marL="0" marR="0" lvl="0" indent="0" algn="ctr" defTabSz="914400" rtl="0" eaLnBrk="1" fontAlgn="auto" latinLnBrk="0" hangingPunct="1">
              <a:lnSpc>
                <a:spcPts val="62762"/>
              </a:lnSpc>
              <a:spcBef>
                <a:spcPts val="0"/>
              </a:spcBef>
              <a:spcAft>
                <a:spcPts val="0"/>
              </a:spcAft>
              <a:buClrTx/>
              <a:buSzTx/>
              <a:buFontTx/>
              <a:buNone/>
              <a:tabLst/>
              <a:defRPr/>
            </a:pPr>
            <a:r>
              <a:rPr kumimoji="0" lang="en-US" sz="52301" b="1" i="0" u="none" strike="noStrike" kern="1200" cap="none" spc="0" normalizeH="0" baseline="0" noProof="0">
                <a:ln>
                  <a:noFill/>
                </a:ln>
                <a:solidFill>
                  <a:srgbClr val="26BBE4"/>
                </a:solidFill>
                <a:effectLst/>
                <a:uLnTx/>
                <a:uFillTx/>
                <a:latin typeface="Sailec 1 Bold"/>
                <a:ea typeface="Sailec 1 Bold"/>
                <a:cs typeface="Sailec 1 Bold"/>
                <a:sym typeface="Sailec 1 Bold"/>
              </a:rPr>
              <a:t>1</a:t>
            </a:r>
          </a:p>
        </p:txBody>
      </p:sp>
    </p:spTree>
    <p:extLst>
      <p:ext uri="{BB962C8B-B14F-4D97-AF65-F5344CB8AC3E}">
        <p14:creationId xmlns:p14="http://schemas.microsoft.com/office/powerpoint/2010/main" val="3009598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7C67B0A-87CC-8E3F-3ECB-2CA5E11F399E}"/>
              </a:ext>
            </a:extLst>
          </p:cNvPr>
          <p:cNvSpPr txBox="1">
            <a:spLocks/>
          </p:cNvSpPr>
          <p:nvPr/>
        </p:nvSpPr>
        <p:spPr>
          <a:xfrm>
            <a:off x="1172959" y="2189993"/>
            <a:ext cx="10548067" cy="6986080"/>
          </a:xfrm>
          <a:prstGeom prst="rect">
            <a:avLst/>
          </a:prstGeom>
        </p:spPr>
        <p:txBody>
          <a:bodyPr lIns="137151" tIns="68575" rIns="137151" bIns="68575" anchor="t">
            <a:no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pPr>
              <a:lnSpc>
                <a:spcPct val="120000"/>
              </a:lnSpc>
              <a:defRPr/>
            </a:pPr>
            <a:endParaRPr lang="en-US" sz="2100" b="1">
              <a:solidFill>
                <a:schemeClr val="bg2">
                  <a:lumMod val="10000"/>
                </a:schemeClr>
              </a:solidFill>
              <a:latin typeface="☞SAILEC MEDIUM"/>
            </a:endParaRPr>
          </a:p>
          <a:p>
            <a:pPr>
              <a:lnSpc>
                <a:spcPct val="120000"/>
              </a:lnSpc>
              <a:defRPr/>
            </a:pPr>
            <a:endParaRPr lang="en-US" sz="2100"/>
          </a:p>
          <a:p>
            <a:pPr>
              <a:lnSpc>
                <a:spcPct val="120000"/>
              </a:lnSpc>
              <a:defRPr/>
            </a:pPr>
            <a:endParaRPr lang="en-US" sz="3000">
              <a:solidFill>
                <a:srgbClr val="000000"/>
              </a:solidFill>
              <a:latin typeface="Merriweather"/>
            </a:endParaRPr>
          </a:p>
          <a:p>
            <a:pPr>
              <a:lnSpc>
                <a:spcPct val="120000"/>
              </a:lnSpc>
              <a:defRPr/>
            </a:pPr>
            <a:endParaRPr lang="en-US" sz="2400">
              <a:latin typeface="Merriweather"/>
            </a:endParaRPr>
          </a:p>
          <a:p>
            <a:pPr>
              <a:lnSpc>
                <a:spcPct val="120000"/>
              </a:lnSpc>
              <a:defRPr/>
            </a:pPr>
            <a:endParaRPr lang="en-US" sz="3000">
              <a:solidFill>
                <a:srgbClr val="000000"/>
              </a:solidFill>
              <a:latin typeface="Merriweather"/>
            </a:endParaRPr>
          </a:p>
          <a:p>
            <a:pPr>
              <a:lnSpc>
                <a:spcPct val="120000"/>
              </a:lnSpc>
              <a:defRPr/>
            </a:pPr>
            <a:endParaRPr lang="en-US" sz="3000">
              <a:solidFill>
                <a:srgbClr val="000000"/>
              </a:solidFill>
              <a:latin typeface="Merriweather"/>
            </a:endParaRPr>
          </a:p>
          <a:p>
            <a:pPr>
              <a:lnSpc>
                <a:spcPct val="120000"/>
              </a:lnSpc>
              <a:defRPr/>
            </a:pPr>
            <a:endParaRPr lang="en-US" sz="3000">
              <a:solidFill>
                <a:srgbClr val="000000"/>
              </a:solidFill>
              <a:latin typeface="Merriweather"/>
            </a:endParaRPr>
          </a:p>
          <a:p>
            <a:pPr>
              <a:lnSpc>
                <a:spcPct val="120000"/>
              </a:lnSpc>
              <a:defRPr/>
            </a:pPr>
            <a:endParaRPr lang="en-US" sz="2100" b="1">
              <a:solidFill>
                <a:srgbClr val="181717"/>
              </a:solidFill>
              <a:latin typeface="☞SAILEC MEDIUM"/>
            </a:endParaRPr>
          </a:p>
          <a:p>
            <a:pPr>
              <a:lnSpc>
                <a:spcPct val="120000"/>
              </a:lnSpc>
              <a:defRPr/>
            </a:pPr>
            <a:endParaRPr lang="en-US" sz="2100" b="1">
              <a:solidFill>
                <a:srgbClr val="181717"/>
              </a:solidFill>
              <a:latin typeface="☞SAILEC MEDIUM"/>
            </a:endParaRPr>
          </a:p>
          <a:p>
            <a:pPr>
              <a:lnSpc>
                <a:spcPct val="120000"/>
              </a:lnSpc>
              <a:defRPr/>
            </a:pPr>
            <a:endParaRPr lang="en-US" sz="2100" b="1">
              <a:solidFill>
                <a:schemeClr val="bg2">
                  <a:lumMod val="10000"/>
                </a:schemeClr>
              </a:solidFill>
              <a:latin typeface="☞SAILEC MEDIUM"/>
            </a:endParaRPr>
          </a:p>
          <a:p>
            <a:pPr>
              <a:lnSpc>
                <a:spcPct val="120000"/>
              </a:lnSpc>
              <a:defRPr/>
            </a:pPr>
            <a:endParaRPr lang="en-US" sz="2100" b="1">
              <a:solidFill>
                <a:schemeClr val="bg2">
                  <a:lumMod val="10000"/>
                </a:schemeClr>
              </a:solidFill>
              <a:latin typeface="☞SAILEC MEDIUM"/>
            </a:endParaRPr>
          </a:p>
          <a:p>
            <a:pPr>
              <a:lnSpc>
                <a:spcPct val="120000"/>
              </a:lnSpc>
              <a:defRPr/>
            </a:pPr>
            <a:endParaRPr lang="en-US" sz="2100" b="1">
              <a:solidFill>
                <a:schemeClr val="bg2">
                  <a:lumMod val="10000"/>
                </a:schemeClr>
              </a:solidFill>
              <a:latin typeface="☞SAILEC MEDIUM"/>
            </a:endParaRPr>
          </a:p>
        </p:txBody>
      </p:sp>
      <p:sp>
        <p:nvSpPr>
          <p:cNvPr id="4" name="Text Placeholder 19">
            <a:extLst>
              <a:ext uri="{FF2B5EF4-FFF2-40B4-BE49-F238E27FC236}">
                <a16:creationId xmlns:a16="http://schemas.microsoft.com/office/drawing/2014/main" id="{3E1FA70E-6C17-2E23-EC7F-043C3FBF1831}"/>
              </a:ext>
            </a:extLst>
          </p:cNvPr>
          <p:cNvSpPr txBox="1">
            <a:spLocks/>
          </p:cNvSpPr>
          <p:nvPr/>
        </p:nvSpPr>
        <p:spPr>
          <a:xfrm>
            <a:off x="1040303" y="2912813"/>
            <a:ext cx="12234537" cy="6869977"/>
          </a:xfrm>
          <a:prstGeom prst="rect">
            <a:avLst/>
          </a:prstGeom>
        </p:spPr>
        <p:txBody>
          <a:bodyPr vert="horz" lIns="137151" tIns="68575" rIns="137151" bIns="68575" rtlCol="0" anchor="t">
            <a:norm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pPr>
              <a:lnSpc>
                <a:spcPct val="120000"/>
              </a:lnSpc>
              <a:defRPr/>
            </a:pPr>
            <a:endParaRPr lang="en-US" sz="1800">
              <a:solidFill>
                <a:schemeClr val="bg2">
                  <a:lumMod val="10000"/>
                </a:schemeClr>
              </a:solidFill>
              <a:latin typeface="☞SAILEC MEDIUM"/>
            </a:endParaRPr>
          </a:p>
        </p:txBody>
      </p:sp>
      <p:pic>
        <p:nvPicPr>
          <p:cNvPr id="7" name="Picture 6">
            <a:extLst>
              <a:ext uri="{FF2B5EF4-FFF2-40B4-BE49-F238E27FC236}">
                <a16:creationId xmlns:a16="http://schemas.microsoft.com/office/drawing/2014/main" id="{09C27B8A-7AF0-E8AF-88EF-34B14606A45D}"/>
              </a:ext>
            </a:extLst>
          </p:cNvPr>
          <p:cNvPicPr>
            <a:picLocks noChangeAspect="1"/>
          </p:cNvPicPr>
          <p:nvPr/>
        </p:nvPicPr>
        <p:blipFill>
          <a:blip r:embed="rId3"/>
          <a:stretch>
            <a:fillRect/>
          </a:stretch>
        </p:blipFill>
        <p:spPr>
          <a:xfrm>
            <a:off x="17143724" y="568748"/>
            <a:ext cx="686915" cy="686915"/>
          </a:xfrm>
          <a:prstGeom prst="rect">
            <a:avLst/>
          </a:prstGeom>
        </p:spPr>
      </p:pic>
      <p:sp>
        <p:nvSpPr>
          <p:cNvPr id="8" name="Slide Number">
            <a:extLst>
              <a:ext uri="{FF2B5EF4-FFF2-40B4-BE49-F238E27FC236}">
                <a16:creationId xmlns:a16="http://schemas.microsoft.com/office/drawing/2014/main" id="{49CF21A7-5713-7E3C-02B0-3BED6CA90994}"/>
              </a:ext>
            </a:extLst>
          </p:cNvPr>
          <p:cNvSpPr txBox="1">
            <a:spLocks/>
          </p:cNvSpPr>
          <p:nvPr/>
        </p:nvSpPr>
        <p:spPr>
          <a:xfrm>
            <a:off x="17314374" y="9606484"/>
            <a:ext cx="630109" cy="337679"/>
          </a:xfrm>
          <a:prstGeom prst="rect">
            <a:avLst/>
          </a:prstGeom>
        </p:spPr>
        <p:txBody>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pPr>
              <a:defRPr/>
            </a:pPr>
            <a:fld id="{86CB4B4D-7CA3-9044-876B-883B54F8677D}" type="slidenum">
              <a:rPr lang="en-US" sz="4452">
                <a:latin typeface="☞SAILEC MEDIUM" pitchFamily="2" charset="77"/>
              </a:rPr>
              <a:pPr>
                <a:defRPr/>
              </a:pPr>
              <a:t>30</a:t>
            </a:fld>
            <a:endParaRPr lang="en-US" sz="4452">
              <a:latin typeface="☞SAILEC MEDIUM" pitchFamily="2" charset="77"/>
            </a:endParaRPr>
          </a:p>
        </p:txBody>
      </p:sp>
      <p:sp>
        <p:nvSpPr>
          <p:cNvPr id="10" name="TextBox 9">
            <a:extLst>
              <a:ext uri="{FF2B5EF4-FFF2-40B4-BE49-F238E27FC236}">
                <a16:creationId xmlns:a16="http://schemas.microsoft.com/office/drawing/2014/main" id="{13573457-4D26-7B43-D606-E616043E9E8C}"/>
              </a:ext>
            </a:extLst>
          </p:cNvPr>
          <p:cNvSpPr txBox="1"/>
          <p:nvPr/>
        </p:nvSpPr>
        <p:spPr>
          <a:xfrm>
            <a:off x="595251" y="633503"/>
            <a:ext cx="16719122" cy="1615817"/>
          </a:xfrm>
          <a:prstGeom prst="rect">
            <a:avLst/>
          </a:prstGeom>
          <a:noFill/>
        </p:spPr>
        <p:txBody>
          <a:bodyPr wrap="square" lIns="137151" tIns="68575" rIns="137151" bIns="68575" anchor="t">
            <a:sp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pPr>
              <a:defRPr/>
            </a:pPr>
            <a:r>
              <a:rPr lang="en-US" sz="4800" b="1" dirty="0">
                <a:solidFill>
                  <a:srgbClr val="115E63"/>
                </a:solidFill>
                <a:latin typeface="Sailec"/>
                <a:cs typeface="Sathu"/>
              </a:rPr>
              <a:t>Behind many of America’s challenges is a crisis of connection </a:t>
            </a:r>
            <a:endParaRPr lang="en-US" sz="4800" b="1" dirty="0">
              <a:solidFill>
                <a:srgbClr val="115E63"/>
              </a:solidFill>
              <a:latin typeface="Sailec" pitchFamily="2" charset="77"/>
              <a:cs typeface="Sathu" pitchFamily="2" charset="-34"/>
            </a:endParaRPr>
          </a:p>
        </p:txBody>
      </p:sp>
      <p:pic>
        <p:nvPicPr>
          <p:cNvPr id="15" name="Picture 14" descr="A graph with green lines and dots&#10;&#10;Description automatically generated">
            <a:extLst>
              <a:ext uri="{FF2B5EF4-FFF2-40B4-BE49-F238E27FC236}">
                <a16:creationId xmlns:a16="http://schemas.microsoft.com/office/drawing/2014/main" id="{3479A5AB-48A3-C9B5-2D8F-944E7A2CEEDE}"/>
              </a:ext>
            </a:extLst>
          </p:cNvPr>
          <p:cNvPicPr>
            <a:picLocks noChangeAspect="1"/>
          </p:cNvPicPr>
          <p:nvPr/>
        </p:nvPicPr>
        <p:blipFill>
          <a:blip r:embed="rId4"/>
          <a:stretch>
            <a:fillRect/>
          </a:stretch>
        </p:blipFill>
        <p:spPr>
          <a:xfrm>
            <a:off x="7086410" y="2528278"/>
            <a:ext cx="3473205" cy="5195521"/>
          </a:xfrm>
          <a:prstGeom prst="rect">
            <a:avLst/>
          </a:prstGeom>
          <a:ln>
            <a:solidFill>
              <a:srgbClr val="4472C4"/>
            </a:solidFill>
          </a:ln>
        </p:spPr>
      </p:pic>
      <p:pic>
        <p:nvPicPr>
          <p:cNvPr id="17" name="Picture 16" descr="A graph with a line and dots&#10;&#10;Description automatically generated">
            <a:extLst>
              <a:ext uri="{FF2B5EF4-FFF2-40B4-BE49-F238E27FC236}">
                <a16:creationId xmlns:a16="http://schemas.microsoft.com/office/drawing/2014/main" id="{8078ED57-35B2-A657-A8F2-70B148A1E2B4}"/>
              </a:ext>
            </a:extLst>
          </p:cNvPr>
          <p:cNvPicPr>
            <a:picLocks noChangeAspect="1"/>
          </p:cNvPicPr>
          <p:nvPr/>
        </p:nvPicPr>
        <p:blipFill>
          <a:blip r:embed="rId5"/>
          <a:stretch>
            <a:fillRect/>
          </a:stretch>
        </p:blipFill>
        <p:spPr>
          <a:xfrm>
            <a:off x="10639283" y="2535685"/>
            <a:ext cx="3508128" cy="5223036"/>
          </a:xfrm>
          <a:prstGeom prst="rect">
            <a:avLst/>
          </a:prstGeom>
          <a:ln>
            <a:solidFill>
              <a:srgbClr val="4472C4"/>
            </a:solidFill>
          </a:ln>
        </p:spPr>
      </p:pic>
      <p:pic>
        <p:nvPicPr>
          <p:cNvPr id="18" name="Picture 17" descr="A graph with a line drawn on it&#10;&#10;Description automatically generated">
            <a:extLst>
              <a:ext uri="{FF2B5EF4-FFF2-40B4-BE49-F238E27FC236}">
                <a16:creationId xmlns:a16="http://schemas.microsoft.com/office/drawing/2014/main" id="{60605750-7F0E-533C-A58E-286DB449012A}"/>
              </a:ext>
            </a:extLst>
          </p:cNvPr>
          <p:cNvPicPr>
            <a:picLocks noChangeAspect="1"/>
          </p:cNvPicPr>
          <p:nvPr/>
        </p:nvPicPr>
        <p:blipFill>
          <a:blip r:embed="rId6"/>
          <a:stretch>
            <a:fillRect/>
          </a:stretch>
        </p:blipFill>
        <p:spPr>
          <a:xfrm>
            <a:off x="14219262" y="2528279"/>
            <a:ext cx="3493840" cy="5230443"/>
          </a:xfrm>
          <a:prstGeom prst="rect">
            <a:avLst/>
          </a:prstGeom>
          <a:ln>
            <a:solidFill>
              <a:srgbClr val="4472C4"/>
            </a:solidFill>
          </a:ln>
        </p:spPr>
      </p:pic>
      <p:sp>
        <p:nvSpPr>
          <p:cNvPr id="5" name="TextBox 4">
            <a:extLst>
              <a:ext uri="{FF2B5EF4-FFF2-40B4-BE49-F238E27FC236}">
                <a16:creationId xmlns:a16="http://schemas.microsoft.com/office/drawing/2014/main" id="{8662A7A3-5403-00B0-8E29-B42AADB096A2}"/>
              </a:ext>
            </a:extLst>
          </p:cNvPr>
          <p:cNvSpPr txBox="1"/>
          <p:nvPr/>
        </p:nvSpPr>
        <p:spPr>
          <a:xfrm rot="16200000">
            <a:off x="392196" y="4034234"/>
            <a:ext cx="2950427" cy="369322"/>
          </a:xfrm>
          <a:prstGeom prst="rect">
            <a:avLst/>
          </a:prstGeom>
          <a:noFill/>
        </p:spPr>
        <p:txBody>
          <a:bodyPr rot="0" spcFirstLastPara="0" vertOverflow="overflow" horzOverflow="overflow" vert="horz" wrap="square" lIns="137151" tIns="68575" rIns="137151" bIns="68575" numCol="1" spcCol="0" rtlCol="0" fromWordArt="0" anchor="t" anchorCtr="0" forceAA="0" compatLnSpc="1">
            <a:prstTxWarp prst="textNoShape">
              <a:avLst/>
            </a:prstTxWarp>
            <a:sp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r>
              <a:rPr lang="en-US" sz="1500" b="1">
                <a:latin typeface="Sailec"/>
              </a:rPr>
              <a:t>Annual Daily Average (min.)</a:t>
            </a:r>
          </a:p>
        </p:txBody>
      </p:sp>
      <p:sp>
        <p:nvSpPr>
          <p:cNvPr id="16" name="TextBox 15">
            <a:extLst>
              <a:ext uri="{FF2B5EF4-FFF2-40B4-BE49-F238E27FC236}">
                <a16:creationId xmlns:a16="http://schemas.microsoft.com/office/drawing/2014/main" id="{EC75DFAE-E4F8-6013-80CC-75A17398C8EA}"/>
              </a:ext>
            </a:extLst>
          </p:cNvPr>
          <p:cNvSpPr txBox="1"/>
          <p:nvPr/>
        </p:nvSpPr>
        <p:spPr>
          <a:xfrm>
            <a:off x="328701" y="9579521"/>
            <a:ext cx="5299761" cy="369322"/>
          </a:xfrm>
          <a:prstGeom prst="rect">
            <a:avLst/>
          </a:prstGeom>
          <a:noFill/>
        </p:spPr>
        <p:txBody>
          <a:bodyPr rot="0" spcFirstLastPara="0" vertOverflow="overflow" horzOverflow="overflow" vert="horz" wrap="square" lIns="137151" tIns="68575" rIns="137151" bIns="68575" numCol="1" spcCol="0" rtlCol="0" fromWordArt="0" anchor="t" anchorCtr="0" forceAA="0" compatLnSpc="1">
            <a:prstTxWarp prst="textNoShape">
              <a:avLst/>
            </a:prstTxWarp>
            <a:spAutoFit/>
          </a:bodyPr>
          <a:lstStyle>
            <a:defPPr>
              <a:defRPr lang="en-US"/>
            </a:defPPr>
            <a:lvl1pPr marL="0" algn="l" defTabSz="753923" rtl="0" eaLnBrk="1" latinLnBrk="0" hangingPunct="1">
              <a:defRPr sz="2968" kern="1200">
                <a:solidFill>
                  <a:schemeClr val="tx1"/>
                </a:solidFill>
                <a:latin typeface="+mn-lt"/>
                <a:ea typeface="+mn-ea"/>
                <a:cs typeface="+mn-cs"/>
              </a:defRPr>
            </a:lvl1pPr>
            <a:lvl2pPr marL="753923" algn="l" defTabSz="753923" rtl="0" eaLnBrk="1" latinLnBrk="0" hangingPunct="1">
              <a:defRPr sz="2968" kern="1200">
                <a:solidFill>
                  <a:schemeClr val="tx1"/>
                </a:solidFill>
                <a:latin typeface="+mn-lt"/>
                <a:ea typeface="+mn-ea"/>
                <a:cs typeface="+mn-cs"/>
              </a:defRPr>
            </a:lvl2pPr>
            <a:lvl3pPr marL="1507846" algn="l" defTabSz="753923" rtl="0" eaLnBrk="1" latinLnBrk="0" hangingPunct="1">
              <a:defRPr sz="2968" kern="1200">
                <a:solidFill>
                  <a:schemeClr val="tx1"/>
                </a:solidFill>
                <a:latin typeface="+mn-lt"/>
                <a:ea typeface="+mn-ea"/>
                <a:cs typeface="+mn-cs"/>
              </a:defRPr>
            </a:lvl3pPr>
            <a:lvl4pPr marL="2261768" algn="l" defTabSz="753923" rtl="0" eaLnBrk="1" latinLnBrk="0" hangingPunct="1">
              <a:defRPr sz="2968" kern="1200">
                <a:solidFill>
                  <a:schemeClr val="tx1"/>
                </a:solidFill>
                <a:latin typeface="+mn-lt"/>
                <a:ea typeface="+mn-ea"/>
                <a:cs typeface="+mn-cs"/>
              </a:defRPr>
            </a:lvl4pPr>
            <a:lvl5pPr marL="3015691" algn="l" defTabSz="753923" rtl="0" eaLnBrk="1" latinLnBrk="0" hangingPunct="1">
              <a:defRPr sz="2968" kern="1200">
                <a:solidFill>
                  <a:schemeClr val="tx1"/>
                </a:solidFill>
                <a:latin typeface="+mn-lt"/>
                <a:ea typeface="+mn-ea"/>
                <a:cs typeface="+mn-cs"/>
              </a:defRPr>
            </a:lvl5pPr>
            <a:lvl6pPr marL="3769614" algn="l" defTabSz="753923" rtl="0" eaLnBrk="1" latinLnBrk="0" hangingPunct="1">
              <a:defRPr sz="2968" kern="1200">
                <a:solidFill>
                  <a:schemeClr val="tx1"/>
                </a:solidFill>
                <a:latin typeface="+mn-lt"/>
                <a:ea typeface="+mn-ea"/>
                <a:cs typeface="+mn-cs"/>
              </a:defRPr>
            </a:lvl6pPr>
            <a:lvl7pPr marL="4523537" algn="l" defTabSz="753923" rtl="0" eaLnBrk="1" latinLnBrk="0" hangingPunct="1">
              <a:defRPr sz="2968" kern="1200">
                <a:solidFill>
                  <a:schemeClr val="tx1"/>
                </a:solidFill>
                <a:latin typeface="+mn-lt"/>
                <a:ea typeface="+mn-ea"/>
                <a:cs typeface="+mn-cs"/>
              </a:defRPr>
            </a:lvl7pPr>
            <a:lvl8pPr marL="5277460" algn="l" defTabSz="753923" rtl="0" eaLnBrk="1" latinLnBrk="0" hangingPunct="1">
              <a:defRPr sz="2968" kern="1200">
                <a:solidFill>
                  <a:schemeClr val="tx1"/>
                </a:solidFill>
                <a:latin typeface="+mn-lt"/>
                <a:ea typeface="+mn-ea"/>
                <a:cs typeface="+mn-cs"/>
              </a:defRPr>
            </a:lvl8pPr>
            <a:lvl9pPr marL="6031382" algn="l" defTabSz="753923" rtl="0" eaLnBrk="1" latinLnBrk="0" hangingPunct="1">
              <a:defRPr sz="2968" kern="1200">
                <a:solidFill>
                  <a:schemeClr val="tx1"/>
                </a:solidFill>
                <a:latin typeface="+mn-lt"/>
                <a:ea typeface="+mn-ea"/>
                <a:cs typeface="+mn-cs"/>
              </a:defRPr>
            </a:lvl9pPr>
          </a:lstStyle>
          <a:p>
            <a:r>
              <a:rPr lang="en-US" sz="1500">
                <a:solidFill>
                  <a:schemeClr val="bg2">
                    <a:lumMod val="75000"/>
                  </a:schemeClr>
                </a:solidFill>
                <a:latin typeface="Sailec"/>
              </a:rPr>
              <a:t>Source: Office of the Surgeon General, 2023</a:t>
            </a:r>
          </a:p>
        </p:txBody>
      </p:sp>
      <p:pic>
        <p:nvPicPr>
          <p:cNvPr id="3" name="Picture 2" descr="A cover of a book&#10;&#10;Description automatically generated">
            <a:extLst>
              <a:ext uri="{FF2B5EF4-FFF2-40B4-BE49-F238E27FC236}">
                <a16:creationId xmlns:a16="http://schemas.microsoft.com/office/drawing/2014/main" id="{78F0069E-B261-E5DF-8741-C0D07278C830}"/>
              </a:ext>
            </a:extLst>
          </p:cNvPr>
          <p:cNvPicPr>
            <a:picLocks noChangeAspect="1"/>
          </p:cNvPicPr>
          <p:nvPr/>
        </p:nvPicPr>
        <p:blipFill>
          <a:blip r:embed="rId7"/>
          <a:stretch>
            <a:fillRect/>
          </a:stretch>
        </p:blipFill>
        <p:spPr>
          <a:xfrm>
            <a:off x="879164" y="2427404"/>
            <a:ext cx="5334676" cy="6986080"/>
          </a:xfrm>
          <a:prstGeom prst="rect">
            <a:avLst/>
          </a:prstGeom>
        </p:spPr>
      </p:pic>
    </p:spTree>
    <p:extLst>
      <p:ext uri="{BB962C8B-B14F-4D97-AF65-F5344CB8AC3E}">
        <p14:creationId xmlns:p14="http://schemas.microsoft.com/office/powerpoint/2010/main" val="2324599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AFE8F-A108-CCEC-89D8-5EAB39A9C78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8EBBA46-EE80-587C-0A14-3A83628980E1}"/>
              </a:ext>
            </a:extLst>
          </p:cNvPr>
          <p:cNvSpPr txBox="1"/>
          <p:nvPr/>
        </p:nvSpPr>
        <p:spPr>
          <a:xfrm>
            <a:off x="726321" y="1126743"/>
            <a:ext cx="15654968" cy="1986111"/>
          </a:xfrm>
          <a:prstGeom prst="rect">
            <a:avLst/>
          </a:prstGeom>
          <a:noFill/>
          <a:ln>
            <a:noFill/>
          </a:ln>
        </p:spPr>
        <p:txBody>
          <a:bodyPr wrap="square" lIns="137151" tIns="68575" rIns="137151" bIns="68575" anchor="t">
            <a:spAutoFit/>
          </a:bodyPr>
          <a:lstStyle/>
          <a:p>
            <a:r>
              <a:rPr lang="en-US" sz="4002" b="1" dirty="0">
                <a:latin typeface="Sailec"/>
                <a:cs typeface="Sathu"/>
              </a:rPr>
              <a:t>New Pluralists has many opportunities for impact. For example: most Americans want to connect more, across lines of difference</a:t>
            </a:r>
          </a:p>
        </p:txBody>
      </p:sp>
      <p:grpSp>
        <p:nvGrpSpPr>
          <p:cNvPr id="2" name="Group 1">
            <a:extLst>
              <a:ext uri="{FF2B5EF4-FFF2-40B4-BE49-F238E27FC236}">
                <a16:creationId xmlns:a16="http://schemas.microsoft.com/office/drawing/2014/main" id="{675129F1-94E0-D3EB-C7E1-ACD0292DC863}"/>
              </a:ext>
            </a:extLst>
          </p:cNvPr>
          <p:cNvGrpSpPr/>
          <p:nvPr/>
        </p:nvGrpSpPr>
        <p:grpSpPr>
          <a:xfrm>
            <a:off x="756145" y="2885631"/>
            <a:ext cx="8114497" cy="1800541"/>
            <a:chOff x="879554" y="5078379"/>
            <a:chExt cx="18344991" cy="3465863"/>
          </a:xfrm>
        </p:grpSpPr>
        <p:grpSp>
          <p:nvGrpSpPr>
            <p:cNvPr id="4" name="Group 3">
              <a:extLst>
                <a:ext uri="{FF2B5EF4-FFF2-40B4-BE49-F238E27FC236}">
                  <a16:creationId xmlns:a16="http://schemas.microsoft.com/office/drawing/2014/main" id="{EC79FDFC-E49F-1A8F-564D-214204B414F6}"/>
                </a:ext>
              </a:extLst>
            </p:cNvPr>
            <p:cNvGrpSpPr/>
            <p:nvPr/>
          </p:nvGrpSpPr>
          <p:grpSpPr>
            <a:xfrm>
              <a:off x="10380138" y="5078379"/>
              <a:ext cx="4094116" cy="3465863"/>
              <a:chOff x="10376647" y="5078379"/>
              <a:chExt cx="4094116" cy="3465863"/>
            </a:xfrm>
          </p:grpSpPr>
          <p:grpSp>
            <p:nvGrpSpPr>
              <p:cNvPr id="30" name="object 16">
                <a:extLst>
                  <a:ext uri="{FF2B5EF4-FFF2-40B4-BE49-F238E27FC236}">
                    <a16:creationId xmlns:a16="http://schemas.microsoft.com/office/drawing/2014/main" id="{D9609D1F-86F0-DE55-D2F0-0D18437B5A89}"/>
                  </a:ext>
                </a:extLst>
              </p:cNvPr>
              <p:cNvGrpSpPr>
                <a:grpSpLocks/>
              </p:cNvGrpSpPr>
              <p:nvPr/>
            </p:nvGrpSpPr>
            <p:grpSpPr>
              <a:xfrm>
                <a:off x="10376647" y="5078379"/>
                <a:ext cx="4094116" cy="3465863"/>
                <a:chOff x="10376647" y="5078379"/>
                <a:chExt cx="4094116" cy="3465863"/>
              </a:xfrm>
            </p:grpSpPr>
            <p:pic>
              <p:nvPicPr>
                <p:cNvPr id="33" name="object 17">
                  <a:extLst>
                    <a:ext uri="{FF2B5EF4-FFF2-40B4-BE49-F238E27FC236}">
                      <a16:creationId xmlns:a16="http://schemas.microsoft.com/office/drawing/2014/main" id="{B4EC9EA2-9FBF-21BC-A34A-4B252AA0F9C1}"/>
                    </a:ext>
                  </a:extLst>
                </p:cNvPr>
                <p:cNvPicPr>
                  <a:picLocks/>
                </p:cNvPicPr>
                <p:nvPr/>
              </p:nvPicPr>
              <p:blipFill>
                <a:blip r:embed="rId3" cstate="print"/>
                <a:stretch>
                  <a:fillRect/>
                </a:stretch>
              </p:blipFill>
              <p:spPr>
                <a:xfrm>
                  <a:off x="10376647" y="5078379"/>
                  <a:ext cx="4094116" cy="3465863"/>
                </a:xfrm>
                <a:prstGeom prst="rect">
                  <a:avLst/>
                </a:prstGeom>
              </p:spPr>
            </p:pic>
            <p:sp>
              <p:nvSpPr>
                <p:cNvPr id="34" name="object 18">
                  <a:extLst>
                    <a:ext uri="{FF2B5EF4-FFF2-40B4-BE49-F238E27FC236}">
                      <a16:creationId xmlns:a16="http://schemas.microsoft.com/office/drawing/2014/main" id="{38F8691F-D368-5F4D-BF8C-FBC67E390113}"/>
                    </a:ext>
                  </a:extLst>
                </p:cNvPr>
                <p:cNvSpPr>
                  <a:spLocks/>
                </p:cNvSpPr>
                <p:nvPr/>
              </p:nvSpPr>
              <p:spPr>
                <a:xfrm>
                  <a:off x="10529344" y="5209265"/>
                  <a:ext cx="3769995" cy="3141345"/>
                </a:xfrm>
                <a:custGeom>
                  <a:avLst/>
                  <a:gdLst/>
                  <a:ahLst/>
                  <a:cxnLst/>
                  <a:rect l="l" t="t" r="r" b="b"/>
                  <a:pathLst>
                    <a:path w="3769994" h="3141345">
                      <a:moveTo>
                        <a:pt x="3769518" y="0"/>
                      </a:moveTo>
                      <a:lnTo>
                        <a:pt x="0" y="0"/>
                      </a:lnTo>
                      <a:lnTo>
                        <a:pt x="0" y="3141265"/>
                      </a:lnTo>
                      <a:lnTo>
                        <a:pt x="3769518" y="3141265"/>
                      </a:lnTo>
                      <a:lnTo>
                        <a:pt x="3769518" y="0"/>
                      </a:lnTo>
                      <a:close/>
                    </a:path>
                  </a:pathLst>
                </a:custGeom>
                <a:solidFill>
                  <a:srgbClr val="5B998A"/>
                </a:solidFill>
              </p:spPr>
              <p:txBody>
                <a:bodyPr wrap="square" lIns="0" tIns="0" rIns="0" bIns="0" rtlCol="0"/>
                <a:lstStyle/>
                <a:p>
                  <a:endParaRPr sz="1637"/>
                </a:p>
              </p:txBody>
            </p:sp>
            <p:pic>
              <p:nvPicPr>
                <p:cNvPr id="35" name="object 19">
                  <a:extLst>
                    <a:ext uri="{FF2B5EF4-FFF2-40B4-BE49-F238E27FC236}">
                      <a16:creationId xmlns:a16="http://schemas.microsoft.com/office/drawing/2014/main" id="{455B377D-FA5B-EA9C-44D7-8A4F0881794E}"/>
                    </a:ext>
                  </a:extLst>
                </p:cNvPr>
                <p:cNvPicPr>
                  <a:picLocks/>
                </p:cNvPicPr>
                <p:nvPr/>
              </p:nvPicPr>
              <p:blipFill>
                <a:blip r:embed="rId4" cstate="print"/>
                <a:stretch>
                  <a:fillRect/>
                </a:stretch>
              </p:blipFill>
              <p:spPr>
                <a:xfrm>
                  <a:off x="10753599" y="5392506"/>
                  <a:ext cx="3340212" cy="2837609"/>
                </a:xfrm>
                <a:prstGeom prst="rect">
                  <a:avLst/>
                </a:prstGeom>
              </p:spPr>
            </p:pic>
          </p:grpSp>
          <p:sp>
            <p:nvSpPr>
              <p:cNvPr id="31" name="Rectangle 30">
                <a:extLst>
                  <a:ext uri="{FF2B5EF4-FFF2-40B4-BE49-F238E27FC236}">
                    <a16:creationId xmlns:a16="http://schemas.microsoft.com/office/drawing/2014/main" id="{921B66A4-0EDB-89D6-F770-98D899AA89D1}"/>
                  </a:ext>
                </a:extLst>
              </p:cNvPr>
              <p:cNvSpPr/>
              <p:nvPr/>
            </p:nvSpPr>
            <p:spPr>
              <a:xfrm>
                <a:off x="10912437" y="5554946"/>
                <a:ext cx="3022898" cy="251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sp>
            <p:nvSpPr>
              <p:cNvPr id="32" name="TextBox 31">
                <a:extLst>
                  <a:ext uri="{FF2B5EF4-FFF2-40B4-BE49-F238E27FC236}">
                    <a16:creationId xmlns:a16="http://schemas.microsoft.com/office/drawing/2014/main" id="{8AFA7C3B-67C1-E3E0-23FF-E2BFE8F27DAF}"/>
                  </a:ext>
                </a:extLst>
              </p:cNvPr>
              <p:cNvSpPr txBox="1"/>
              <p:nvPr/>
            </p:nvSpPr>
            <p:spPr>
              <a:xfrm>
                <a:off x="10944579" y="6345497"/>
                <a:ext cx="2958614" cy="932230"/>
              </a:xfrm>
              <a:prstGeom prst="rect">
                <a:avLst/>
              </a:prstGeom>
              <a:noFill/>
            </p:spPr>
            <p:txBody>
              <a:bodyPr wrap="square" anchor="ctr">
                <a:spAutoFit/>
              </a:bodyPr>
              <a:lstStyle/>
              <a:p>
                <a:pPr algn="ctr"/>
                <a:r>
                  <a:rPr lang="en-US" sz="2547" b="1" spc="-9" dirty="0">
                    <a:solidFill>
                      <a:srgbClr val="231F20"/>
                    </a:solidFill>
                    <a:latin typeface="Sailec"/>
                    <a:cs typeface="Sailec"/>
                  </a:rPr>
                  <a:t>Class</a:t>
                </a:r>
                <a:endParaRPr lang="en-US" sz="2547" b="1" dirty="0"/>
              </a:p>
            </p:txBody>
          </p:sp>
        </p:grpSp>
        <p:grpSp>
          <p:nvGrpSpPr>
            <p:cNvPr id="6" name="Group 5">
              <a:extLst>
                <a:ext uri="{FF2B5EF4-FFF2-40B4-BE49-F238E27FC236}">
                  <a16:creationId xmlns:a16="http://schemas.microsoft.com/office/drawing/2014/main" id="{E13F006F-8CAA-2346-03AC-F27CE5459254}"/>
                </a:ext>
              </a:extLst>
            </p:cNvPr>
            <p:cNvGrpSpPr/>
            <p:nvPr/>
          </p:nvGrpSpPr>
          <p:grpSpPr>
            <a:xfrm>
              <a:off x="879554" y="5078379"/>
              <a:ext cx="4094116" cy="3465863"/>
              <a:chOff x="879554" y="5078379"/>
              <a:chExt cx="4094116" cy="3465863"/>
            </a:xfrm>
          </p:grpSpPr>
          <p:grpSp>
            <p:nvGrpSpPr>
              <p:cNvPr id="24" name="object 8">
                <a:extLst>
                  <a:ext uri="{FF2B5EF4-FFF2-40B4-BE49-F238E27FC236}">
                    <a16:creationId xmlns:a16="http://schemas.microsoft.com/office/drawing/2014/main" id="{3FE4561D-325D-FD8E-4670-9E420069556B}"/>
                  </a:ext>
                </a:extLst>
              </p:cNvPr>
              <p:cNvGrpSpPr>
                <a:grpSpLocks/>
              </p:cNvGrpSpPr>
              <p:nvPr/>
            </p:nvGrpSpPr>
            <p:grpSpPr>
              <a:xfrm>
                <a:off x="879554" y="5078379"/>
                <a:ext cx="4094116" cy="3465863"/>
                <a:chOff x="879554" y="5078379"/>
                <a:chExt cx="4094116" cy="3465863"/>
              </a:xfrm>
            </p:grpSpPr>
            <p:pic>
              <p:nvPicPr>
                <p:cNvPr id="27" name="object 9">
                  <a:extLst>
                    <a:ext uri="{FF2B5EF4-FFF2-40B4-BE49-F238E27FC236}">
                      <a16:creationId xmlns:a16="http://schemas.microsoft.com/office/drawing/2014/main" id="{D295B990-0DF1-9832-7DD7-D65A9F664012}"/>
                    </a:ext>
                  </a:extLst>
                </p:cNvPr>
                <p:cNvPicPr>
                  <a:picLocks/>
                </p:cNvPicPr>
                <p:nvPr/>
              </p:nvPicPr>
              <p:blipFill>
                <a:blip r:embed="rId3" cstate="print"/>
                <a:stretch>
                  <a:fillRect/>
                </a:stretch>
              </p:blipFill>
              <p:spPr>
                <a:xfrm>
                  <a:off x="879554" y="5078379"/>
                  <a:ext cx="4094116" cy="3465863"/>
                </a:xfrm>
                <a:prstGeom prst="rect">
                  <a:avLst/>
                </a:prstGeom>
              </p:spPr>
            </p:pic>
            <p:sp>
              <p:nvSpPr>
                <p:cNvPr id="28" name="object 10">
                  <a:extLst>
                    <a:ext uri="{FF2B5EF4-FFF2-40B4-BE49-F238E27FC236}">
                      <a16:creationId xmlns:a16="http://schemas.microsoft.com/office/drawing/2014/main" id="{D4BE2343-518A-F525-BBD9-C167B1F16696}"/>
                    </a:ext>
                  </a:extLst>
                </p:cNvPr>
                <p:cNvSpPr>
                  <a:spLocks/>
                </p:cNvSpPr>
                <p:nvPr/>
              </p:nvSpPr>
              <p:spPr>
                <a:xfrm>
                  <a:off x="1028764" y="5209265"/>
                  <a:ext cx="3769995" cy="3141345"/>
                </a:xfrm>
                <a:custGeom>
                  <a:avLst/>
                  <a:gdLst/>
                  <a:ahLst/>
                  <a:cxnLst/>
                  <a:rect l="l" t="t" r="r" b="b"/>
                  <a:pathLst>
                    <a:path w="3769995" h="3141345">
                      <a:moveTo>
                        <a:pt x="3769518" y="0"/>
                      </a:moveTo>
                      <a:lnTo>
                        <a:pt x="0" y="0"/>
                      </a:lnTo>
                      <a:lnTo>
                        <a:pt x="0" y="3141265"/>
                      </a:lnTo>
                      <a:lnTo>
                        <a:pt x="3769518" y="3141265"/>
                      </a:lnTo>
                      <a:lnTo>
                        <a:pt x="3769518" y="0"/>
                      </a:lnTo>
                      <a:close/>
                    </a:path>
                  </a:pathLst>
                </a:custGeom>
                <a:solidFill>
                  <a:srgbClr val="9E3078"/>
                </a:solidFill>
              </p:spPr>
              <p:txBody>
                <a:bodyPr wrap="square" lIns="0" tIns="0" rIns="0" bIns="0" rtlCol="0"/>
                <a:lstStyle/>
                <a:p>
                  <a:endParaRPr sz="1637"/>
                </a:p>
              </p:txBody>
            </p:sp>
            <p:pic>
              <p:nvPicPr>
                <p:cNvPr id="29" name="object 11">
                  <a:extLst>
                    <a:ext uri="{FF2B5EF4-FFF2-40B4-BE49-F238E27FC236}">
                      <a16:creationId xmlns:a16="http://schemas.microsoft.com/office/drawing/2014/main" id="{49863F0A-175F-102C-9EC5-5B45F1AD9441}"/>
                    </a:ext>
                  </a:extLst>
                </p:cNvPr>
                <p:cNvPicPr>
                  <a:picLocks/>
                </p:cNvPicPr>
                <p:nvPr/>
              </p:nvPicPr>
              <p:blipFill>
                <a:blip r:embed="rId4" cstate="print"/>
                <a:stretch>
                  <a:fillRect/>
                </a:stretch>
              </p:blipFill>
              <p:spPr>
                <a:xfrm>
                  <a:off x="1256506" y="5392506"/>
                  <a:ext cx="3340212" cy="2837609"/>
                </a:xfrm>
                <a:prstGeom prst="rect">
                  <a:avLst/>
                </a:prstGeom>
              </p:spPr>
            </p:pic>
          </p:grpSp>
          <p:sp>
            <p:nvSpPr>
              <p:cNvPr id="25" name="Rectangle 24">
                <a:extLst>
                  <a:ext uri="{FF2B5EF4-FFF2-40B4-BE49-F238E27FC236}">
                    <a16:creationId xmlns:a16="http://schemas.microsoft.com/office/drawing/2014/main" id="{DECB1A79-E180-C95D-149D-1B1D8EF72836}"/>
                  </a:ext>
                </a:extLst>
              </p:cNvPr>
              <p:cNvSpPr/>
              <p:nvPr/>
            </p:nvSpPr>
            <p:spPr>
              <a:xfrm>
                <a:off x="1415344" y="5554946"/>
                <a:ext cx="3022898" cy="251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sp>
            <p:nvSpPr>
              <p:cNvPr id="26" name="TextBox 25">
                <a:extLst>
                  <a:ext uri="{FF2B5EF4-FFF2-40B4-BE49-F238E27FC236}">
                    <a16:creationId xmlns:a16="http://schemas.microsoft.com/office/drawing/2014/main" id="{788D649C-A174-7D62-7F6B-91E53639DA4C}"/>
                  </a:ext>
                </a:extLst>
              </p:cNvPr>
              <p:cNvSpPr txBox="1"/>
              <p:nvPr/>
            </p:nvSpPr>
            <p:spPr>
              <a:xfrm>
                <a:off x="1415345" y="6183873"/>
                <a:ext cx="3022899" cy="1255478"/>
              </a:xfrm>
              <a:prstGeom prst="rect">
                <a:avLst/>
              </a:prstGeom>
              <a:noFill/>
            </p:spPr>
            <p:txBody>
              <a:bodyPr wrap="square" rtlCol="0" anchor="ctr">
                <a:spAutoFit/>
              </a:bodyPr>
              <a:lstStyle/>
              <a:p>
                <a:pPr algn="ctr"/>
                <a:r>
                  <a:rPr lang="en-US" sz="1819" b="1" dirty="0">
                    <a:solidFill>
                      <a:srgbClr val="231F20"/>
                    </a:solidFill>
                    <a:latin typeface="Sailec"/>
                    <a:cs typeface="Sailec"/>
                  </a:rPr>
                  <a:t>Race</a:t>
                </a:r>
                <a:r>
                  <a:rPr lang="en-US" sz="1819" b="1" spc="23" dirty="0">
                    <a:solidFill>
                      <a:srgbClr val="231F20"/>
                    </a:solidFill>
                    <a:latin typeface="Sailec"/>
                    <a:cs typeface="Sailec"/>
                  </a:rPr>
                  <a:t> </a:t>
                </a:r>
                <a:r>
                  <a:rPr lang="en-US" sz="1819" b="1" dirty="0">
                    <a:solidFill>
                      <a:srgbClr val="231F20"/>
                    </a:solidFill>
                    <a:latin typeface="Sailec"/>
                    <a:cs typeface="Sailec"/>
                  </a:rPr>
                  <a:t>+</a:t>
                </a:r>
                <a:r>
                  <a:rPr lang="en-US" sz="1819" b="1" spc="32" dirty="0">
                    <a:solidFill>
                      <a:srgbClr val="231F20"/>
                    </a:solidFill>
                    <a:latin typeface="Sailec"/>
                    <a:cs typeface="Sailec"/>
                  </a:rPr>
                  <a:t> </a:t>
                </a:r>
                <a:r>
                  <a:rPr lang="en-US" sz="1819" b="1" spc="-9" dirty="0">
                    <a:solidFill>
                      <a:srgbClr val="231F20"/>
                    </a:solidFill>
                    <a:latin typeface="Sailec"/>
                    <a:cs typeface="Sailec"/>
                  </a:rPr>
                  <a:t>Ethnicity</a:t>
                </a:r>
                <a:endParaRPr lang="en-US" sz="1819" b="1" dirty="0">
                  <a:latin typeface="Sailec"/>
                  <a:cs typeface="Sailec"/>
                </a:endParaRPr>
              </a:p>
            </p:txBody>
          </p:sp>
        </p:grpSp>
        <p:grpSp>
          <p:nvGrpSpPr>
            <p:cNvPr id="8" name="Group 7">
              <a:extLst>
                <a:ext uri="{FF2B5EF4-FFF2-40B4-BE49-F238E27FC236}">
                  <a16:creationId xmlns:a16="http://schemas.microsoft.com/office/drawing/2014/main" id="{6ECE9193-BCB7-AED2-ADCE-387D3234721D}"/>
                </a:ext>
              </a:extLst>
            </p:cNvPr>
            <p:cNvGrpSpPr/>
            <p:nvPr/>
          </p:nvGrpSpPr>
          <p:grpSpPr>
            <a:xfrm>
              <a:off x="5629846" y="5078379"/>
              <a:ext cx="4094116" cy="3465863"/>
              <a:chOff x="5622865" y="5078379"/>
              <a:chExt cx="4094116" cy="3465863"/>
            </a:xfrm>
          </p:grpSpPr>
          <p:grpSp>
            <p:nvGrpSpPr>
              <p:cNvPr id="17" name="object 12">
                <a:extLst>
                  <a:ext uri="{FF2B5EF4-FFF2-40B4-BE49-F238E27FC236}">
                    <a16:creationId xmlns:a16="http://schemas.microsoft.com/office/drawing/2014/main" id="{D7A6E032-9F45-5AAD-D641-5A22372479CB}"/>
                  </a:ext>
                </a:extLst>
              </p:cNvPr>
              <p:cNvGrpSpPr>
                <a:grpSpLocks/>
              </p:cNvGrpSpPr>
              <p:nvPr/>
            </p:nvGrpSpPr>
            <p:grpSpPr>
              <a:xfrm>
                <a:off x="5622865" y="5078379"/>
                <a:ext cx="4094116" cy="3465863"/>
                <a:chOff x="5622865" y="5078379"/>
                <a:chExt cx="4094116" cy="3465863"/>
              </a:xfrm>
            </p:grpSpPr>
            <p:pic>
              <p:nvPicPr>
                <p:cNvPr id="21" name="object 13">
                  <a:extLst>
                    <a:ext uri="{FF2B5EF4-FFF2-40B4-BE49-F238E27FC236}">
                      <a16:creationId xmlns:a16="http://schemas.microsoft.com/office/drawing/2014/main" id="{D472267D-2C17-50EF-3870-43687722F123}"/>
                    </a:ext>
                  </a:extLst>
                </p:cNvPr>
                <p:cNvPicPr>
                  <a:picLocks/>
                </p:cNvPicPr>
                <p:nvPr/>
              </p:nvPicPr>
              <p:blipFill>
                <a:blip r:embed="rId3" cstate="print"/>
                <a:stretch>
                  <a:fillRect/>
                </a:stretch>
              </p:blipFill>
              <p:spPr>
                <a:xfrm>
                  <a:off x="5622865" y="5078379"/>
                  <a:ext cx="4094116" cy="3465863"/>
                </a:xfrm>
                <a:prstGeom prst="rect">
                  <a:avLst/>
                </a:prstGeom>
              </p:spPr>
            </p:pic>
            <p:sp>
              <p:nvSpPr>
                <p:cNvPr id="22" name="object 14">
                  <a:extLst>
                    <a:ext uri="{FF2B5EF4-FFF2-40B4-BE49-F238E27FC236}">
                      <a16:creationId xmlns:a16="http://schemas.microsoft.com/office/drawing/2014/main" id="{6F71EBDA-F6E3-0E6A-AE16-C80E884B3D35}"/>
                    </a:ext>
                  </a:extLst>
                </p:cNvPr>
                <p:cNvSpPr>
                  <a:spLocks/>
                </p:cNvSpPr>
                <p:nvPr/>
              </p:nvSpPr>
              <p:spPr>
                <a:xfrm>
                  <a:off x="5779059" y="5209265"/>
                  <a:ext cx="3769995" cy="3141345"/>
                </a:xfrm>
                <a:custGeom>
                  <a:avLst/>
                  <a:gdLst/>
                  <a:ahLst/>
                  <a:cxnLst/>
                  <a:rect l="l" t="t" r="r" b="b"/>
                  <a:pathLst>
                    <a:path w="3769995" h="3141345">
                      <a:moveTo>
                        <a:pt x="3769518" y="0"/>
                      </a:moveTo>
                      <a:lnTo>
                        <a:pt x="0" y="0"/>
                      </a:lnTo>
                      <a:lnTo>
                        <a:pt x="0" y="3141265"/>
                      </a:lnTo>
                      <a:lnTo>
                        <a:pt x="3769518" y="3141265"/>
                      </a:lnTo>
                      <a:lnTo>
                        <a:pt x="3769518" y="0"/>
                      </a:lnTo>
                      <a:close/>
                    </a:path>
                  </a:pathLst>
                </a:custGeom>
                <a:solidFill>
                  <a:srgbClr val="E2D82D"/>
                </a:solidFill>
              </p:spPr>
              <p:txBody>
                <a:bodyPr wrap="square" lIns="0" tIns="0" rIns="0" bIns="0" rtlCol="0"/>
                <a:lstStyle/>
                <a:p>
                  <a:endParaRPr sz="1637"/>
                </a:p>
              </p:txBody>
            </p:sp>
            <p:pic>
              <p:nvPicPr>
                <p:cNvPr id="23" name="object 15">
                  <a:extLst>
                    <a:ext uri="{FF2B5EF4-FFF2-40B4-BE49-F238E27FC236}">
                      <a16:creationId xmlns:a16="http://schemas.microsoft.com/office/drawing/2014/main" id="{6F5063A1-DB27-E7A2-B9B8-562E05EE7899}"/>
                    </a:ext>
                  </a:extLst>
                </p:cNvPr>
                <p:cNvPicPr>
                  <a:picLocks/>
                </p:cNvPicPr>
                <p:nvPr/>
              </p:nvPicPr>
              <p:blipFill>
                <a:blip r:embed="rId4" cstate="print"/>
                <a:stretch>
                  <a:fillRect/>
                </a:stretch>
              </p:blipFill>
              <p:spPr>
                <a:xfrm>
                  <a:off x="5999817" y="5392506"/>
                  <a:ext cx="3340212" cy="2837609"/>
                </a:xfrm>
                <a:prstGeom prst="rect">
                  <a:avLst/>
                </a:prstGeom>
              </p:spPr>
            </p:pic>
          </p:grpSp>
          <p:sp>
            <p:nvSpPr>
              <p:cNvPr id="19" name="Rectangle 18">
                <a:extLst>
                  <a:ext uri="{FF2B5EF4-FFF2-40B4-BE49-F238E27FC236}">
                    <a16:creationId xmlns:a16="http://schemas.microsoft.com/office/drawing/2014/main" id="{41EE74B3-7CED-D5E6-591A-144B354FA129}"/>
                  </a:ext>
                </a:extLst>
              </p:cNvPr>
              <p:cNvSpPr/>
              <p:nvPr/>
            </p:nvSpPr>
            <p:spPr>
              <a:xfrm>
                <a:off x="6158655" y="5554946"/>
                <a:ext cx="3022898" cy="251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sp>
            <p:nvSpPr>
              <p:cNvPr id="20" name="TextBox 19">
                <a:extLst>
                  <a:ext uri="{FF2B5EF4-FFF2-40B4-BE49-F238E27FC236}">
                    <a16:creationId xmlns:a16="http://schemas.microsoft.com/office/drawing/2014/main" id="{6F1BADA8-F61A-F022-A9D2-413DFFBFF071}"/>
                  </a:ext>
                </a:extLst>
              </p:cNvPr>
              <p:cNvSpPr txBox="1"/>
              <p:nvPr/>
            </p:nvSpPr>
            <p:spPr>
              <a:xfrm>
                <a:off x="6158656" y="6399433"/>
                <a:ext cx="3022899" cy="824356"/>
              </a:xfrm>
              <a:prstGeom prst="rect">
                <a:avLst/>
              </a:prstGeom>
              <a:noFill/>
            </p:spPr>
            <p:txBody>
              <a:bodyPr wrap="square" rtlCol="0" anchor="ctr">
                <a:spAutoFit/>
              </a:bodyPr>
              <a:lstStyle/>
              <a:p>
                <a:pPr algn="ctr"/>
                <a:r>
                  <a:rPr lang="en-US" sz="2183" b="1" dirty="0">
                    <a:solidFill>
                      <a:srgbClr val="231F20"/>
                    </a:solidFill>
                    <a:latin typeface="Sailec"/>
                    <a:cs typeface="Sailec"/>
                  </a:rPr>
                  <a:t>Politics</a:t>
                </a:r>
              </a:p>
            </p:txBody>
          </p:sp>
        </p:grpSp>
        <p:grpSp>
          <p:nvGrpSpPr>
            <p:cNvPr id="10" name="Group 9">
              <a:extLst>
                <a:ext uri="{FF2B5EF4-FFF2-40B4-BE49-F238E27FC236}">
                  <a16:creationId xmlns:a16="http://schemas.microsoft.com/office/drawing/2014/main" id="{6510EB14-1114-16F8-AD16-DE9A9291EACB}"/>
                </a:ext>
              </a:extLst>
            </p:cNvPr>
            <p:cNvGrpSpPr/>
            <p:nvPr/>
          </p:nvGrpSpPr>
          <p:grpSpPr>
            <a:xfrm>
              <a:off x="15130429" y="5078379"/>
              <a:ext cx="4094116" cy="3465863"/>
              <a:chOff x="15130429" y="5078379"/>
              <a:chExt cx="4094116" cy="3465863"/>
            </a:xfrm>
          </p:grpSpPr>
          <p:grpSp>
            <p:nvGrpSpPr>
              <p:cNvPr id="11" name="object 20">
                <a:extLst>
                  <a:ext uri="{FF2B5EF4-FFF2-40B4-BE49-F238E27FC236}">
                    <a16:creationId xmlns:a16="http://schemas.microsoft.com/office/drawing/2014/main" id="{BE58413F-F1AB-D243-BB60-71BC3495B709}"/>
                  </a:ext>
                </a:extLst>
              </p:cNvPr>
              <p:cNvGrpSpPr>
                <a:grpSpLocks/>
              </p:cNvGrpSpPr>
              <p:nvPr/>
            </p:nvGrpSpPr>
            <p:grpSpPr>
              <a:xfrm>
                <a:off x="15130429" y="5078379"/>
                <a:ext cx="4094116" cy="3465863"/>
                <a:chOff x="15130429" y="5078379"/>
                <a:chExt cx="4094116" cy="3465863"/>
              </a:xfrm>
            </p:grpSpPr>
            <p:pic>
              <p:nvPicPr>
                <p:cNvPr id="14" name="object 21">
                  <a:extLst>
                    <a:ext uri="{FF2B5EF4-FFF2-40B4-BE49-F238E27FC236}">
                      <a16:creationId xmlns:a16="http://schemas.microsoft.com/office/drawing/2014/main" id="{D42CBC95-E438-3EE7-8B92-EEABEA7C0C1C}"/>
                    </a:ext>
                  </a:extLst>
                </p:cNvPr>
                <p:cNvPicPr>
                  <a:picLocks/>
                </p:cNvPicPr>
                <p:nvPr/>
              </p:nvPicPr>
              <p:blipFill>
                <a:blip r:embed="rId3" cstate="print"/>
                <a:stretch>
                  <a:fillRect/>
                </a:stretch>
              </p:blipFill>
              <p:spPr>
                <a:xfrm>
                  <a:off x="15130429" y="5078379"/>
                  <a:ext cx="4094116" cy="3465863"/>
                </a:xfrm>
                <a:prstGeom prst="rect">
                  <a:avLst/>
                </a:prstGeom>
              </p:spPr>
            </p:pic>
            <p:sp>
              <p:nvSpPr>
                <p:cNvPr id="15" name="object 22">
                  <a:extLst>
                    <a:ext uri="{FF2B5EF4-FFF2-40B4-BE49-F238E27FC236}">
                      <a16:creationId xmlns:a16="http://schemas.microsoft.com/office/drawing/2014/main" id="{B5AAF264-1231-DABF-FECF-365760BB2A52}"/>
                    </a:ext>
                  </a:extLst>
                </p:cNvPr>
                <p:cNvSpPr>
                  <a:spLocks/>
                </p:cNvSpPr>
                <p:nvPr/>
              </p:nvSpPr>
              <p:spPr>
                <a:xfrm>
                  <a:off x="15279639" y="5209265"/>
                  <a:ext cx="3769995" cy="3141345"/>
                </a:xfrm>
                <a:custGeom>
                  <a:avLst/>
                  <a:gdLst/>
                  <a:ahLst/>
                  <a:cxnLst/>
                  <a:rect l="l" t="t" r="r" b="b"/>
                  <a:pathLst>
                    <a:path w="3769994" h="3141345">
                      <a:moveTo>
                        <a:pt x="3769518" y="0"/>
                      </a:moveTo>
                      <a:lnTo>
                        <a:pt x="0" y="0"/>
                      </a:lnTo>
                      <a:lnTo>
                        <a:pt x="0" y="3141265"/>
                      </a:lnTo>
                      <a:lnTo>
                        <a:pt x="3769518" y="3141265"/>
                      </a:lnTo>
                      <a:lnTo>
                        <a:pt x="3769518" y="0"/>
                      </a:lnTo>
                      <a:close/>
                    </a:path>
                  </a:pathLst>
                </a:custGeom>
                <a:solidFill>
                  <a:srgbClr val="63BDE1"/>
                </a:solidFill>
              </p:spPr>
              <p:txBody>
                <a:bodyPr wrap="square" lIns="0" tIns="0" rIns="0" bIns="0" rtlCol="0"/>
                <a:lstStyle/>
                <a:p>
                  <a:endParaRPr sz="1637"/>
                </a:p>
              </p:txBody>
            </p:sp>
            <p:pic>
              <p:nvPicPr>
                <p:cNvPr id="16" name="object 23">
                  <a:extLst>
                    <a:ext uri="{FF2B5EF4-FFF2-40B4-BE49-F238E27FC236}">
                      <a16:creationId xmlns:a16="http://schemas.microsoft.com/office/drawing/2014/main" id="{56A8B036-29C4-1C84-85A9-3E3F22B40631}"/>
                    </a:ext>
                  </a:extLst>
                </p:cNvPr>
                <p:cNvPicPr>
                  <a:picLocks/>
                </p:cNvPicPr>
                <p:nvPr/>
              </p:nvPicPr>
              <p:blipFill>
                <a:blip r:embed="rId4" cstate="print"/>
                <a:stretch>
                  <a:fillRect/>
                </a:stretch>
              </p:blipFill>
              <p:spPr>
                <a:xfrm>
                  <a:off x="15507381" y="5392506"/>
                  <a:ext cx="3340212" cy="2837609"/>
                </a:xfrm>
                <a:prstGeom prst="rect">
                  <a:avLst/>
                </a:prstGeom>
              </p:spPr>
            </p:pic>
          </p:grpSp>
          <p:sp>
            <p:nvSpPr>
              <p:cNvPr id="12" name="Rectangle 11">
                <a:extLst>
                  <a:ext uri="{FF2B5EF4-FFF2-40B4-BE49-F238E27FC236}">
                    <a16:creationId xmlns:a16="http://schemas.microsoft.com/office/drawing/2014/main" id="{1133424F-9C97-684B-6F3D-1F36EEFB88E0}"/>
                  </a:ext>
                </a:extLst>
              </p:cNvPr>
              <p:cNvSpPr/>
              <p:nvPr/>
            </p:nvSpPr>
            <p:spPr>
              <a:xfrm>
                <a:off x="15666219" y="5554946"/>
                <a:ext cx="3022898" cy="2513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7"/>
              </a:p>
            </p:txBody>
          </p:sp>
          <p:sp>
            <p:nvSpPr>
              <p:cNvPr id="13" name="TextBox 12">
                <a:extLst>
                  <a:ext uri="{FF2B5EF4-FFF2-40B4-BE49-F238E27FC236}">
                    <a16:creationId xmlns:a16="http://schemas.microsoft.com/office/drawing/2014/main" id="{69DC0765-1AF9-CED2-8F03-048D02452B8F}"/>
                  </a:ext>
                </a:extLst>
              </p:cNvPr>
              <p:cNvSpPr txBox="1"/>
              <p:nvPr/>
            </p:nvSpPr>
            <p:spPr>
              <a:xfrm>
                <a:off x="15666220" y="6399435"/>
                <a:ext cx="3022899" cy="824356"/>
              </a:xfrm>
              <a:prstGeom prst="rect">
                <a:avLst/>
              </a:prstGeom>
              <a:noFill/>
            </p:spPr>
            <p:txBody>
              <a:bodyPr wrap="square" rtlCol="0" anchor="ctr">
                <a:spAutoFit/>
              </a:bodyPr>
              <a:lstStyle/>
              <a:p>
                <a:pPr algn="ctr"/>
                <a:r>
                  <a:rPr lang="en-US" sz="2183" b="1" dirty="0">
                    <a:solidFill>
                      <a:srgbClr val="231F20"/>
                    </a:solidFill>
                    <a:latin typeface="Sailec"/>
                    <a:cs typeface="Sailec"/>
                  </a:rPr>
                  <a:t>Religion</a:t>
                </a:r>
                <a:endParaRPr lang="en-US" sz="2183" b="1" dirty="0">
                  <a:latin typeface="Sailec"/>
                  <a:cs typeface="Sailec"/>
                </a:endParaRPr>
              </a:p>
            </p:txBody>
          </p:sp>
        </p:grpSp>
      </p:grpSp>
      <p:sp>
        <p:nvSpPr>
          <p:cNvPr id="36" name="Slide Number">
            <a:extLst>
              <a:ext uri="{FF2B5EF4-FFF2-40B4-BE49-F238E27FC236}">
                <a16:creationId xmlns:a16="http://schemas.microsoft.com/office/drawing/2014/main" id="{2479DD1E-CEF3-2E05-30A3-4BECC0B71A68}"/>
              </a:ext>
            </a:extLst>
          </p:cNvPr>
          <p:cNvSpPr txBox="1">
            <a:spLocks/>
          </p:cNvSpPr>
          <p:nvPr/>
        </p:nvSpPr>
        <p:spPr>
          <a:xfrm>
            <a:off x="17314374" y="9606484"/>
            <a:ext cx="630109" cy="337679"/>
          </a:xfrm>
          <a:prstGeom prst="rect">
            <a:avLst/>
          </a:prstGeom>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371537">
              <a:defRPr/>
            </a:pPr>
            <a:fld id="{86CB4B4D-7CA3-9044-876B-883B54F8677D}" type="slidenum">
              <a:rPr lang="en-US" sz="1350">
                <a:solidFill>
                  <a:prstClr val="black"/>
                </a:solidFill>
                <a:latin typeface="Sailec" pitchFamily="2" charset="77"/>
              </a:rPr>
              <a:pPr defTabSz="1371537">
                <a:defRPr/>
              </a:pPr>
              <a:t>31</a:t>
            </a:fld>
            <a:endParaRPr lang="en-US" sz="1350">
              <a:solidFill>
                <a:prstClr val="black"/>
              </a:solidFill>
              <a:latin typeface="Sailec" pitchFamily="2" charset="77"/>
            </a:endParaRPr>
          </a:p>
        </p:txBody>
      </p:sp>
      <p:pic>
        <p:nvPicPr>
          <p:cNvPr id="38" name="Picture 37" descr="Blue letters on a black background&#10;&#10;Description automatically generated">
            <a:extLst>
              <a:ext uri="{FF2B5EF4-FFF2-40B4-BE49-F238E27FC236}">
                <a16:creationId xmlns:a16="http://schemas.microsoft.com/office/drawing/2014/main" id="{F540C4C7-7C83-F6BC-52E7-49F72BCFD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33032" y="676651"/>
            <a:ext cx="1829827" cy="566433"/>
          </a:xfrm>
          <a:prstGeom prst="rect">
            <a:avLst/>
          </a:prstGeom>
        </p:spPr>
      </p:pic>
      <p:grpSp>
        <p:nvGrpSpPr>
          <p:cNvPr id="3" name="Group 2">
            <a:extLst>
              <a:ext uri="{FF2B5EF4-FFF2-40B4-BE49-F238E27FC236}">
                <a16:creationId xmlns:a16="http://schemas.microsoft.com/office/drawing/2014/main" id="{1CEE26FE-0CFF-F340-5D6D-64DA45280536}"/>
              </a:ext>
            </a:extLst>
          </p:cNvPr>
          <p:cNvGrpSpPr/>
          <p:nvPr/>
        </p:nvGrpSpPr>
        <p:grpSpPr>
          <a:xfrm>
            <a:off x="9085694" y="2656115"/>
            <a:ext cx="8995336" cy="6183218"/>
            <a:chOff x="10052050" y="2759650"/>
            <a:chExt cx="9675098" cy="6804719"/>
          </a:xfrm>
        </p:grpSpPr>
        <p:sp>
          <p:nvSpPr>
            <p:cNvPr id="5" name="Rounded Rectangle 4">
              <a:extLst>
                <a:ext uri="{FF2B5EF4-FFF2-40B4-BE49-F238E27FC236}">
                  <a16:creationId xmlns:a16="http://schemas.microsoft.com/office/drawing/2014/main" id="{19F87CDC-0B8B-8723-CCF2-42E9A1575A0F}"/>
                </a:ext>
              </a:extLst>
            </p:cNvPr>
            <p:cNvSpPr/>
            <p:nvPr/>
          </p:nvSpPr>
          <p:spPr>
            <a:xfrm>
              <a:off x="10052050" y="2759650"/>
              <a:ext cx="9675098" cy="6804719"/>
            </a:xfrm>
            <a:prstGeom prst="roundRect">
              <a:avLst>
                <a:gd name="adj" fmla="val 229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37"/>
            </a:p>
          </p:txBody>
        </p:sp>
        <p:pic>
          <p:nvPicPr>
            <p:cNvPr id="18" name="Picture 17" descr="A graph with numbers and text&#10;&#10;Description automatically generated">
              <a:extLst>
                <a:ext uri="{FF2B5EF4-FFF2-40B4-BE49-F238E27FC236}">
                  <a16:creationId xmlns:a16="http://schemas.microsoft.com/office/drawing/2014/main" id="{4EED3443-CC33-235E-5319-6E1664A6F27A}"/>
                </a:ext>
              </a:extLst>
            </p:cNvPr>
            <p:cNvPicPr>
              <a:picLocks noChangeAspect="1"/>
            </p:cNvPicPr>
            <p:nvPr/>
          </p:nvPicPr>
          <p:blipFill>
            <a:blip r:embed="rId6">
              <a:extLst>
                <a:ext uri="{28A0092B-C50C-407E-A947-70E740481C1C}">
                  <a14:useLocalDpi xmlns:a14="http://schemas.microsoft.com/office/drawing/2010/main" val="0"/>
                </a:ext>
              </a:extLst>
            </a:blip>
            <a:srcRect t="9226" b="8361"/>
            <a:stretch/>
          </p:blipFill>
          <p:spPr>
            <a:xfrm>
              <a:off x="10567423" y="3023826"/>
              <a:ext cx="8903791" cy="5833196"/>
            </a:xfrm>
            <a:prstGeom prst="rect">
              <a:avLst/>
            </a:prstGeom>
          </p:spPr>
        </p:pic>
      </p:grpSp>
      <p:sp>
        <p:nvSpPr>
          <p:cNvPr id="37" name="object 12">
            <a:extLst>
              <a:ext uri="{FF2B5EF4-FFF2-40B4-BE49-F238E27FC236}">
                <a16:creationId xmlns:a16="http://schemas.microsoft.com/office/drawing/2014/main" id="{E626FBED-092F-46C7-9F0B-0BD5DBA974A3}"/>
              </a:ext>
            </a:extLst>
          </p:cNvPr>
          <p:cNvSpPr txBox="1"/>
          <p:nvPr/>
        </p:nvSpPr>
        <p:spPr>
          <a:xfrm>
            <a:off x="10444826" y="8839332"/>
            <a:ext cx="6964981" cy="1154797"/>
          </a:xfrm>
          <a:prstGeom prst="rect">
            <a:avLst/>
          </a:prstGeom>
        </p:spPr>
        <p:txBody>
          <a:bodyPr vert="horz" wrap="square" lIns="0" tIns="11551" rIns="0" bIns="0" rtlCol="0" anchor="t">
            <a:spAutoFit/>
          </a:bodyPr>
          <a:lstStyle/>
          <a:p>
            <a:pPr marL="10974" marR="4621">
              <a:lnSpc>
                <a:spcPts val="2247"/>
              </a:lnSpc>
              <a:spcBef>
                <a:spcPts val="92"/>
              </a:spcBef>
            </a:pPr>
            <a:r>
              <a:rPr lang="en-US" sz="2183" i="1" dirty="0">
                <a:solidFill>
                  <a:schemeClr val="tx1">
                    <a:lumMod val="75000"/>
                    <a:lumOff val="25000"/>
                  </a:schemeClr>
                </a:solidFill>
                <a:latin typeface="Arial" panose="020B0604020202020204" pitchFamily="34" charset="0"/>
                <a:cs typeface="Arial" panose="020B0604020202020204" pitchFamily="34" charset="0"/>
              </a:rPr>
              <a:t>“I can learn a lot from interacting with people whose backgrounds and viewpoints differ from my own.”</a:t>
            </a:r>
          </a:p>
          <a:p>
            <a:pPr marL="10974" marR="4621">
              <a:lnSpc>
                <a:spcPts val="2247"/>
              </a:lnSpc>
              <a:spcBef>
                <a:spcPts val="92"/>
              </a:spcBef>
            </a:pPr>
            <a:endParaRPr lang="en-US" sz="1819" dirty="0">
              <a:solidFill>
                <a:schemeClr val="tx1">
                  <a:lumMod val="75000"/>
                  <a:lumOff val="25000"/>
                </a:schemeClr>
              </a:solidFill>
              <a:latin typeface="Sailec"/>
              <a:cs typeface="Sailec"/>
            </a:endParaRPr>
          </a:p>
          <a:p>
            <a:pPr marL="10974" marR="4621">
              <a:lnSpc>
                <a:spcPts val="2247"/>
              </a:lnSpc>
              <a:spcBef>
                <a:spcPts val="92"/>
              </a:spcBef>
            </a:pPr>
            <a:endParaRPr lang="en-US" sz="1819" dirty="0">
              <a:solidFill>
                <a:schemeClr val="tx1">
                  <a:lumMod val="75000"/>
                  <a:lumOff val="25000"/>
                </a:schemeClr>
              </a:solidFill>
              <a:latin typeface="Sailec"/>
              <a:cs typeface="Sailec"/>
            </a:endParaRPr>
          </a:p>
        </p:txBody>
      </p:sp>
      <p:sp>
        <p:nvSpPr>
          <p:cNvPr id="44" name="object 10">
            <a:extLst>
              <a:ext uri="{FF2B5EF4-FFF2-40B4-BE49-F238E27FC236}">
                <a16:creationId xmlns:a16="http://schemas.microsoft.com/office/drawing/2014/main" id="{62FCE9E4-ECC2-57C0-0A76-ADC4FF5EE8F6}"/>
              </a:ext>
            </a:extLst>
          </p:cNvPr>
          <p:cNvSpPr txBox="1"/>
          <p:nvPr/>
        </p:nvSpPr>
        <p:spPr>
          <a:xfrm>
            <a:off x="863113" y="5102518"/>
            <a:ext cx="8222581" cy="4323875"/>
          </a:xfrm>
          <a:prstGeom prst="rect">
            <a:avLst/>
          </a:prstGeom>
        </p:spPr>
        <p:txBody>
          <a:bodyPr vert="horz" wrap="square" lIns="0" tIns="12127" rIns="0" bIns="0" rtlCol="0" anchor="t">
            <a:spAutoFit/>
          </a:bodyPr>
          <a:lstStyle/>
          <a:p>
            <a:pPr marL="415869" indent="-415869" defTabSz="1371537">
              <a:buFont typeface="Arial" panose="020B0604020202020204" pitchFamily="34" charset="0"/>
              <a:buChar char="•"/>
              <a:defRPr/>
            </a:pPr>
            <a:r>
              <a:rPr lang="en-US" sz="2547" dirty="0">
                <a:solidFill>
                  <a:srgbClr val="000000"/>
                </a:solidFill>
                <a:latin typeface="Sailec"/>
              </a:rPr>
              <a:t>66% of Americans believe they can learn a lot from connecting across difference</a:t>
            </a:r>
          </a:p>
          <a:p>
            <a:pPr marL="415869" indent="-415869" defTabSz="1371537">
              <a:buFont typeface="Arial" panose="020B0604020202020204" pitchFamily="34" charset="0"/>
              <a:buChar char="•"/>
              <a:defRPr/>
            </a:pPr>
            <a:endParaRPr lang="en-US" sz="2547" dirty="0">
              <a:solidFill>
                <a:srgbClr val="000000"/>
              </a:solidFill>
              <a:latin typeface="Sailec"/>
            </a:endParaRPr>
          </a:p>
          <a:p>
            <a:pPr marL="415869" indent="-415869" defTabSz="1371537">
              <a:buFont typeface="Arial" panose="020B0604020202020204" pitchFamily="34" charset="0"/>
              <a:buChar char="•"/>
              <a:defRPr/>
            </a:pPr>
            <a:r>
              <a:rPr lang="en-US" sz="2547" dirty="0">
                <a:solidFill>
                  <a:srgbClr val="000000"/>
                </a:solidFill>
                <a:latin typeface="Sailec"/>
              </a:rPr>
              <a:t>They feel more comfortable with connecting across race and class, and least comfortable with politics</a:t>
            </a:r>
          </a:p>
          <a:p>
            <a:pPr marL="415869" indent="-415869" defTabSz="1371537">
              <a:buFont typeface="Arial" panose="020B0604020202020204" pitchFamily="34" charset="0"/>
              <a:buChar char="•"/>
              <a:defRPr/>
            </a:pPr>
            <a:endParaRPr lang="en-US" sz="2547" dirty="0">
              <a:solidFill>
                <a:srgbClr val="000000"/>
              </a:solidFill>
              <a:latin typeface="Sailec"/>
            </a:endParaRPr>
          </a:p>
          <a:p>
            <a:pPr marL="415869" indent="-415869" defTabSz="1371537">
              <a:buFont typeface="Arial" panose="020B0604020202020204" pitchFamily="34" charset="0"/>
              <a:buChar char="•"/>
              <a:defRPr/>
            </a:pPr>
            <a:r>
              <a:rPr lang="en-US" sz="2547" dirty="0">
                <a:solidFill>
                  <a:srgbClr val="000000"/>
                </a:solidFill>
                <a:latin typeface="Sailec"/>
              </a:rPr>
              <a:t>This research is helping partners to identify how to strengthen connection in local communities, and how to overcome obstacles</a:t>
            </a:r>
          </a:p>
          <a:p>
            <a:pPr defTabSz="1371537">
              <a:defRPr/>
            </a:pPr>
            <a:endParaRPr lang="en-US" sz="2547" dirty="0">
              <a:solidFill>
                <a:srgbClr val="000000"/>
              </a:solidFill>
              <a:latin typeface="Sailec"/>
            </a:endParaRPr>
          </a:p>
        </p:txBody>
      </p:sp>
    </p:spTree>
    <p:extLst>
      <p:ext uri="{BB962C8B-B14F-4D97-AF65-F5344CB8AC3E}">
        <p14:creationId xmlns:p14="http://schemas.microsoft.com/office/powerpoint/2010/main" val="423637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C3488-D46F-9B55-0C06-73BD9CFCDFE5}"/>
              </a:ext>
            </a:extLst>
          </p:cNvPr>
          <p:cNvSpPr txBox="1"/>
          <p:nvPr/>
        </p:nvSpPr>
        <p:spPr>
          <a:xfrm>
            <a:off x="297287" y="9568359"/>
            <a:ext cx="11441944" cy="464209"/>
          </a:xfrm>
          <a:prstGeom prst="rect">
            <a:avLst/>
          </a:prstGeom>
          <a:noFill/>
        </p:spPr>
        <p:txBody>
          <a:bodyPr wrap="square" lIns="137142" tIns="68570" rIns="137142" bIns="68570" anchor="b">
            <a:spAutoFit/>
          </a:bodyPr>
          <a:lstStyle/>
          <a:p>
            <a:pPr>
              <a:spcAft>
                <a:spcPts val="150"/>
              </a:spcAft>
              <a:defRPr/>
            </a:pPr>
            <a:r>
              <a:rPr lang="en-US" sz="975">
                <a:solidFill>
                  <a:schemeClr val="tx1">
                    <a:lumMod val="50000"/>
                    <a:lumOff val="50000"/>
                  </a:schemeClr>
                </a:solidFill>
                <a:latin typeface="Sailec"/>
              </a:rPr>
              <a:t>Percents do not add up to 100% because participants could select multiple options. Wording of items has been edited for clarity.</a:t>
            </a:r>
          </a:p>
          <a:p>
            <a:pPr>
              <a:spcAft>
                <a:spcPts val="150"/>
              </a:spcAft>
              <a:defRPr/>
            </a:pPr>
            <a:r>
              <a:rPr lang="en-US" sz="975">
                <a:solidFill>
                  <a:schemeClr val="tx1">
                    <a:lumMod val="50000"/>
                    <a:lumOff val="50000"/>
                  </a:schemeClr>
                </a:solidFill>
                <a:latin typeface="Sailec"/>
              </a:rPr>
              <a:t>Source: More in Common (2025). Survey of 4,522 US adults in 2024.</a:t>
            </a:r>
            <a:endParaRPr lang="en-US" sz="1001">
              <a:solidFill>
                <a:schemeClr val="tx1">
                  <a:lumMod val="50000"/>
                  <a:lumOff val="50000"/>
                </a:schemeClr>
              </a:solidFill>
              <a:latin typeface="Sailec"/>
            </a:endParaRPr>
          </a:p>
        </p:txBody>
      </p:sp>
      <p:sp>
        <p:nvSpPr>
          <p:cNvPr id="5" name="Slide Number">
            <a:extLst>
              <a:ext uri="{FF2B5EF4-FFF2-40B4-BE49-F238E27FC236}">
                <a16:creationId xmlns:a16="http://schemas.microsoft.com/office/drawing/2014/main" id="{43B4981E-9DE9-7FC0-4EE5-CE59F67F57A6}"/>
              </a:ext>
            </a:extLst>
          </p:cNvPr>
          <p:cNvSpPr txBox="1">
            <a:spLocks/>
          </p:cNvSpPr>
          <p:nvPr/>
        </p:nvSpPr>
        <p:spPr>
          <a:xfrm>
            <a:off x="17314374" y="9606484"/>
            <a:ext cx="630109" cy="337679"/>
          </a:xfrm>
          <a:prstGeom prst="rect">
            <a:avLst/>
          </a:prstGeom>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371537">
              <a:defRPr/>
            </a:pPr>
            <a:fld id="{86CB4B4D-7CA3-9044-876B-883B54F8677D}" type="slidenum">
              <a:rPr lang="en-US" sz="1350">
                <a:solidFill>
                  <a:prstClr val="black"/>
                </a:solidFill>
                <a:latin typeface="Sailec" pitchFamily="2" charset="77"/>
              </a:rPr>
              <a:pPr defTabSz="1371537">
                <a:defRPr/>
              </a:pPr>
              <a:t>32</a:t>
            </a:fld>
            <a:endParaRPr lang="en-US" sz="1350">
              <a:solidFill>
                <a:prstClr val="black"/>
              </a:solidFill>
              <a:latin typeface="Sailec" pitchFamily="2" charset="77"/>
            </a:endParaRPr>
          </a:p>
        </p:txBody>
      </p:sp>
      <p:pic>
        <p:nvPicPr>
          <p:cNvPr id="6" name="Picture 2">
            <a:extLst>
              <a:ext uri="{FF2B5EF4-FFF2-40B4-BE49-F238E27FC236}">
                <a16:creationId xmlns:a16="http://schemas.microsoft.com/office/drawing/2014/main" id="{CE779690-47E7-3E64-8BC0-F818903DE4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4" b="13902"/>
          <a:stretch/>
        </p:blipFill>
        <p:spPr bwMode="auto">
          <a:xfrm>
            <a:off x="4228533" y="1963548"/>
            <a:ext cx="9257309" cy="772016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77CA2D-4EB7-D8EE-CC0A-6713BEE57625}"/>
              </a:ext>
            </a:extLst>
          </p:cNvPr>
          <p:cNvSpPr txBox="1"/>
          <p:nvPr/>
        </p:nvSpPr>
        <p:spPr>
          <a:xfrm>
            <a:off x="14832511" y="3134609"/>
            <a:ext cx="2815194" cy="2386679"/>
          </a:xfrm>
          <a:prstGeom prst="rect">
            <a:avLst/>
          </a:prstGeom>
          <a:noFill/>
        </p:spPr>
        <p:txBody>
          <a:bodyPr wrap="none" rtlCol="0">
            <a:spAutoFit/>
          </a:bodyPr>
          <a:lstStyle/>
          <a:p>
            <a:pPr>
              <a:lnSpc>
                <a:spcPct val="200000"/>
              </a:lnSpc>
            </a:pPr>
            <a:r>
              <a:rPr lang="en-US" sz="1273" dirty="0">
                <a:latin typeface="Sailec" pitchFamily="2" charset="77"/>
              </a:rPr>
              <a:t>Line of difference:</a:t>
            </a:r>
          </a:p>
          <a:p>
            <a:pPr>
              <a:lnSpc>
                <a:spcPct val="200000"/>
              </a:lnSpc>
            </a:pPr>
            <a:r>
              <a:rPr lang="en-US" sz="1273" dirty="0">
                <a:latin typeface="Sailec" pitchFamily="2" charset="77"/>
              </a:rPr>
              <a:t>Average across lines of difference</a:t>
            </a:r>
          </a:p>
          <a:p>
            <a:pPr>
              <a:lnSpc>
                <a:spcPct val="200000"/>
              </a:lnSpc>
            </a:pPr>
            <a:r>
              <a:rPr lang="en-US" sz="1273" dirty="0">
                <a:latin typeface="Sailec" pitchFamily="2" charset="77"/>
              </a:rPr>
              <a:t>Racial/ethnic</a:t>
            </a:r>
          </a:p>
          <a:p>
            <a:pPr>
              <a:lnSpc>
                <a:spcPct val="200000"/>
              </a:lnSpc>
            </a:pPr>
            <a:r>
              <a:rPr lang="en-US" sz="1273" dirty="0">
                <a:latin typeface="Sailec" pitchFamily="2" charset="77"/>
              </a:rPr>
              <a:t>Religious</a:t>
            </a:r>
          </a:p>
          <a:p>
            <a:pPr>
              <a:lnSpc>
                <a:spcPct val="200000"/>
              </a:lnSpc>
            </a:pPr>
            <a:r>
              <a:rPr lang="en-US" sz="1273" dirty="0">
                <a:latin typeface="Sailec" pitchFamily="2" charset="77"/>
              </a:rPr>
              <a:t>Socioeconomic</a:t>
            </a:r>
          </a:p>
          <a:p>
            <a:pPr>
              <a:lnSpc>
                <a:spcPct val="200000"/>
              </a:lnSpc>
            </a:pPr>
            <a:r>
              <a:rPr lang="en-US" sz="1273" dirty="0">
                <a:latin typeface="Sailec" pitchFamily="2" charset="77"/>
              </a:rPr>
              <a:t>Political</a:t>
            </a:r>
          </a:p>
        </p:txBody>
      </p:sp>
      <p:grpSp>
        <p:nvGrpSpPr>
          <p:cNvPr id="10" name="Group 9">
            <a:extLst>
              <a:ext uri="{FF2B5EF4-FFF2-40B4-BE49-F238E27FC236}">
                <a16:creationId xmlns:a16="http://schemas.microsoft.com/office/drawing/2014/main" id="{32972558-6617-A96E-E648-5A605CBFBE81}"/>
              </a:ext>
            </a:extLst>
          </p:cNvPr>
          <p:cNvGrpSpPr/>
          <p:nvPr/>
        </p:nvGrpSpPr>
        <p:grpSpPr>
          <a:xfrm>
            <a:off x="14529592" y="3723166"/>
            <a:ext cx="177168" cy="1716381"/>
            <a:chOff x="11049904" y="5720850"/>
            <a:chExt cx="221675" cy="2147558"/>
          </a:xfrm>
        </p:grpSpPr>
        <p:sp>
          <p:nvSpPr>
            <p:cNvPr id="13" name="Rectangle 12">
              <a:extLst>
                <a:ext uri="{FF2B5EF4-FFF2-40B4-BE49-F238E27FC236}">
                  <a16:creationId xmlns:a16="http://schemas.microsoft.com/office/drawing/2014/main" id="{7174D0FD-DF24-4861-8CAE-2DB6F7F62848}"/>
                </a:ext>
              </a:extLst>
            </p:cNvPr>
            <p:cNvSpPr/>
            <p:nvPr/>
          </p:nvSpPr>
          <p:spPr>
            <a:xfrm>
              <a:off x="11049906" y="5720850"/>
              <a:ext cx="221673" cy="221673"/>
            </a:xfrm>
            <a:prstGeom prst="rect">
              <a:avLst/>
            </a:prstGeom>
            <a:solidFill>
              <a:srgbClr val="BDBC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55" dirty="0"/>
            </a:p>
          </p:txBody>
        </p:sp>
        <p:sp>
          <p:nvSpPr>
            <p:cNvPr id="16" name="Rectangle 15">
              <a:extLst>
                <a:ext uri="{FF2B5EF4-FFF2-40B4-BE49-F238E27FC236}">
                  <a16:creationId xmlns:a16="http://schemas.microsoft.com/office/drawing/2014/main" id="{93D1FB4A-F185-715D-6C87-09F80D57334F}"/>
                </a:ext>
              </a:extLst>
            </p:cNvPr>
            <p:cNvSpPr/>
            <p:nvPr/>
          </p:nvSpPr>
          <p:spPr>
            <a:xfrm>
              <a:off x="11049906" y="6181641"/>
              <a:ext cx="221673" cy="221673"/>
            </a:xfrm>
            <a:prstGeom prst="rect">
              <a:avLst/>
            </a:prstGeom>
            <a:solidFill>
              <a:srgbClr val="2E2D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55"/>
            </a:p>
          </p:txBody>
        </p:sp>
        <p:sp>
          <p:nvSpPr>
            <p:cNvPr id="17" name="Rectangle 16">
              <a:extLst>
                <a:ext uri="{FF2B5EF4-FFF2-40B4-BE49-F238E27FC236}">
                  <a16:creationId xmlns:a16="http://schemas.microsoft.com/office/drawing/2014/main" id="{87992BC5-23F0-4161-5AD8-2EAF11D05F08}"/>
                </a:ext>
              </a:extLst>
            </p:cNvPr>
            <p:cNvSpPr/>
            <p:nvPr/>
          </p:nvSpPr>
          <p:spPr>
            <a:xfrm>
              <a:off x="11049905" y="6676580"/>
              <a:ext cx="221673" cy="221673"/>
            </a:xfrm>
            <a:prstGeom prst="rect">
              <a:avLst/>
            </a:prstGeom>
            <a:solidFill>
              <a:srgbClr val="A42D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55"/>
            </a:p>
          </p:txBody>
        </p:sp>
        <p:sp>
          <p:nvSpPr>
            <p:cNvPr id="18" name="Rectangle 17">
              <a:extLst>
                <a:ext uri="{FF2B5EF4-FFF2-40B4-BE49-F238E27FC236}">
                  <a16:creationId xmlns:a16="http://schemas.microsoft.com/office/drawing/2014/main" id="{37BCBA20-BD63-2EC9-1BC2-C3C22E7BFAF8}"/>
                </a:ext>
              </a:extLst>
            </p:cNvPr>
            <p:cNvSpPr/>
            <p:nvPr/>
          </p:nvSpPr>
          <p:spPr>
            <a:xfrm>
              <a:off x="11049905" y="7161943"/>
              <a:ext cx="221673" cy="221673"/>
            </a:xfrm>
            <a:prstGeom prst="rect">
              <a:avLst/>
            </a:prstGeom>
            <a:solidFill>
              <a:srgbClr val="5B9A8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55"/>
            </a:p>
          </p:txBody>
        </p:sp>
        <p:sp>
          <p:nvSpPr>
            <p:cNvPr id="19" name="Rectangle 18">
              <a:extLst>
                <a:ext uri="{FF2B5EF4-FFF2-40B4-BE49-F238E27FC236}">
                  <a16:creationId xmlns:a16="http://schemas.microsoft.com/office/drawing/2014/main" id="{4EF64311-62A2-0F52-F4A6-F5577E2A4EB8}"/>
                </a:ext>
              </a:extLst>
            </p:cNvPr>
            <p:cNvSpPr/>
            <p:nvPr/>
          </p:nvSpPr>
          <p:spPr>
            <a:xfrm>
              <a:off x="11049904" y="7646735"/>
              <a:ext cx="221673" cy="221673"/>
            </a:xfrm>
            <a:prstGeom prst="rect">
              <a:avLst/>
            </a:prstGeom>
            <a:solidFill>
              <a:srgbClr val="AEA4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55"/>
            </a:p>
          </p:txBody>
        </p:sp>
      </p:grpSp>
      <p:pic>
        <p:nvPicPr>
          <p:cNvPr id="20" name="Picture 19" descr="Blue letters on a black background&#10;&#10;Description automatically generated">
            <a:extLst>
              <a:ext uri="{FF2B5EF4-FFF2-40B4-BE49-F238E27FC236}">
                <a16:creationId xmlns:a16="http://schemas.microsoft.com/office/drawing/2014/main" id="{719F4B5C-827C-3DAB-FCED-BBE3954CA5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3032" y="676651"/>
            <a:ext cx="1829827" cy="566433"/>
          </a:xfrm>
          <a:prstGeom prst="rect">
            <a:avLst/>
          </a:prstGeom>
        </p:spPr>
      </p:pic>
      <p:sp>
        <p:nvSpPr>
          <p:cNvPr id="3" name="TextBox 2">
            <a:extLst>
              <a:ext uri="{FF2B5EF4-FFF2-40B4-BE49-F238E27FC236}">
                <a16:creationId xmlns:a16="http://schemas.microsoft.com/office/drawing/2014/main" id="{F2589543-801F-EDE0-0849-9B7848082191}"/>
              </a:ext>
            </a:extLst>
          </p:cNvPr>
          <p:cNvSpPr txBox="1"/>
          <p:nvPr/>
        </p:nvSpPr>
        <p:spPr>
          <a:xfrm>
            <a:off x="798950" y="613977"/>
            <a:ext cx="14333513" cy="1986111"/>
          </a:xfrm>
          <a:prstGeom prst="rect">
            <a:avLst/>
          </a:prstGeom>
          <a:noFill/>
          <a:ln>
            <a:noFill/>
          </a:ln>
        </p:spPr>
        <p:txBody>
          <a:bodyPr wrap="square" lIns="137151" tIns="68575" rIns="137151" bIns="68575" anchor="t">
            <a:spAutoFit/>
          </a:bodyPr>
          <a:lstStyle/>
          <a:p>
            <a:r>
              <a:rPr lang="en-US" sz="4002" b="1" dirty="0">
                <a:latin typeface="Sailec"/>
                <a:cs typeface="Sathu"/>
              </a:rPr>
              <a:t>These efforts are more impactful when built on a strong evidence base – for example, that a lack of opportunity is the major barrier</a:t>
            </a:r>
          </a:p>
        </p:txBody>
      </p:sp>
    </p:spTree>
    <p:extLst>
      <p:ext uri="{BB962C8B-B14F-4D97-AF65-F5344CB8AC3E}">
        <p14:creationId xmlns:p14="http://schemas.microsoft.com/office/powerpoint/2010/main" val="17437502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lue letters on a black background&#10;&#10;Description automatically generated">
            <a:extLst>
              <a:ext uri="{FF2B5EF4-FFF2-40B4-BE49-F238E27FC236}">
                <a16:creationId xmlns:a16="http://schemas.microsoft.com/office/drawing/2014/main" id="{2E21B46D-AA0E-F1A4-4823-CE46411D41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3032" y="676651"/>
            <a:ext cx="1829827" cy="566433"/>
          </a:xfrm>
          <a:prstGeom prst="rect">
            <a:avLst/>
          </a:prstGeom>
        </p:spPr>
      </p:pic>
      <p:sp>
        <p:nvSpPr>
          <p:cNvPr id="5" name="TextBox 4">
            <a:extLst>
              <a:ext uri="{FF2B5EF4-FFF2-40B4-BE49-F238E27FC236}">
                <a16:creationId xmlns:a16="http://schemas.microsoft.com/office/drawing/2014/main" id="{D4EA6265-6A58-1CE6-760B-661723AD69CA}"/>
              </a:ext>
            </a:extLst>
          </p:cNvPr>
          <p:cNvSpPr txBox="1"/>
          <p:nvPr/>
        </p:nvSpPr>
        <p:spPr>
          <a:xfrm>
            <a:off x="297287" y="9744048"/>
            <a:ext cx="11441944" cy="288520"/>
          </a:xfrm>
          <a:prstGeom prst="rect">
            <a:avLst/>
          </a:prstGeom>
          <a:noFill/>
        </p:spPr>
        <p:txBody>
          <a:bodyPr wrap="square" lIns="137142" tIns="68570" rIns="137142" bIns="68570" anchor="b">
            <a:spAutoFit/>
          </a:bodyPr>
          <a:lstStyle/>
          <a:p>
            <a:pPr>
              <a:spcAft>
                <a:spcPts val="150"/>
              </a:spcAft>
              <a:defRPr/>
            </a:pPr>
            <a:r>
              <a:rPr lang="en-US" sz="975">
                <a:solidFill>
                  <a:schemeClr val="tx1">
                    <a:lumMod val="50000"/>
                    <a:lumOff val="50000"/>
                  </a:schemeClr>
                </a:solidFill>
                <a:latin typeface="Sailec"/>
              </a:rPr>
              <a:t>Source: More in Common (2025). Survey of 4,522 US adults  and a recontact survey of 2,009 US adults in 2024.</a:t>
            </a:r>
            <a:endParaRPr lang="en-US" sz="1001">
              <a:solidFill>
                <a:schemeClr val="tx1">
                  <a:lumMod val="50000"/>
                  <a:lumOff val="50000"/>
                </a:schemeClr>
              </a:solidFill>
              <a:latin typeface="Sailec"/>
            </a:endParaRPr>
          </a:p>
        </p:txBody>
      </p:sp>
      <p:sp>
        <p:nvSpPr>
          <p:cNvPr id="6" name="Slide Number">
            <a:extLst>
              <a:ext uri="{FF2B5EF4-FFF2-40B4-BE49-F238E27FC236}">
                <a16:creationId xmlns:a16="http://schemas.microsoft.com/office/drawing/2014/main" id="{60D9BD49-1FF7-2A00-4C2C-539F6B6FEC18}"/>
              </a:ext>
            </a:extLst>
          </p:cNvPr>
          <p:cNvSpPr txBox="1">
            <a:spLocks/>
          </p:cNvSpPr>
          <p:nvPr/>
        </p:nvSpPr>
        <p:spPr>
          <a:xfrm>
            <a:off x="17314374" y="9606484"/>
            <a:ext cx="630109" cy="337679"/>
          </a:xfrm>
          <a:prstGeom prst="rect">
            <a:avLst/>
          </a:prstGeom>
        </p:spPr>
        <p:txBody>
          <a:bodyPr/>
          <a:lst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a:lstStyle>
          <a:p>
            <a:pPr defTabSz="1371537">
              <a:defRPr/>
            </a:pPr>
            <a:fld id="{86CB4B4D-7CA3-9044-876B-883B54F8677D}" type="slidenum">
              <a:rPr lang="en-US" sz="1350">
                <a:solidFill>
                  <a:prstClr val="black"/>
                </a:solidFill>
                <a:latin typeface="Sailec" pitchFamily="2" charset="77"/>
              </a:rPr>
              <a:pPr defTabSz="1371537">
                <a:defRPr/>
              </a:pPr>
              <a:t>33</a:t>
            </a:fld>
            <a:endParaRPr lang="en-US" sz="1350">
              <a:solidFill>
                <a:prstClr val="black"/>
              </a:solidFill>
              <a:latin typeface="Sailec" pitchFamily="2" charset="77"/>
            </a:endParaRPr>
          </a:p>
        </p:txBody>
      </p:sp>
      <p:pic>
        <p:nvPicPr>
          <p:cNvPr id="8" name="Picture 7">
            <a:extLst>
              <a:ext uri="{FF2B5EF4-FFF2-40B4-BE49-F238E27FC236}">
                <a16:creationId xmlns:a16="http://schemas.microsoft.com/office/drawing/2014/main" id="{122A941A-BDA8-C435-10F7-C897BE534BD8}"/>
              </a:ext>
            </a:extLst>
          </p:cNvPr>
          <p:cNvPicPr>
            <a:picLocks noChangeAspect="1"/>
          </p:cNvPicPr>
          <p:nvPr/>
        </p:nvPicPr>
        <p:blipFill>
          <a:blip r:embed="rId4"/>
          <a:stretch>
            <a:fillRect/>
          </a:stretch>
        </p:blipFill>
        <p:spPr>
          <a:xfrm>
            <a:off x="4979527" y="2532061"/>
            <a:ext cx="9451795" cy="6940339"/>
          </a:xfrm>
          <a:prstGeom prst="rect">
            <a:avLst/>
          </a:prstGeom>
        </p:spPr>
      </p:pic>
      <p:sp>
        <p:nvSpPr>
          <p:cNvPr id="4" name="TextBox 3">
            <a:extLst>
              <a:ext uri="{FF2B5EF4-FFF2-40B4-BE49-F238E27FC236}">
                <a16:creationId xmlns:a16="http://schemas.microsoft.com/office/drawing/2014/main" id="{0E9A7D4E-4E5E-81BD-208B-0194916BA384}"/>
              </a:ext>
            </a:extLst>
          </p:cNvPr>
          <p:cNvSpPr txBox="1"/>
          <p:nvPr/>
        </p:nvSpPr>
        <p:spPr>
          <a:xfrm>
            <a:off x="798950" y="749011"/>
            <a:ext cx="14815047" cy="1986111"/>
          </a:xfrm>
          <a:prstGeom prst="rect">
            <a:avLst/>
          </a:prstGeom>
          <a:noFill/>
          <a:ln>
            <a:noFill/>
          </a:ln>
        </p:spPr>
        <p:txBody>
          <a:bodyPr wrap="square" lIns="137151" tIns="68575" rIns="137151" bIns="68575" anchor="t">
            <a:spAutoFit/>
          </a:bodyPr>
          <a:lstStyle/>
          <a:p>
            <a:r>
              <a:rPr lang="en-US" sz="4002" b="1" dirty="0">
                <a:latin typeface="Sailec"/>
                <a:cs typeface="Sathu"/>
              </a:rPr>
              <a:t>Impact is greater when initiatives harness key insights – e.g. building initiatives energized by the most powerful drivers of connection</a:t>
            </a:r>
          </a:p>
        </p:txBody>
      </p:sp>
    </p:spTree>
    <p:extLst>
      <p:ext uri="{BB962C8B-B14F-4D97-AF65-F5344CB8AC3E}">
        <p14:creationId xmlns:p14="http://schemas.microsoft.com/office/powerpoint/2010/main" val="805973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ontent Placeholder 7">
            <a:extLst>
              <a:ext uri="{FF2B5EF4-FFF2-40B4-BE49-F238E27FC236}">
                <a16:creationId xmlns:a16="http://schemas.microsoft.com/office/drawing/2014/main" id="{8F483114-ADB6-2011-F78E-1B54BE7CE310}"/>
              </a:ext>
            </a:extLst>
          </p:cNvPr>
          <p:cNvGraphicFramePr>
            <a:graphicFrameLocks/>
          </p:cNvGraphicFramePr>
          <p:nvPr/>
        </p:nvGraphicFramePr>
        <p:xfrm>
          <a:off x="686392" y="2493565"/>
          <a:ext cx="16154580" cy="687479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0">
            <a:extLst>
              <a:ext uri="{FF2B5EF4-FFF2-40B4-BE49-F238E27FC236}">
                <a16:creationId xmlns:a16="http://schemas.microsoft.com/office/drawing/2014/main" id="{042F3A06-65B7-0845-9FAC-A8B43FCEDD98}"/>
              </a:ext>
            </a:extLst>
          </p:cNvPr>
          <p:cNvSpPr txBox="1">
            <a:spLocks/>
          </p:cNvSpPr>
          <p:nvPr/>
        </p:nvSpPr>
        <p:spPr>
          <a:xfrm>
            <a:off x="642" y="2707621"/>
            <a:ext cx="15331141" cy="777388"/>
          </a:xfrm>
          <a:prstGeom prst="rect">
            <a:avLst/>
          </a:prstGeom>
        </p:spPr>
        <p:txBody>
          <a:bodyPr vert="horz" wrap="none"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kern="1200">
                <a:solidFill>
                  <a:schemeClr val="tx2"/>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685768">
              <a:lnSpc>
                <a:spcPct val="120000"/>
              </a:lnSpc>
              <a:spcBef>
                <a:spcPts val="0"/>
              </a:spcBef>
              <a:buClr>
                <a:srgbClr val="214099"/>
              </a:buClr>
              <a:defRPr/>
            </a:pPr>
            <a:endParaRPr lang="en-US" sz="2400" b="1">
              <a:solidFill>
                <a:srgbClr val="5E5E5E"/>
              </a:solidFill>
              <a:latin typeface="Helvetica Neue Medium"/>
              <a:ea typeface="Helvetica Neue Medium"/>
              <a:cs typeface="Helvetica Neue Medium"/>
              <a:sym typeface="Helvetica Neue"/>
            </a:endParaRPr>
          </a:p>
        </p:txBody>
      </p:sp>
      <p:sp>
        <p:nvSpPr>
          <p:cNvPr id="8" name="TextBox 7">
            <a:extLst>
              <a:ext uri="{FF2B5EF4-FFF2-40B4-BE49-F238E27FC236}">
                <a16:creationId xmlns:a16="http://schemas.microsoft.com/office/drawing/2014/main" id="{8D194BEB-9F1B-1863-2720-9F7BCCDF27E3}"/>
              </a:ext>
            </a:extLst>
          </p:cNvPr>
          <p:cNvSpPr txBox="1"/>
          <p:nvPr/>
        </p:nvSpPr>
        <p:spPr>
          <a:xfrm>
            <a:off x="2081270" y="3283280"/>
            <a:ext cx="12842017" cy="738664"/>
          </a:xfrm>
          <a:prstGeom prst="rect">
            <a:avLst/>
          </a:prstGeom>
          <a:noFill/>
        </p:spPr>
        <p:txBody>
          <a:bodyPr wrap="square">
            <a:spAutoFit/>
          </a:bodyPr>
          <a:lstStyle/>
          <a:p>
            <a:pPr algn="ctr" defTabSz="1371537">
              <a:defRPr/>
            </a:pPr>
            <a:r>
              <a:rPr lang="en-US" sz="2100" i="1" dirty="0">
                <a:solidFill>
                  <a:srgbClr val="003246"/>
                </a:solidFill>
                <a:latin typeface="Merriweather" pitchFamily="2" charset="77"/>
              </a:rPr>
              <a:t>Which of the following would you consider participating in to help reduce social division and bridge political divides in America, if any? Select all that apply.</a:t>
            </a:r>
          </a:p>
        </p:txBody>
      </p:sp>
      <p:sp>
        <p:nvSpPr>
          <p:cNvPr id="9" name="Rectangle 8">
            <a:extLst>
              <a:ext uri="{FF2B5EF4-FFF2-40B4-BE49-F238E27FC236}">
                <a16:creationId xmlns:a16="http://schemas.microsoft.com/office/drawing/2014/main" id="{86F0ADCB-BAE2-0CF1-CCCC-099BD8DE798B}"/>
              </a:ext>
            </a:extLst>
          </p:cNvPr>
          <p:cNvSpPr/>
          <p:nvPr/>
        </p:nvSpPr>
        <p:spPr>
          <a:xfrm>
            <a:off x="-311855" y="1771181"/>
            <a:ext cx="1996492" cy="12243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71537">
              <a:lnSpc>
                <a:spcPct val="150000"/>
              </a:lnSpc>
              <a:defRPr/>
            </a:pPr>
            <a:r>
              <a:rPr lang="en-US" i="1" dirty="0">
                <a:solidFill>
                  <a:srgbClr val="013245"/>
                </a:solidFill>
                <a:latin typeface="Merriweather" pitchFamily="2" charset="77"/>
              </a:rPr>
              <a:t>%</a:t>
            </a:r>
          </a:p>
        </p:txBody>
      </p:sp>
      <p:sp>
        <p:nvSpPr>
          <p:cNvPr id="11" name="Slide Number">
            <a:extLst>
              <a:ext uri="{FF2B5EF4-FFF2-40B4-BE49-F238E27FC236}">
                <a16:creationId xmlns:a16="http://schemas.microsoft.com/office/drawing/2014/main" id="{C145DDAF-EC16-DAA5-9F9A-52C6B1044F25}"/>
              </a:ext>
            </a:extLst>
          </p:cNvPr>
          <p:cNvSpPr txBox="1">
            <a:spLocks noGrp="1"/>
          </p:cNvSpPr>
          <p:nvPr>
            <p:ph type="sldNum" sz="quarter" idx="2"/>
          </p:nvPr>
        </p:nvSpPr>
        <p:spPr>
          <a:xfrm>
            <a:off x="17314374" y="9606484"/>
            <a:ext cx="630109" cy="337679"/>
          </a:xfrm>
          <a:prstGeom prst="rect">
            <a:avLst/>
          </a:prstGeom>
        </p:spPr>
        <p:txBody>
          <a:bodyPr/>
          <a:lstStyle>
            <a:lvl1pPr>
              <a:defRPr sz="1350" b="0" i="0">
                <a:solidFill>
                  <a:schemeClr val="accent4"/>
                </a:solidFill>
                <a:latin typeface="Merriweather Sans Light" pitchFamily="2" charset="77"/>
              </a:defRPr>
            </a:lvl1pPr>
          </a:lstStyle>
          <a:p>
            <a:pPr algn="l" defTabSz="1371537">
              <a:defRPr/>
            </a:pPr>
            <a:fld id="{86CB4B4D-7CA3-9044-876B-883B54F8677D}" type="slidenum">
              <a:rPr lang="en-US" kern="1200">
                <a:solidFill>
                  <a:srgbClr val="518B99"/>
                </a:solidFill>
                <a:ea typeface="+mn-ea"/>
                <a:cs typeface="+mn-cs"/>
              </a:rPr>
              <a:pPr algn="l" defTabSz="1371537">
                <a:defRPr/>
              </a:pPr>
              <a:t>34</a:t>
            </a:fld>
            <a:endParaRPr lang="en-US" kern="1200">
              <a:solidFill>
                <a:srgbClr val="518B99"/>
              </a:solidFill>
              <a:ea typeface="+mn-ea"/>
              <a:cs typeface="+mn-cs"/>
            </a:endParaRPr>
          </a:p>
        </p:txBody>
      </p:sp>
      <p:sp>
        <p:nvSpPr>
          <p:cNvPr id="2" name="Content Placeholder 2">
            <a:extLst>
              <a:ext uri="{FF2B5EF4-FFF2-40B4-BE49-F238E27FC236}">
                <a16:creationId xmlns:a16="http://schemas.microsoft.com/office/drawing/2014/main" id="{1E78929E-7766-C689-14B7-4172A6DE75E7}"/>
              </a:ext>
            </a:extLst>
          </p:cNvPr>
          <p:cNvSpPr txBox="1">
            <a:spLocks/>
          </p:cNvSpPr>
          <p:nvPr/>
        </p:nvSpPr>
        <p:spPr>
          <a:xfrm>
            <a:off x="543306" y="9862888"/>
            <a:ext cx="17179085" cy="6102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350" dirty="0"/>
              <a:t>Survey: n=2,000 adult US citizens from June 6 to June 10, 2022. The margin of error (adjusted for weighting) is +/- 2.2 for the US average and higher for subgroups.</a:t>
            </a:r>
          </a:p>
          <a:p>
            <a:endParaRPr lang="en-US" sz="1650" dirty="0"/>
          </a:p>
        </p:txBody>
      </p:sp>
      <p:sp>
        <p:nvSpPr>
          <p:cNvPr id="3" name="TextBox 2">
            <a:extLst>
              <a:ext uri="{FF2B5EF4-FFF2-40B4-BE49-F238E27FC236}">
                <a16:creationId xmlns:a16="http://schemas.microsoft.com/office/drawing/2014/main" id="{51C14273-7BEB-0146-9263-9649B23CC692}"/>
              </a:ext>
            </a:extLst>
          </p:cNvPr>
          <p:cNvSpPr txBox="1"/>
          <p:nvPr/>
        </p:nvSpPr>
        <p:spPr>
          <a:xfrm>
            <a:off x="525141" y="557941"/>
            <a:ext cx="14806642" cy="2601984"/>
          </a:xfrm>
          <a:prstGeom prst="rect">
            <a:avLst/>
          </a:prstGeom>
          <a:noFill/>
          <a:ln>
            <a:noFill/>
          </a:ln>
        </p:spPr>
        <p:txBody>
          <a:bodyPr wrap="square" lIns="137151" tIns="68575" rIns="137151" bIns="68575" anchor="t">
            <a:spAutoFit/>
          </a:bodyPr>
          <a:lstStyle/>
          <a:p>
            <a:r>
              <a:rPr lang="en-US" sz="4002" b="1" dirty="0">
                <a:latin typeface="Sailec"/>
                <a:cs typeface="Sathu"/>
                <a:sym typeface="Arial"/>
              </a:rPr>
              <a:t>For example, partnering with StoryCorps we found that the activity  </a:t>
            </a:r>
            <a:r>
              <a:rPr lang="en-US" sz="4002" b="1" dirty="0">
                <a:solidFill>
                  <a:prstClr val="black"/>
                </a:solidFill>
                <a:latin typeface="Sailec" pitchFamily="2" charset="77"/>
                <a:cs typeface="Sathu" pitchFamily="2" charset="-34"/>
                <a:sym typeface="Arial"/>
              </a:rPr>
              <a:t>to reduce social division that Americans are most likely to join </a:t>
            </a:r>
            <a:r>
              <a:rPr lang="en-US" sz="4002" b="1" dirty="0">
                <a:latin typeface="Sailec"/>
                <a:cs typeface="Sathu"/>
              </a:rPr>
              <a:t>is a conversation with someone from a different background or belief</a:t>
            </a:r>
          </a:p>
        </p:txBody>
      </p:sp>
      <p:pic>
        <p:nvPicPr>
          <p:cNvPr id="10" name="Picture 9" descr="Blue letters on a black background&#10;&#10;Description automatically generated">
            <a:extLst>
              <a:ext uri="{FF2B5EF4-FFF2-40B4-BE49-F238E27FC236}">
                <a16:creationId xmlns:a16="http://schemas.microsoft.com/office/drawing/2014/main" id="{55DFA901-BF44-684C-EFBC-4215DA3890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3032" y="676651"/>
            <a:ext cx="1829827" cy="566433"/>
          </a:xfrm>
          <a:prstGeom prst="rect">
            <a:avLst/>
          </a:prstGeom>
        </p:spPr>
      </p:pic>
    </p:spTree>
    <p:extLst>
      <p:ext uri="{BB962C8B-B14F-4D97-AF65-F5344CB8AC3E}">
        <p14:creationId xmlns:p14="http://schemas.microsoft.com/office/powerpoint/2010/main" val="15160225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552" y="895898"/>
            <a:ext cx="7769292" cy="858767"/>
            <a:chOff x="0" y="0"/>
            <a:chExt cx="10359055" cy="1145023"/>
          </a:xfrm>
        </p:grpSpPr>
        <p:sp>
          <p:nvSpPr>
            <p:cNvPr id="3" name="Freeform 3"/>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2"/>
              <a:stretch>
                <a:fillRect l="-5722" t="-8454" r="-4548" b="-21610"/>
              </a:stretch>
            </a:blipFill>
          </p:spPr>
          <p:txBody>
            <a:bodyPr/>
            <a:lstStyle/>
            <a:p>
              <a:endParaRPr lang="en-US"/>
            </a:p>
          </p:txBody>
        </p:sp>
        <p:sp>
          <p:nvSpPr>
            <p:cNvPr id="4" name="TextBox 4"/>
            <p:cNvSpPr txBox="1"/>
            <p:nvPr/>
          </p:nvSpPr>
          <p:spPr>
            <a:xfrm>
              <a:off x="1167789" y="303076"/>
              <a:ext cx="9191267" cy="714375"/>
            </a:xfrm>
            <a:prstGeom prst="rect">
              <a:avLst/>
            </a:prstGeom>
          </p:spPr>
          <p:txBody>
            <a:bodyPr lIns="0" tIns="0" rIns="0" bIns="0" rtlCol="0" anchor="t">
              <a:spAutoFit/>
            </a:bodyPr>
            <a:lstStyle/>
            <a:p>
              <a:pPr algn="l">
                <a:lnSpc>
                  <a:spcPts val="3899"/>
                </a:lnSpc>
              </a:pPr>
              <a:r>
                <a:rPr lang="en-US" sz="3249" b="1" dirty="0">
                  <a:solidFill>
                    <a:srgbClr val="3D4A6C"/>
                  </a:solidFill>
                  <a:latin typeface="Sailec 1 Bold"/>
                  <a:ea typeface="Sailec 1 Bold"/>
                  <a:cs typeface="Sailec 1 Bold"/>
                  <a:sym typeface="Sailec 1 Bold"/>
                </a:rPr>
                <a:t>Europe </a:t>
              </a:r>
            </a:p>
          </p:txBody>
        </p:sp>
      </p:grpSp>
      <p:sp>
        <p:nvSpPr>
          <p:cNvPr id="5" name="Freeform 5"/>
          <p:cNvSpPr/>
          <p:nvPr/>
        </p:nvSpPr>
        <p:spPr>
          <a:xfrm>
            <a:off x="9800746" y="2582853"/>
            <a:ext cx="7093565" cy="6162535"/>
          </a:xfrm>
          <a:custGeom>
            <a:avLst/>
            <a:gdLst/>
            <a:ahLst/>
            <a:cxnLst/>
            <a:rect l="l" t="t" r="r" b="b"/>
            <a:pathLst>
              <a:path w="7093565" h="6162535">
                <a:moveTo>
                  <a:pt x="0" y="0"/>
                </a:moveTo>
                <a:lnTo>
                  <a:pt x="7093565" y="0"/>
                </a:lnTo>
                <a:lnTo>
                  <a:pt x="7093565" y="6162535"/>
                </a:lnTo>
                <a:lnTo>
                  <a:pt x="0" y="6162535"/>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2971800"/>
            <a:ext cx="7745375" cy="3462486"/>
          </a:xfrm>
          <a:prstGeom prst="rect">
            <a:avLst/>
          </a:prstGeom>
        </p:spPr>
        <p:txBody>
          <a:bodyPr lIns="0" tIns="0" rIns="0" bIns="0" rtlCol="0" anchor="t">
            <a:spAutoFit/>
          </a:bodyPr>
          <a:lstStyle/>
          <a:p>
            <a:pPr algn="l">
              <a:lnSpc>
                <a:spcPts val="5400"/>
              </a:lnSpc>
            </a:pPr>
            <a:r>
              <a:rPr lang="en-US" sz="4500" b="1" dirty="0">
                <a:solidFill>
                  <a:srgbClr val="000000"/>
                </a:solidFill>
                <a:latin typeface="Sailec 1 Bold"/>
                <a:ea typeface="Sailec 1 Bold"/>
                <a:cs typeface="Sailec 1 Bold"/>
                <a:sym typeface="Sailec 1 Bold"/>
              </a:rPr>
              <a:t>Understanding how politicians and civil society can rebuild consent and confidence for immigration policy</a:t>
            </a:r>
          </a:p>
        </p:txBody>
      </p:sp>
      <p:sp>
        <p:nvSpPr>
          <p:cNvPr id="9" name="TextBox 9"/>
          <p:cNvSpPr txBox="1"/>
          <p:nvPr/>
        </p:nvSpPr>
        <p:spPr>
          <a:xfrm>
            <a:off x="9514648" y="2082211"/>
            <a:ext cx="7203274" cy="333233"/>
          </a:xfrm>
          <a:prstGeom prst="rect">
            <a:avLst/>
          </a:prstGeom>
        </p:spPr>
        <p:txBody>
          <a:bodyPr lIns="0" tIns="0" rIns="0" bIns="0" rtlCol="0" anchor="t">
            <a:spAutoFit/>
          </a:bodyPr>
          <a:lstStyle/>
          <a:p>
            <a:pPr algn="ctr">
              <a:lnSpc>
                <a:spcPts val="2699"/>
              </a:lnSpc>
            </a:pPr>
            <a:r>
              <a:rPr lang="en-US" sz="2249" b="1" dirty="0">
                <a:solidFill>
                  <a:srgbClr val="000000"/>
                </a:solidFill>
                <a:latin typeface="Sailec 1 Bold"/>
                <a:ea typeface="Sailec 1 Bold"/>
                <a:cs typeface="Sailec 1 Bold"/>
                <a:sym typeface="Sailec 1 Bold"/>
              </a:rPr>
              <a:t>The Three Cs model of immigration attitudes </a:t>
            </a:r>
          </a:p>
        </p:txBody>
      </p:sp>
      <p:sp>
        <p:nvSpPr>
          <p:cNvPr id="10" name="TextBox 6">
            <a:extLst>
              <a:ext uri="{FF2B5EF4-FFF2-40B4-BE49-F238E27FC236}">
                <a16:creationId xmlns:a16="http://schemas.microsoft.com/office/drawing/2014/main" id="{2F1FC2F2-C339-7BC0-1FAD-8F4C49D4B5DF}"/>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1" name="TextBox 5">
            <a:extLst>
              <a:ext uri="{FF2B5EF4-FFF2-40B4-BE49-F238E27FC236}">
                <a16:creationId xmlns:a16="http://schemas.microsoft.com/office/drawing/2014/main" id="{2DF69B6A-E4BE-433C-9FE8-AF929CB841A8}"/>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109978-483B-47F7-9C7C-8E36535D430A}"/>
              </a:ext>
            </a:extLst>
          </p:cNvPr>
          <p:cNvPicPr>
            <a:picLocks noChangeAspect="1"/>
          </p:cNvPicPr>
          <p:nvPr/>
        </p:nvPicPr>
        <p:blipFill>
          <a:blip r:embed="rId2"/>
          <a:stretch>
            <a:fillRect/>
          </a:stretch>
        </p:blipFill>
        <p:spPr>
          <a:xfrm>
            <a:off x="152400" y="67596"/>
            <a:ext cx="18135600" cy="10237839"/>
          </a:xfrm>
          <a:prstGeom prst="rect">
            <a:avLst/>
          </a:prstGeom>
        </p:spPr>
      </p:pic>
      <p:sp>
        <p:nvSpPr>
          <p:cNvPr id="5" name="TextBox 4">
            <a:extLst>
              <a:ext uri="{FF2B5EF4-FFF2-40B4-BE49-F238E27FC236}">
                <a16:creationId xmlns:a16="http://schemas.microsoft.com/office/drawing/2014/main" id="{DC56AB57-530B-0A9D-01ED-E711CEC86F71}"/>
              </a:ext>
            </a:extLst>
          </p:cNvPr>
          <p:cNvSpPr txBox="1"/>
          <p:nvPr/>
        </p:nvSpPr>
        <p:spPr>
          <a:xfrm>
            <a:off x="4990642" y="300346"/>
            <a:ext cx="6893451" cy="481350"/>
          </a:xfrm>
          <a:prstGeom prst="rect">
            <a:avLst/>
          </a:prstGeom>
        </p:spPr>
        <p:txBody>
          <a:bodyPr lIns="0" tIns="0" rIns="0" bIns="0" rtlCol="0" anchor="t">
            <a:spAutoFit/>
          </a:bodyPr>
          <a:lstStyle/>
          <a:p>
            <a:pPr marL="0" marR="0" lvl="0" indent="0" algn="l" defTabSz="914400" rtl="0" eaLnBrk="1" fontAlgn="auto" latinLnBrk="0" hangingPunct="1">
              <a:lnSpc>
                <a:spcPts val="3899"/>
              </a:lnSpc>
              <a:spcBef>
                <a:spcPts val="0"/>
              </a:spcBef>
              <a:spcAft>
                <a:spcPts val="0"/>
              </a:spcAft>
              <a:buClrTx/>
              <a:buSzTx/>
              <a:buFontTx/>
              <a:buNone/>
              <a:tabLst/>
              <a:defRPr/>
            </a:pPr>
            <a:r>
              <a:rPr kumimoji="0" lang="en-US" sz="3249" b="1" i="0" u="none" strike="noStrike" kern="1200" cap="none" spc="0" normalizeH="0" baseline="0" noProof="0" dirty="0">
                <a:ln>
                  <a:noFill/>
                </a:ln>
                <a:solidFill>
                  <a:srgbClr val="3D4A6C"/>
                </a:solidFill>
                <a:effectLst/>
                <a:uLnTx/>
                <a:uFillTx/>
                <a:latin typeface="Sailec 1 Bold"/>
                <a:ea typeface="Sailec 1 Bold"/>
                <a:cs typeface="Sailec 1 Bold"/>
                <a:sym typeface="Sailec 1 Bold"/>
              </a:rPr>
              <a:t> </a:t>
            </a:r>
          </a:p>
        </p:txBody>
      </p:sp>
      <p:grpSp>
        <p:nvGrpSpPr>
          <p:cNvPr id="9" name="Group 2">
            <a:extLst>
              <a:ext uri="{FF2B5EF4-FFF2-40B4-BE49-F238E27FC236}">
                <a16:creationId xmlns:a16="http://schemas.microsoft.com/office/drawing/2014/main" id="{E4645A2F-4B61-A1F2-F02C-3BF8C7B4FFA1}"/>
              </a:ext>
            </a:extLst>
          </p:cNvPr>
          <p:cNvGrpSpPr/>
          <p:nvPr/>
        </p:nvGrpSpPr>
        <p:grpSpPr>
          <a:xfrm>
            <a:off x="4552721" y="67596"/>
            <a:ext cx="7769293" cy="858767"/>
            <a:chOff x="0" y="0"/>
            <a:chExt cx="10359056" cy="1145023"/>
          </a:xfrm>
        </p:grpSpPr>
        <p:sp>
          <p:nvSpPr>
            <p:cNvPr id="10" name="Freeform 3">
              <a:extLst>
                <a:ext uri="{FF2B5EF4-FFF2-40B4-BE49-F238E27FC236}">
                  <a16:creationId xmlns:a16="http://schemas.microsoft.com/office/drawing/2014/main" id="{A5B57F09-FE3E-E8C6-B21C-24E0C58263E2}"/>
                </a:ext>
              </a:extLst>
            </p:cNvPr>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3"/>
              <a:stretch>
                <a:fillRect l="-5722" t="-8454" r="-4548" b="-21610"/>
              </a:stretch>
            </a:blipFill>
          </p:spPr>
          <p:txBody>
            <a:bodyPr/>
            <a:lstStyle/>
            <a:p>
              <a:endParaRPr lang="en-US"/>
            </a:p>
          </p:txBody>
        </p:sp>
        <p:sp>
          <p:nvSpPr>
            <p:cNvPr id="11" name="TextBox 4">
              <a:extLst>
                <a:ext uri="{FF2B5EF4-FFF2-40B4-BE49-F238E27FC236}">
                  <a16:creationId xmlns:a16="http://schemas.microsoft.com/office/drawing/2014/main" id="{D08EDEFB-74BF-A0E8-96F8-AC28AF601D5B}"/>
                </a:ext>
              </a:extLst>
            </p:cNvPr>
            <p:cNvSpPr txBox="1"/>
            <p:nvPr/>
          </p:nvSpPr>
          <p:spPr>
            <a:xfrm>
              <a:off x="1167789" y="303076"/>
              <a:ext cx="9191267" cy="641800"/>
            </a:xfrm>
            <a:prstGeom prst="rect">
              <a:avLst/>
            </a:prstGeom>
          </p:spPr>
          <p:txBody>
            <a:bodyPr lIns="0" tIns="0" rIns="0" bIns="0" rtlCol="0" anchor="t">
              <a:spAutoFit/>
            </a:bodyPr>
            <a:lstStyle/>
            <a:p>
              <a:pPr algn="l">
                <a:lnSpc>
                  <a:spcPts val="3899"/>
                </a:lnSpc>
              </a:pPr>
              <a:r>
                <a:rPr lang="en-US" sz="3249" b="1" dirty="0">
                  <a:solidFill>
                    <a:srgbClr val="3D4A6C"/>
                  </a:solidFill>
                  <a:latin typeface="Sailec 1 Bold"/>
                  <a:ea typeface="Sailec 1 Bold"/>
                  <a:cs typeface="Sailec 1 Bold"/>
                  <a:sym typeface="Sailec 1 Bold"/>
                </a:rPr>
                <a:t>Great Britain </a:t>
              </a:r>
            </a:p>
          </p:txBody>
        </p:sp>
      </p:grpSp>
    </p:spTree>
    <p:extLst>
      <p:ext uri="{BB962C8B-B14F-4D97-AF65-F5344CB8AC3E}">
        <p14:creationId xmlns:p14="http://schemas.microsoft.com/office/powerpoint/2010/main" val="41704945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24577A-A41E-FEEB-2262-16D99FD57006}"/>
              </a:ext>
            </a:extLst>
          </p:cNvPr>
          <p:cNvPicPr>
            <a:picLocks noChangeAspect="1"/>
          </p:cNvPicPr>
          <p:nvPr/>
        </p:nvPicPr>
        <p:blipFill>
          <a:blip r:embed="rId2"/>
          <a:stretch>
            <a:fillRect/>
          </a:stretch>
        </p:blipFill>
        <p:spPr>
          <a:xfrm>
            <a:off x="-1" y="-1836"/>
            <a:ext cx="18284737" cy="10288836"/>
          </a:xfrm>
          <a:prstGeom prst="rect">
            <a:avLst/>
          </a:prstGeom>
        </p:spPr>
      </p:pic>
      <p:grpSp>
        <p:nvGrpSpPr>
          <p:cNvPr id="6" name="Group 2">
            <a:extLst>
              <a:ext uri="{FF2B5EF4-FFF2-40B4-BE49-F238E27FC236}">
                <a16:creationId xmlns:a16="http://schemas.microsoft.com/office/drawing/2014/main" id="{64E3E093-F5F8-7811-BF14-7B166B01ECED}"/>
              </a:ext>
            </a:extLst>
          </p:cNvPr>
          <p:cNvGrpSpPr/>
          <p:nvPr/>
        </p:nvGrpSpPr>
        <p:grpSpPr>
          <a:xfrm>
            <a:off x="4114800" y="0"/>
            <a:ext cx="7769293" cy="858767"/>
            <a:chOff x="0" y="0"/>
            <a:chExt cx="10359056" cy="1145023"/>
          </a:xfrm>
        </p:grpSpPr>
        <p:sp>
          <p:nvSpPr>
            <p:cNvPr id="7" name="Freeform 3">
              <a:extLst>
                <a:ext uri="{FF2B5EF4-FFF2-40B4-BE49-F238E27FC236}">
                  <a16:creationId xmlns:a16="http://schemas.microsoft.com/office/drawing/2014/main" id="{BC193CBA-677C-B6AD-CA6E-672FA6B6439D}"/>
                </a:ext>
              </a:extLst>
            </p:cNvPr>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3"/>
              <a:stretch>
                <a:fillRect l="-5722" t="-8454" r="-4548" b="-21610"/>
              </a:stretch>
            </a:blipFill>
          </p:spPr>
          <p:txBody>
            <a:bodyPr/>
            <a:lstStyle/>
            <a:p>
              <a:endParaRPr lang="en-US"/>
            </a:p>
          </p:txBody>
        </p:sp>
        <p:sp>
          <p:nvSpPr>
            <p:cNvPr id="8" name="TextBox 4">
              <a:extLst>
                <a:ext uri="{FF2B5EF4-FFF2-40B4-BE49-F238E27FC236}">
                  <a16:creationId xmlns:a16="http://schemas.microsoft.com/office/drawing/2014/main" id="{49BC24A0-BED1-CC70-8132-B0C15D847C7E}"/>
                </a:ext>
              </a:extLst>
            </p:cNvPr>
            <p:cNvSpPr txBox="1"/>
            <p:nvPr/>
          </p:nvSpPr>
          <p:spPr>
            <a:xfrm>
              <a:off x="1167789" y="303076"/>
              <a:ext cx="9191267" cy="641800"/>
            </a:xfrm>
            <a:prstGeom prst="rect">
              <a:avLst/>
            </a:prstGeom>
          </p:spPr>
          <p:txBody>
            <a:bodyPr lIns="0" tIns="0" rIns="0" bIns="0" rtlCol="0" anchor="t">
              <a:spAutoFit/>
            </a:bodyPr>
            <a:lstStyle/>
            <a:p>
              <a:pPr algn="l">
                <a:lnSpc>
                  <a:spcPts val="3899"/>
                </a:lnSpc>
              </a:pPr>
              <a:r>
                <a:rPr lang="en-US" sz="3249" b="1" dirty="0">
                  <a:solidFill>
                    <a:srgbClr val="3D4A6C"/>
                  </a:solidFill>
                  <a:latin typeface="Sailec 1 Bold"/>
                  <a:ea typeface="Sailec 1 Bold"/>
                  <a:cs typeface="Sailec 1 Bold"/>
                  <a:sym typeface="Sailec 1 Bold"/>
                </a:rPr>
                <a:t>Great Britain </a:t>
              </a:r>
            </a:p>
          </p:txBody>
        </p:sp>
      </p:grpSp>
    </p:spTree>
    <p:extLst>
      <p:ext uri="{BB962C8B-B14F-4D97-AF65-F5344CB8AC3E}">
        <p14:creationId xmlns:p14="http://schemas.microsoft.com/office/powerpoint/2010/main" val="676951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1552" y="895898"/>
            <a:ext cx="7769292" cy="858767"/>
            <a:chOff x="0" y="0"/>
            <a:chExt cx="10359055" cy="1145023"/>
          </a:xfrm>
        </p:grpSpPr>
        <p:sp>
          <p:nvSpPr>
            <p:cNvPr id="3" name="Freeform 3"/>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2"/>
              <a:stretch>
                <a:fillRect l="-5722" t="-8454" r="-4548" b="-21610"/>
              </a:stretch>
            </a:blipFill>
          </p:spPr>
          <p:txBody>
            <a:bodyPr/>
            <a:lstStyle/>
            <a:p>
              <a:endParaRPr lang="en-US"/>
            </a:p>
          </p:txBody>
        </p:sp>
        <p:sp>
          <p:nvSpPr>
            <p:cNvPr id="4" name="TextBox 4"/>
            <p:cNvSpPr txBox="1"/>
            <p:nvPr/>
          </p:nvSpPr>
          <p:spPr>
            <a:xfrm>
              <a:off x="1167789" y="303076"/>
              <a:ext cx="9191267" cy="714375"/>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Europe </a:t>
              </a:r>
            </a:p>
          </p:txBody>
        </p:sp>
      </p:grpSp>
      <p:sp>
        <p:nvSpPr>
          <p:cNvPr id="5" name="Freeform 5"/>
          <p:cNvSpPr/>
          <p:nvPr/>
        </p:nvSpPr>
        <p:spPr>
          <a:xfrm>
            <a:off x="8534171" y="2293822"/>
            <a:ext cx="9519571" cy="3688834"/>
          </a:xfrm>
          <a:custGeom>
            <a:avLst/>
            <a:gdLst/>
            <a:ahLst/>
            <a:cxnLst/>
            <a:rect l="l" t="t" r="r" b="b"/>
            <a:pathLst>
              <a:path w="9519571" h="3688834">
                <a:moveTo>
                  <a:pt x="0" y="0"/>
                </a:moveTo>
                <a:lnTo>
                  <a:pt x="9519570" y="0"/>
                </a:lnTo>
                <a:lnTo>
                  <a:pt x="9519570" y="3688834"/>
                </a:lnTo>
                <a:lnTo>
                  <a:pt x="0" y="3688834"/>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1028700" y="2971800"/>
            <a:ext cx="7359730" cy="49149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Helping leaders in Europe deal with changing attitudes on climate and developing a more ‘persuadables’ focused strategy on energy and the cost of living </a:t>
            </a:r>
          </a:p>
        </p:txBody>
      </p:sp>
      <p:sp>
        <p:nvSpPr>
          <p:cNvPr id="9" name="TextBox 6">
            <a:extLst>
              <a:ext uri="{FF2B5EF4-FFF2-40B4-BE49-F238E27FC236}">
                <a16:creationId xmlns:a16="http://schemas.microsoft.com/office/drawing/2014/main" id="{32E13D20-3602-F886-AA45-B7D1AD88A728}"/>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8C4E8364-A064-8383-0808-C7458CE241AB}"/>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01138" y="1613184"/>
            <a:ext cx="4823342" cy="6356958"/>
          </a:xfrm>
          <a:custGeom>
            <a:avLst/>
            <a:gdLst/>
            <a:ahLst/>
            <a:cxnLst/>
            <a:rect l="l" t="t" r="r" b="b"/>
            <a:pathLst>
              <a:path w="4823342" h="6356958">
                <a:moveTo>
                  <a:pt x="0" y="0"/>
                </a:moveTo>
                <a:lnTo>
                  <a:pt x="4823342" y="0"/>
                </a:lnTo>
                <a:lnTo>
                  <a:pt x="4823342" y="6356958"/>
                </a:lnTo>
                <a:lnTo>
                  <a:pt x="0" y="635695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1793552"/>
            <a:ext cx="7745375" cy="14859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Helping leaders with long-term thinking on cohesion</a:t>
            </a:r>
          </a:p>
        </p:txBody>
      </p:sp>
      <p:sp>
        <p:nvSpPr>
          <p:cNvPr id="6" name="TextBox 6"/>
          <p:cNvSpPr txBox="1"/>
          <p:nvPr/>
        </p:nvSpPr>
        <p:spPr>
          <a:xfrm>
            <a:off x="1028700" y="3409950"/>
            <a:ext cx="7553023" cy="6206827"/>
          </a:xfrm>
          <a:prstGeom prst="rect">
            <a:avLst/>
          </a:prstGeom>
        </p:spPr>
        <p:txBody>
          <a:bodyPr lIns="0" tIns="0" rIns="0" bIns="0" rtlCol="0" anchor="t">
            <a:spAutoFit/>
          </a:bodyPr>
          <a:lstStyle/>
          <a:p>
            <a:pPr algn="l">
              <a:lnSpc>
                <a:spcPts val="2219"/>
              </a:lnSpc>
            </a:pPr>
            <a:r>
              <a:rPr lang="en-US" sz="1849" dirty="0">
                <a:solidFill>
                  <a:srgbClr val="000000"/>
                </a:solidFill>
                <a:latin typeface="Sailec 1"/>
                <a:ea typeface="Sailec 1"/>
                <a:cs typeface="Sailec 1"/>
                <a:sym typeface="Sailec 1"/>
              </a:rPr>
              <a:t>The German Chancellor’s commissioned us to help develop their vision for cohesion through to 2030: </a:t>
            </a:r>
          </a:p>
          <a:p>
            <a:pPr algn="l">
              <a:lnSpc>
                <a:spcPts val="2219"/>
              </a:lnSpc>
            </a:pPr>
            <a:endParaRPr lang="en-US" sz="1849" dirty="0">
              <a:solidFill>
                <a:srgbClr val="000000"/>
              </a:solidFill>
              <a:latin typeface="Sailec 1"/>
              <a:ea typeface="Sailec 1"/>
              <a:cs typeface="Sailec 1"/>
              <a:sym typeface="Sailec 1"/>
            </a:endParaRPr>
          </a:p>
          <a:p>
            <a:pPr marL="399414" lvl="1" indent="-199707" algn="l">
              <a:lnSpc>
                <a:spcPts val="2219"/>
              </a:lnSpc>
              <a:buFont typeface="Arial"/>
              <a:buChar char="•"/>
            </a:pPr>
            <a:r>
              <a:rPr lang="en-US" sz="1849" dirty="0">
                <a:solidFill>
                  <a:srgbClr val="000000"/>
                </a:solidFill>
                <a:latin typeface="Sailec 1"/>
                <a:ea typeface="Sailec 1"/>
                <a:cs typeface="Sailec 1"/>
                <a:sym typeface="Sailec 1"/>
              </a:rPr>
              <a:t>Germany faces challenges to societal cohesion, including perceived </a:t>
            </a:r>
            <a:r>
              <a:rPr lang="en-US" sz="1849" dirty="0" err="1">
                <a:solidFill>
                  <a:srgbClr val="000000"/>
                </a:solidFill>
                <a:latin typeface="Sailec 1"/>
                <a:ea typeface="Sailec 1"/>
                <a:cs typeface="Sailec 1"/>
                <a:sym typeface="Sailec 1"/>
              </a:rPr>
              <a:t>polarisation</a:t>
            </a:r>
            <a:r>
              <a:rPr lang="en-US" sz="1849" dirty="0">
                <a:solidFill>
                  <a:srgbClr val="000000"/>
                </a:solidFill>
                <a:latin typeface="Sailec 1"/>
                <a:ea typeface="Sailec 1"/>
                <a:cs typeface="Sailec 1"/>
                <a:sym typeface="Sailec 1"/>
              </a:rPr>
              <a:t>, infrastructure issues, and socioeconomic inequalities. However, in many ways German society has underlying resilience.</a:t>
            </a:r>
          </a:p>
          <a:p>
            <a:pPr marL="199707" lvl="1" algn="l">
              <a:lnSpc>
                <a:spcPts val="2219"/>
              </a:lnSpc>
            </a:pPr>
            <a:endParaRPr lang="en-US" sz="1849" dirty="0">
              <a:solidFill>
                <a:srgbClr val="000000"/>
              </a:solidFill>
              <a:latin typeface="Sailec 1"/>
              <a:ea typeface="Sailec 1"/>
              <a:cs typeface="Sailec 1"/>
              <a:sym typeface="Sailec 1"/>
            </a:endParaRPr>
          </a:p>
          <a:p>
            <a:pPr marL="399414" lvl="1" indent="-199707" algn="l">
              <a:lnSpc>
                <a:spcPts val="2219"/>
              </a:lnSpc>
              <a:buFont typeface="Arial"/>
              <a:buChar char="•"/>
            </a:pPr>
            <a:r>
              <a:rPr lang="en-US" sz="1849" dirty="0">
                <a:solidFill>
                  <a:srgbClr val="000000"/>
                </a:solidFill>
                <a:latin typeface="Sailec 1"/>
                <a:ea typeface="Sailec 1"/>
                <a:cs typeface="Sailec 1"/>
                <a:sym typeface="Sailec 1"/>
              </a:rPr>
              <a:t>These threats are especially pronounced for the ‘Invisible Third’ of the population, identified in More in Common’s mapping of Germans’ value. They are marked out by lower trust, a lower sense of agency, higher loneliness, and feeling disrespected by others. </a:t>
            </a:r>
          </a:p>
          <a:p>
            <a:pPr algn="l">
              <a:lnSpc>
                <a:spcPts val="2219"/>
              </a:lnSpc>
            </a:pPr>
            <a:endParaRPr lang="en-US" sz="1849" dirty="0">
              <a:solidFill>
                <a:srgbClr val="000000"/>
              </a:solidFill>
              <a:latin typeface="Sailec 1"/>
              <a:ea typeface="Sailec 1"/>
              <a:cs typeface="Sailec 1"/>
              <a:sym typeface="Sailec 1"/>
            </a:endParaRPr>
          </a:p>
          <a:p>
            <a:pPr marL="399414" lvl="1" indent="-199707" algn="l">
              <a:lnSpc>
                <a:spcPts val="2219"/>
              </a:lnSpc>
              <a:buFont typeface="Arial"/>
              <a:buChar char="•"/>
            </a:pPr>
            <a:r>
              <a:rPr lang="en-US" sz="1849" dirty="0">
                <a:solidFill>
                  <a:srgbClr val="000000"/>
                </a:solidFill>
                <a:latin typeface="Sailec 1"/>
                <a:ea typeface="Sailec 1"/>
                <a:cs typeface="Sailec 1"/>
                <a:sym typeface="Sailec 1"/>
              </a:rPr>
              <a:t>To help focus future efforts, we identified </a:t>
            </a:r>
            <a:r>
              <a:rPr lang="en-US" sz="1849" b="1" dirty="0">
                <a:solidFill>
                  <a:srgbClr val="000000"/>
                </a:solidFill>
                <a:latin typeface="Sailec 1 Bold"/>
                <a:ea typeface="Sailec 1 Bold"/>
                <a:cs typeface="Sailec 1 Bold"/>
                <a:sym typeface="Sailec 1 Bold"/>
              </a:rPr>
              <a:t>17 longer-term factors </a:t>
            </a:r>
            <a:r>
              <a:rPr lang="en-US" sz="1849" dirty="0">
                <a:solidFill>
                  <a:srgbClr val="000000"/>
                </a:solidFill>
                <a:latin typeface="Sailec 1"/>
                <a:ea typeface="Sailec 1"/>
                <a:cs typeface="Sailec 1"/>
                <a:sym typeface="Sailec 1"/>
              </a:rPr>
              <a:t>including improved infrastructure, a more constructive debate about immigration, a more effectively functioning social security system </a:t>
            </a:r>
          </a:p>
          <a:p>
            <a:pPr algn="l">
              <a:lnSpc>
                <a:spcPts val="2219"/>
              </a:lnSpc>
            </a:pPr>
            <a:endParaRPr lang="en-US" sz="1849" dirty="0">
              <a:solidFill>
                <a:srgbClr val="000000"/>
              </a:solidFill>
              <a:latin typeface="Sailec 1"/>
              <a:ea typeface="Sailec 1"/>
              <a:cs typeface="Sailec 1"/>
              <a:sym typeface="Sailec 1"/>
            </a:endParaRPr>
          </a:p>
          <a:p>
            <a:pPr marL="399414" lvl="1" indent="-199707" algn="l">
              <a:lnSpc>
                <a:spcPts val="2219"/>
              </a:lnSpc>
              <a:buFont typeface="Arial"/>
              <a:buChar char="•"/>
            </a:pPr>
            <a:r>
              <a:rPr lang="en-US" sz="1849" dirty="0">
                <a:solidFill>
                  <a:srgbClr val="000000"/>
                </a:solidFill>
                <a:latin typeface="Sailec 1"/>
                <a:ea typeface="Sailec 1"/>
                <a:cs typeface="Sailec 1"/>
                <a:sym typeface="Sailec 1"/>
              </a:rPr>
              <a:t>The report identified as a priority Germans’ confidence about the direction of their country and their role in the world</a:t>
            </a:r>
          </a:p>
          <a:p>
            <a:pPr algn="l">
              <a:lnSpc>
                <a:spcPts val="2219"/>
              </a:lnSpc>
            </a:pPr>
            <a:endParaRPr lang="en-US" sz="1849" dirty="0">
              <a:solidFill>
                <a:srgbClr val="000000"/>
              </a:solidFill>
              <a:latin typeface="Sailec 1"/>
              <a:ea typeface="Sailec 1"/>
              <a:cs typeface="Sailec 1"/>
              <a:sym typeface="Sailec 1"/>
            </a:endParaRPr>
          </a:p>
        </p:txBody>
      </p:sp>
      <p:grpSp>
        <p:nvGrpSpPr>
          <p:cNvPr id="7" name="Group 7"/>
          <p:cNvGrpSpPr/>
          <p:nvPr/>
        </p:nvGrpSpPr>
        <p:grpSpPr>
          <a:xfrm>
            <a:off x="911552" y="895898"/>
            <a:ext cx="7769293" cy="858767"/>
            <a:chOff x="0" y="0"/>
            <a:chExt cx="10359056" cy="1145023"/>
          </a:xfrm>
        </p:grpSpPr>
        <p:sp>
          <p:nvSpPr>
            <p:cNvPr id="8" name="Freeform 8"/>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3"/>
              <a:stretch>
                <a:fillRect l="-5722" t="-8454" r="-4548" b="-21610"/>
              </a:stretch>
            </a:blipFill>
          </p:spPr>
          <p:txBody>
            <a:bodyPr/>
            <a:lstStyle/>
            <a:p>
              <a:endParaRPr lang="en-US"/>
            </a:p>
          </p:txBody>
        </p:sp>
        <p:sp>
          <p:nvSpPr>
            <p:cNvPr id="9" name="TextBox 9"/>
            <p:cNvSpPr txBox="1"/>
            <p:nvPr/>
          </p:nvSpPr>
          <p:spPr>
            <a:xfrm>
              <a:off x="1167789" y="303076"/>
              <a:ext cx="9191267" cy="641800"/>
            </a:xfrm>
            <a:prstGeom prst="rect">
              <a:avLst/>
            </a:prstGeom>
          </p:spPr>
          <p:txBody>
            <a:bodyPr lIns="0" tIns="0" rIns="0" bIns="0" rtlCol="0" anchor="t">
              <a:spAutoFit/>
            </a:bodyPr>
            <a:lstStyle/>
            <a:p>
              <a:pPr algn="l">
                <a:lnSpc>
                  <a:spcPts val="3899"/>
                </a:lnSpc>
              </a:pPr>
              <a:r>
                <a:rPr lang="en-US" sz="3249" b="1" dirty="0">
                  <a:solidFill>
                    <a:srgbClr val="3D4A6C"/>
                  </a:solidFill>
                  <a:latin typeface="Sailec 1 Bold"/>
                  <a:ea typeface="Sailec 1 Bold"/>
                  <a:cs typeface="Sailec 1 Bold"/>
                  <a:sym typeface="Sailec 1 Bold"/>
                </a:rPr>
                <a:t>Germany</a:t>
              </a:r>
            </a:p>
          </p:txBody>
        </p:sp>
      </p:grpSp>
      <p:sp>
        <p:nvSpPr>
          <p:cNvPr id="10" name="TextBox 6">
            <a:extLst>
              <a:ext uri="{FF2B5EF4-FFF2-40B4-BE49-F238E27FC236}">
                <a16:creationId xmlns:a16="http://schemas.microsoft.com/office/drawing/2014/main" id="{B3131085-0944-A549-CC4C-1EDE9F378229}"/>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1" name="TextBox 5">
            <a:extLst>
              <a:ext uri="{FF2B5EF4-FFF2-40B4-BE49-F238E27FC236}">
                <a16:creationId xmlns:a16="http://schemas.microsoft.com/office/drawing/2014/main" id="{7BD9F681-D789-4257-F7C4-106C769D0B77}"/>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3D032B7A-E518-9A1B-9D41-F96E78002C8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7E8368B-82FB-EC8D-5050-CB25DC7C7EEE}"/>
              </a:ext>
            </a:extLst>
          </p:cNvPr>
          <p:cNvSpPr txBox="1"/>
          <p:nvPr/>
        </p:nvSpPr>
        <p:spPr>
          <a:xfrm>
            <a:off x="1162050" y="1562706"/>
            <a:ext cx="15963900" cy="2786276"/>
          </a:xfrm>
          <a:prstGeom prst="rect">
            <a:avLst/>
          </a:prstGeom>
        </p:spPr>
        <p:txBody>
          <a:bodyPr lIns="0" tIns="0" rIns="0" bIns="0" rtlCol="0" anchor="t">
            <a:spAutoFit/>
          </a:bodyPr>
          <a:lstStyle/>
          <a:p>
            <a:pPr marL="0" marR="0" lvl="0" indent="0" algn="ctr" defTabSz="914400" rtl="0" eaLnBrk="1" fontAlgn="auto" latinLnBrk="0" hangingPunct="1">
              <a:lnSpc>
                <a:spcPts val="7379"/>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Dynamics of </a:t>
            </a:r>
            <a:r>
              <a:rPr kumimoji="0" lang="en-US" sz="5400" b="1" i="0" u="none" strike="noStrike" kern="1200" cap="none" spc="0" normalizeH="0" baseline="0" noProof="0" dirty="0" err="1">
                <a:ln>
                  <a:noFill/>
                </a:ln>
                <a:solidFill>
                  <a:srgbClr val="FFFFFF"/>
                </a:solidFill>
                <a:effectLst/>
                <a:uLnTx/>
                <a:uFillTx/>
                <a:latin typeface="Sailec 1 Bold"/>
                <a:ea typeface="Sailec 1 Bold"/>
                <a:cs typeface="Sailec 1 Bold"/>
                <a:sym typeface="Sailec 1 Bold"/>
              </a:rPr>
              <a:t>polarisation</a:t>
            </a:r>
            <a:r>
              <a:rPr kumimoji="0" lang="en-US" sz="540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 – division, distrust and distortion – are creating challenges for leaders in every part of our societies </a:t>
            </a:r>
            <a:endParaRPr kumimoji="0" lang="en-US" sz="5400" b="0" i="0" u="none" strike="noStrike" kern="1200" cap="none" spc="0" normalizeH="0" baseline="0" noProof="0" dirty="0">
              <a:ln>
                <a:noFill/>
              </a:ln>
              <a:solidFill>
                <a:srgbClr val="FFFFFF"/>
              </a:solidFill>
              <a:effectLst/>
              <a:uLnTx/>
              <a:uFillTx/>
              <a:latin typeface="Sailec 1"/>
              <a:ea typeface="Sailec 1"/>
              <a:cs typeface="Sailec 1"/>
              <a:sym typeface="Sailec 1"/>
            </a:endParaRPr>
          </a:p>
        </p:txBody>
      </p:sp>
      <p:pic>
        <p:nvPicPr>
          <p:cNvPr id="6" name="Picture 5" descr="A white line art of a hospital&#10;&#10;AI-generated content may be incorrect.">
            <a:extLst>
              <a:ext uri="{FF2B5EF4-FFF2-40B4-BE49-F238E27FC236}">
                <a16:creationId xmlns:a16="http://schemas.microsoft.com/office/drawing/2014/main" id="{8B4F3B12-FF84-7173-B77E-5FDA70B2CF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5700" y="5273807"/>
            <a:ext cx="3276600" cy="3276600"/>
          </a:xfrm>
          <a:prstGeom prst="rect">
            <a:avLst/>
          </a:prstGeom>
        </p:spPr>
      </p:pic>
      <p:pic>
        <p:nvPicPr>
          <p:cNvPr id="8" name="Picture 7" descr="A white outline of a graduation cap on top of a stack of books&#10;&#10;AI-generated content may be incorrect.">
            <a:extLst>
              <a:ext uri="{FF2B5EF4-FFF2-40B4-BE49-F238E27FC236}">
                <a16:creationId xmlns:a16="http://schemas.microsoft.com/office/drawing/2014/main" id="{BF2116D4-31C2-1771-002A-0A9DF7D6A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567" y="5718033"/>
            <a:ext cx="2388147" cy="2388147"/>
          </a:xfrm>
          <a:prstGeom prst="rect">
            <a:avLst/>
          </a:prstGeom>
        </p:spPr>
      </p:pic>
      <p:pic>
        <p:nvPicPr>
          <p:cNvPr id="12" name="Picture 11" descr="A white outline of a police station&#10;&#10;AI-generated content may be incorrect.">
            <a:extLst>
              <a:ext uri="{FF2B5EF4-FFF2-40B4-BE49-F238E27FC236}">
                <a16:creationId xmlns:a16="http://schemas.microsoft.com/office/drawing/2014/main" id="{60E08421-AC04-1C27-D77A-06388BA66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6314" y="5615921"/>
            <a:ext cx="2601526" cy="2601526"/>
          </a:xfrm>
          <a:prstGeom prst="rect">
            <a:avLst/>
          </a:prstGeom>
        </p:spPr>
      </p:pic>
      <p:pic>
        <p:nvPicPr>
          <p:cNvPr id="14" name="Picture 13" descr="A white line art of a person with a hat and pitchfork&#10;&#10;AI-generated content may be incorrect.">
            <a:extLst>
              <a:ext uri="{FF2B5EF4-FFF2-40B4-BE49-F238E27FC236}">
                <a16:creationId xmlns:a16="http://schemas.microsoft.com/office/drawing/2014/main" id="{327BE457-8B8A-C09B-AB0F-8524ADCB6D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75301" y="5608412"/>
            <a:ext cx="2601525" cy="2601525"/>
          </a:xfrm>
          <a:prstGeom prst="rect">
            <a:avLst/>
          </a:prstGeom>
        </p:spPr>
      </p:pic>
      <p:sp>
        <p:nvSpPr>
          <p:cNvPr id="16" name="TextBox 15">
            <a:extLst>
              <a:ext uri="{FF2B5EF4-FFF2-40B4-BE49-F238E27FC236}">
                <a16:creationId xmlns:a16="http://schemas.microsoft.com/office/drawing/2014/main" id="{D17EE86F-45C8-9CA3-EF82-BBEFD4580587}"/>
              </a:ext>
            </a:extLst>
          </p:cNvPr>
          <p:cNvSpPr txBox="1"/>
          <p:nvPr/>
        </p:nvSpPr>
        <p:spPr>
          <a:xfrm>
            <a:off x="7981950" y="8579116"/>
            <a:ext cx="2324100" cy="923330"/>
          </a:xfrm>
          <a:prstGeom prst="rect">
            <a:avLst/>
          </a:prstGeom>
          <a:noFill/>
        </p:spPr>
        <p:txBody>
          <a:bodyPr wrap="square">
            <a:spAutoFit/>
          </a:bodyPr>
          <a:lstStyle/>
          <a:p>
            <a:pPr algn="ctr"/>
            <a:r>
              <a:rPr lang="en-US" sz="1800" dirty="0">
                <a:solidFill>
                  <a:schemeClr val="bg1"/>
                </a:solidFill>
                <a:latin typeface="Sailec 1"/>
                <a:ea typeface="Sailec 1"/>
                <a:cs typeface="Sailec 1"/>
                <a:sym typeface="Sailec 1"/>
              </a:rPr>
              <a:t>Healthcare leaders navigating vaccine skepticism </a:t>
            </a:r>
            <a:endParaRPr lang="en-US" dirty="0">
              <a:solidFill>
                <a:schemeClr val="bg1"/>
              </a:solidFill>
            </a:endParaRPr>
          </a:p>
        </p:txBody>
      </p:sp>
      <p:sp>
        <p:nvSpPr>
          <p:cNvPr id="17" name="TextBox 16">
            <a:extLst>
              <a:ext uri="{FF2B5EF4-FFF2-40B4-BE49-F238E27FC236}">
                <a16:creationId xmlns:a16="http://schemas.microsoft.com/office/drawing/2014/main" id="{0E4FFC9C-5893-5446-3B26-E3A32F5696BC}"/>
              </a:ext>
            </a:extLst>
          </p:cNvPr>
          <p:cNvSpPr txBox="1"/>
          <p:nvPr/>
        </p:nvSpPr>
        <p:spPr>
          <a:xfrm>
            <a:off x="4235427" y="8550407"/>
            <a:ext cx="2324100" cy="923330"/>
          </a:xfrm>
          <a:prstGeom prst="rect">
            <a:avLst/>
          </a:prstGeom>
          <a:noFill/>
        </p:spPr>
        <p:txBody>
          <a:bodyPr wrap="square">
            <a:spAutoFit/>
          </a:bodyPr>
          <a:lstStyle/>
          <a:p>
            <a:pPr algn="ctr"/>
            <a:r>
              <a:rPr lang="en-US" sz="1800" dirty="0">
                <a:solidFill>
                  <a:schemeClr val="bg1"/>
                </a:solidFill>
                <a:latin typeface="Sailec 1"/>
                <a:ea typeface="Sailec 1"/>
                <a:cs typeface="Sailec 1"/>
                <a:sym typeface="Sailec 1"/>
              </a:rPr>
              <a:t>Education leaders on navigating EDI culture wars</a:t>
            </a:r>
            <a:endParaRPr lang="en-US" dirty="0">
              <a:solidFill>
                <a:schemeClr val="bg1"/>
              </a:solidFill>
            </a:endParaRPr>
          </a:p>
        </p:txBody>
      </p:sp>
      <p:sp>
        <p:nvSpPr>
          <p:cNvPr id="18" name="TextBox 17">
            <a:extLst>
              <a:ext uri="{FF2B5EF4-FFF2-40B4-BE49-F238E27FC236}">
                <a16:creationId xmlns:a16="http://schemas.microsoft.com/office/drawing/2014/main" id="{F0143570-156E-969F-03BC-E632AF93933B}"/>
              </a:ext>
            </a:extLst>
          </p:cNvPr>
          <p:cNvSpPr txBox="1"/>
          <p:nvPr/>
        </p:nvSpPr>
        <p:spPr>
          <a:xfrm>
            <a:off x="15114013" y="8581997"/>
            <a:ext cx="2324100" cy="923330"/>
          </a:xfrm>
          <a:prstGeom prst="rect">
            <a:avLst/>
          </a:prstGeom>
          <a:noFill/>
        </p:spPr>
        <p:txBody>
          <a:bodyPr wrap="square">
            <a:spAutoFit/>
          </a:bodyPr>
          <a:lstStyle/>
          <a:p>
            <a:pPr algn="ctr"/>
            <a:r>
              <a:rPr lang="en-US" sz="1800" dirty="0">
                <a:solidFill>
                  <a:schemeClr val="bg1"/>
                </a:solidFill>
                <a:latin typeface="Sailec 1"/>
                <a:ea typeface="Sailec 1"/>
                <a:cs typeface="Sailec 1"/>
                <a:sym typeface="Sailec 1"/>
              </a:rPr>
              <a:t>Farmers in navigating culture war battles</a:t>
            </a:r>
            <a:endParaRPr lang="en-US" dirty="0">
              <a:solidFill>
                <a:schemeClr val="bg1"/>
              </a:solidFill>
            </a:endParaRPr>
          </a:p>
        </p:txBody>
      </p:sp>
      <p:sp>
        <p:nvSpPr>
          <p:cNvPr id="19" name="TextBox 18">
            <a:extLst>
              <a:ext uri="{FF2B5EF4-FFF2-40B4-BE49-F238E27FC236}">
                <a16:creationId xmlns:a16="http://schemas.microsoft.com/office/drawing/2014/main" id="{2B9706A0-0C60-1DC0-7EFD-24EEB864F0D2}"/>
              </a:ext>
            </a:extLst>
          </p:cNvPr>
          <p:cNvSpPr txBox="1"/>
          <p:nvPr/>
        </p:nvSpPr>
        <p:spPr>
          <a:xfrm>
            <a:off x="11738521" y="8550407"/>
            <a:ext cx="2324100" cy="923330"/>
          </a:xfrm>
          <a:prstGeom prst="rect">
            <a:avLst/>
          </a:prstGeom>
          <a:noFill/>
        </p:spPr>
        <p:txBody>
          <a:bodyPr wrap="square">
            <a:spAutoFit/>
          </a:bodyPr>
          <a:lstStyle/>
          <a:p>
            <a:pPr algn="ctr"/>
            <a:r>
              <a:rPr lang="en-US" sz="1800" dirty="0">
                <a:solidFill>
                  <a:schemeClr val="bg1"/>
                </a:solidFill>
                <a:latin typeface="Sailec 1"/>
                <a:ea typeface="Sailec 1"/>
                <a:cs typeface="Sailec 1"/>
                <a:sym typeface="Sailec 1"/>
              </a:rPr>
              <a:t>Police navigating collapsing institutional trust </a:t>
            </a:r>
            <a:endParaRPr lang="en-US" dirty="0">
              <a:solidFill>
                <a:schemeClr val="bg1"/>
              </a:solidFill>
            </a:endParaRPr>
          </a:p>
        </p:txBody>
      </p:sp>
      <p:sp>
        <p:nvSpPr>
          <p:cNvPr id="20" name="TextBox 19">
            <a:extLst>
              <a:ext uri="{FF2B5EF4-FFF2-40B4-BE49-F238E27FC236}">
                <a16:creationId xmlns:a16="http://schemas.microsoft.com/office/drawing/2014/main" id="{9BC08CAB-412A-8900-095F-3814DD294056}"/>
              </a:ext>
            </a:extLst>
          </p:cNvPr>
          <p:cNvSpPr txBox="1"/>
          <p:nvPr/>
        </p:nvSpPr>
        <p:spPr>
          <a:xfrm>
            <a:off x="965153" y="8550407"/>
            <a:ext cx="2324100" cy="923330"/>
          </a:xfrm>
          <a:prstGeom prst="rect">
            <a:avLst/>
          </a:prstGeom>
          <a:noFill/>
        </p:spPr>
        <p:txBody>
          <a:bodyPr wrap="square">
            <a:spAutoFit/>
          </a:bodyPr>
          <a:lstStyle/>
          <a:p>
            <a:pPr algn="ctr"/>
            <a:r>
              <a:rPr lang="en-US" sz="1800" dirty="0">
                <a:solidFill>
                  <a:schemeClr val="bg1"/>
                </a:solidFill>
                <a:latin typeface="Sailec 1"/>
                <a:ea typeface="Sailec 1"/>
                <a:cs typeface="Sailec 1"/>
                <a:sym typeface="Sailec 1"/>
              </a:rPr>
              <a:t>Content creators navigating disinformation</a:t>
            </a:r>
            <a:endParaRPr lang="en-US" dirty="0">
              <a:solidFill>
                <a:schemeClr val="bg1"/>
              </a:solidFill>
            </a:endParaRPr>
          </a:p>
        </p:txBody>
      </p:sp>
      <p:pic>
        <p:nvPicPr>
          <p:cNvPr id="23" name="Picture 22" descr="A white line drawing of a light bulb and a clapper board&#10;&#10;AI-generated content may be incorrect.">
            <a:extLst>
              <a:ext uri="{FF2B5EF4-FFF2-40B4-BE49-F238E27FC236}">
                <a16:creationId xmlns:a16="http://schemas.microsoft.com/office/drawing/2014/main" id="{EBEEFA98-8986-2449-E430-524ECC958A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924" y="5602969"/>
            <a:ext cx="2568706" cy="2568706"/>
          </a:xfrm>
          <a:prstGeom prst="rect">
            <a:avLst/>
          </a:prstGeom>
        </p:spPr>
      </p:pic>
    </p:spTree>
    <p:extLst>
      <p:ext uri="{BB962C8B-B14F-4D97-AF65-F5344CB8AC3E}">
        <p14:creationId xmlns:p14="http://schemas.microsoft.com/office/powerpoint/2010/main" val="16288372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163818" y="1135742"/>
            <a:ext cx="7035504" cy="3957471"/>
          </a:xfrm>
          <a:custGeom>
            <a:avLst/>
            <a:gdLst/>
            <a:ahLst/>
            <a:cxnLst/>
            <a:rect l="l" t="t" r="r" b="b"/>
            <a:pathLst>
              <a:path w="7035504" h="3957471">
                <a:moveTo>
                  <a:pt x="0" y="0"/>
                </a:moveTo>
                <a:lnTo>
                  <a:pt x="7035504" y="0"/>
                </a:lnTo>
                <a:lnTo>
                  <a:pt x="7035504" y="3957471"/>
                </a:lnTo>
                <a:lnTo>
                  <a:pt x="0" y="3957471"/>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11552" y="895898"/>
            <a:ext cx="7769292" cy="858767"/>
            <a:chOff x="0" y="0"/>
            <a:chExt cx="10359055" cy="1145023"/>
          </a:xfrm>
        </p:grpSpPr>
        <p:sp>
          <p:nvSpPr>
            <p:cNvPr id="4" name="Freeform 4"/>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3"/>
              <a:stretch>
                <a:fillRect l="-5722" t="-8454" r="-4548" b="-21610"/>
              </a:stretch>
            </a:blipFill>
          </p:spPr>
          <p:txBody>
            <a:bodyPr/>
            <a:lstStyle/>
            <a:p>
              <a:endParaRPr lang="en-US"/>
            </a:p>
          </p:txBody>
        </p:sp>
        <p:sp>
          <p:nvSpPr>
            <p:cNvPr id="5" name="TextBox 5"/>
            <p:cNvSpPr txBox="1"/>
            <p:nvPr/>
          </p:nvSpPr>
          <p:spPr>
            <a:xfrm>
              <a:off x="1167789" y="303076"/>
              <a:ext cx="9191267" cy="714375"/>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United Kingdom</a:t>
              </a:r>
            </a:p>
          </p:txBody>
        </p:sp>
      </p:grpSp>
      <p:sp>
        <p:nvSpPr>
          <p:cNvPr id="6" name="Freeform 6"/>
          <p:cNvSpPr/>
          <p:nvPr/>
        </p:nvSpPr>
        <p:spPr>
          <a:xfrm>
            <a:off x="10163818" y="5363787"/>
            <a:ext cx="7356566" cy="4246941"/>
          </a:xfrm>
          <a:custGeom>
            <a:avLst/>
            <a:gdLst/>
            <a:ahLst/>
            <a:cxnLst/>
            <a:rect l="l" t="t" r="r" b="b"/>
            <a:pathLst>
              <a:path w="7356566" h="4246941">
                <a:moveTo>
                  <a:pt x="0" y="0"/>
                </a:moveTo>
                <a:lnTo>
                  <a:pt x="7356566" y="0"/>
                </a:lnTo>
                <a:lnTo>
                  <a:pt x="7356566" y="4246941"/>
                </a:lnTo>
                <a:lnTo>
                  <a:pt x="0" y="4246941"/>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2314378"/>
            <a:ext cx="7298474" cy="14859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Rapid response thought partner following riots</a:t>
            </a:r>
          </a:p>
        </p:txBody>
      </p:sp>
      <p:sp>
        <p:nvSpPr>
          <p:cNvPr id="10" name="TextBox 10"/>
          <p:cNvSpPr txBox="1"/>
          <p:nvPr/>
        </p:nvSpPr>
        <p:spPr>
          <a:xfrm>
            <a:off x="1028700" y="3879141"/>
            <a:ext cx="6760435" cy="5029482"/>
          </a:xfrm>
          <a:prstGeom prst="rect">
            <a:avLst/>
          </a:prstGeom>
        </p:spPr>
        <p:txBody>
          <a:bodyPr lIns="0" tIns="0" rIns="0" bIns="0" rtlCol="0" anchor="t">
            <a:spAutoFit/>
          </a:bodyPr>
          <a:lstStyle/>
          <a:p>
            <a:pPr algn="l">
              <a:lnSpc>
                <a:spcPts val="2796"/>
              </a:lnSpc>
            </a:pPr>
            <a:r>
              <a:rPr lang="en-US" sz="2330">
                <a:solidFill>
                  <a:srgbClr val="000000"/>
                </a:solidFill>
                <a:latin typeface="Sailec 1"/>
                <a:ea typeface="Sailec 1"/>
                <a:cs typeface="Sailec 1"/>
                <a:sym typeface="Sailec 1"/>
              </a:rPr>
              <a:t>More in Common’s rapid response function to elevate the voices of a broader group of Britons in response to the 2024 riots. </a:t>
            </a:r>
          </a:p>
          <a:p>
            <a:pPr algn="l">
              <a:lnSpc>
                <a:spcPts val="2796"/>
              </a:lnSpc>
            </a:pPr>
            <a:endParaRPr lang="en-US" sz="2330">
              <a:solidFill>
                <a:srgbClr val="000000"/>
              </a:solidFill>
              <a:latin typeface="Sailec 1"/>
              <a:ea typeface="Sailec 1"/>
              <a:cs typeface="Sailec 1"/>
              <a:sym typeface="Sailec 1"/>
            </a:endParaRPr>
          </a:p>
          <a:p>
            <a:pPr algn="l">
              <a:lnSpc>
                <a:spcPts val="2796"/>
              </a:lnSpc>
            </a:pPr>
            <a:r>
              <a:rPr lang="en-US" sz="2330">
                <a:solidFill>
                  <a:srgbClr val="000000"/>
                </a:solidFill>
                <a:latin typeface="Sailec 1"/>
                <a:ea typeface="Sailec 1"/>
                <a:cs typeface="Sailec 1"/>
                <a:sym typeface="Sailec 1"/>
              </a:rPr>
              <a:t>There has led to ongoing work with the government and key partners around the basket of goods need in local areas to more effectively deal with the causes of the riots and broader cohesion breakdown. </a:t>
            </a:r>
          </a:p>
          <a:p>
            <a:pPr algn="l">
              <a:lnSpc>
                <a:spcPts val="2796"/>
              </a:lnSpc>
            </a:pPr>
            <a:endParaRPr lang="en-US" sz="2330">
              <a:solidFill>
                <a:srgbClr val="000000"/>
              </a:solidFill>
              <a:latin typeface="Sailec 1"/>
              <a:ea typeface="Sailec 1"/>
              <a:cs typeface="Sailec 1"/>
              <a:sym typeface="Sailec 1"/>
            </a:endParaRPr>
          </a:p>
          <a:p>
            <a:pPr algn="l">
              <a:lnSpc>
                <a:spcPts val="2796"/>
              </a:lnSpc>
            </a:pPr>
            <a:r>
              <a:rPr lang="en-US" sz="2330">
                <a:solidFill>
                  <a:srgbClr val="000000"/>
                </a:solidFill>
                <a:latin typeface="Sailec 1"/>
                <a:ea typeface="Sailec 1"/>
                <a:cs typeface="Sailec 1"/>
                <a:sym typeface="Sailec 1"/>
              </a:rPr>
              <a:t>Currently working with partners in Northern Ireland to understand how funders can better respond to rising racist violence including racist rioting earlier this summer.  </a:t>
            </a:r>
          </a:p>
        </p:txBody>
      </p:sp>
      <p:sp>
        <p:nvSpPr>
          <p:cNvPr id="11" name="TextBox 6">
            <a:extLst>
              <a:ext uri="{FF2B5EF4-FFF2-40B4-BE49-F238E27FC236}">
                <a16:creationId xmlns:a16="http://schemas.microsoft.com/office/drawing/2014/main" id="{FE63D1C0-E1E3-EDB6-6841-58FD40574CFB}"/>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2" name="TextBox 5">
            <a:extLst>
              <a:ext uri="{FF2B5EF4-FFF2-40B4-BE49-F238E27FC236}">
                <a16:creationId xmlns:a16="http://schemas.microsoft.com/office/drawing/2014/main" id="{F4D0C942-41D6-4A2E-B547-F508BD1B403F}"/>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899368" y="5924100"/>
            <a:ext cx="6209261" cy="4210579"/>
          </a:xfrm>
          <a:custGeom>
            <a:avLst/>
            <a:gdLst/>
            <a:ahLst/>
            <a:cxnLst/>
            <a:rect l="l" t="t" r="r" b="b"/>
            <a:pathLst>
              <a:path w="6209261" h="4210579">
                <a:moveTo>
                  <a:pt x="0" y="0"/>
                </a:moveTo>
                <a:lnTo>
                  <a:pt x="6209261" y="0"/>
                </a:lnTo>
                <a:lnTo>
                  <a:pt x="6209261" y="4210579"/>
                </a:lnTo>
                <a:lnTo>
                  <a:pt x="0" y="4210579"/>
                </a:lnTo>
                <a:lnTo>
                  <a:pt x="0" y="0"/>
                </a:lnTo>
                <a:close/>
              </a:path>
            </a:pathLst>
          </a:custGeom>
          <a:blipFill>
            <a:blip r:embed="rId2"/>
            <a:stretch>
              <a:fillRect r="-914"/>
            </a:stretch>
          </a:blipFill>
        </p:spPr>
        <p:txBody>
          <a:bodyPr/>
          <a:lstStyle/>
          <a:p>
            <a:endParaRPr lang="en-US"/>
          </a:p>
        </p:txBody>
      </p:sp>
      <p:grpSp>
        <p:nvGrpSpPr>
          <p:cNvPr id="3" name="Group 3"/>
          <p:cNvGrpSpPr/>
          <p:nvPr/>
        </p:nvGrpSpPr>
        <p:grpSpPr>
          <a:xfrm>
            <a:off x="10899368" y="280483"/>
            <a:ext cx="6376516" cy="5643617"/>
            <a:chOff x="0" y="0"/>
            <a:chExt cx="8502021" cy="7524822"/>
          </a:xfrm>
        </p:grpSpPr>
        <p:sp>
          <p:nvSpPr>
            <p:cNvPr id="4" name="Freeform 4"/>
            <p:cNvSpPr/>
            <p:nvPr/>
          </p:nvSpPr>
          <p:spPr>
            <a:xfrm>
              <a:off x="0" y="500027"/>
              <a:ext cx="8502021" cy="7024795"/>
            </a:xfrm>
            <a:custGeom>
              <a:avLst/>
              <a:gdLst/>
              <a:ahLst/>
              <a:cxnLst/>
              <a:rect l="l" t="t" r="r" b="b"/>
              <a:pathLst>
                <a:path w="8502021" h="7024795">
                  <a:moveTo>
                    <a:pt x="0" y="0"/>
                  </a:moveTo>
                  <a:lnTo>
                    <a:pt x="8502021" y="0"/>
                  </a:lnTo>
                  <a:lnTo>
                    <a:pt x="8502021" y="7024795"/>
                  </a:lnTo>
                  <a:lnTo>
                    <a:pt x="0" y="7024795"/>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557030" y="-38100"/>
              <a:ext cx="5387962" cy="323497"/>
            </a:xfrm>
            <a:prstGeom prst="rect">
              <a:avLst/>
            </a:prstGeom>
          </p:spPr>
          <p:txBody>
            <a:bodyPr lIns="0" tIns="0" rIns="0" bIns="0" rtlCol="0" anchor="t">
              <a:spAutoFit/>
            </a:bodyPr>
            <a:lstStyle/>
            <a:p>
              <a:pPr algn="ctr">
                <a:lnSpc>
                  <a:spcPts val="1711"/>
                </a:lnSpc>
              </a:pPr>
              <a:r>
                <a:rPr lang="en-US" sz="1426" b="1">
                  <a:solidFill>
                    <a:srgbClr val="000000"/>
                  </a:solidFill>
                  <a:latin typeface="Sailec 1 Bold"/>
                  <a:ea typeface="Sailec 1 Bold"/>
                  <a:cs typeface="Sailec 1 Bold"/>
                  <a:sym typeface="Sailec 1 Bold"/>
                </a:rPr>
                <a:t>Tracking attitudes in Britain</a:t>
              </a:r>
            </a:p>
          </p:txBody>
        </p:sp>
      </p:grpSp>
      <p:sp>
        <p:nvSpPr>
          <p:cNvPr id="6" name="Freeform 6"/>
          <p:cNvSpPr/>
          <p:nvPr/>
        </p:nvSpPr>
        <p:spPr>
          <a:xfrm>
            <a:off x="911552" y="4127892"/>
            <a:ext cx="9252267" cy="4776483"/>
          </a:xfrm>
          <a:custGeom>
            <a:avLst/>
            <a:gdLst/>
            <a:ahLst/>
            <a:cxnLst/>
            <a:rect l="l" t="t" r="r" b="b"/>
            <a:pathLst>
              <a:path w="9252267" h="4776483">
                <a:moveTo>
                  <a:pt x="0" y="0"/>
                </a:moveTo>
                <a:lnTo>
                  <a:pt x="9252267" y="0"/>
                </a:lnTo>
                <a:lnTo>
                  <a:pt x="9252267" y="4776483"/>
                </a:lnTo>
                <a:lnTo>
                  <a:pt x="0" y="4776483"/>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1028700" y="1935640"/>
            <a:ext cx="8697550" cy="14859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Helping leaders navigate the implications of the war in Gaza </a:t>
            </a:r>
          </a:p>
        </p:txBody>
      </p:sp>
      <p:grpSp>
        <p:nvGrpSpPr>
          <p:cNvPr id="10" name="Group 10"/>
          <p:cNvGrpSpPr/>
          <p:nvPr/>
        </p:nvGrpSpPr>
        <p:grpSpPr>
          <a:xfrm>
            <a:off x="911552" y="895898"/>
            <a:ext cx="7769292" cy="858767"/>
            <a:chOff x="0" y="0"/>
            <a:chExt cx="10359055" cy="1145023"/>
          </a:xfrm>
        </p:grpSpPr>
        <p:sp>
          <p:nvSpPr>
            <p:cNvPr id="11" name="Freeform 11"/>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5"/>
              <a:stretch>
                <a:fillRect l="-5722" t="-8454" r="-4548" b="-21610"/>
              </a:stretch>
            </a:blipFill>
          </p:spPr>
          <p:txBody>
            <a:bodyPr/>
            <a:lstStyle/>
            <a:p>
              <a:endParaRPr lang="en-US"/>
            </a:p>
          </p:txBody>
        </p:sp>
        <p:sp>
          <p:nvSpPr>
            <p:cNvPr id="12" name="TextBox 12"/>
            <p:cNvSpPr txBox="1"/>
            <p:nvPr/>
          </p:nvSpPr>
          <p:spPr>
            <a:xfrm>
              <a:off x="1167789" y="303076"/>
              <a:ext cx="9191267" cy="714375"/>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UK, France and Poland </a:t>
              </a:r>
            </a:p>
          </p:txBody>
        </p:sp>
      </p:grpSp>
      <p:sp>
        <p:nvSpPr>
          <p:cNvPr id="13" name="TextBox 6">
            <a:extLst>
              <a:ext uri="{FF2B5EF4-FFF2-40B4-BE49-F238E27FC236}">
                <a16:creationId xmlns:a16="http://schemas.microsoft.com/office/drawing/2014/main" id="{F9BC17AB-4F98-3279-6E3F-0FF241D39D3E}"/>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4" name="TextBox 5">
            <a:extLst>
              <a:ext uri="{FF2B5EF4-FFF2-40B4-BE49-F238E27FC236}">
                <a16:creationId xmlns:a16="http://schemas.microsoft.com/office/drawing/2014/main" id="{86A868B1-A8DA-6B9A-4054-B71CDA330529}"/>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298406" y="2299390"/>
            <a:ext cx="7960894" cy="5970671"/>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185090"/>
            <a:ext cx="6501826" cy="2171700"/>
          </a:xfrm>
          <a:prstGeom prst="rect">
            <a:avLst/>
          </a:prstGeom>
        </p:spPr>
        <p:txBody>
          <a:bodyPr lIns="0" tIns="0" rIns="0" bIns="0" rtlCol="0" anchor="t">
            <a:spAutoFit/>
          </a:bodyPr>
          <a:lstStyle/>
          <a:p>
            <a:pPr algn="l">
              <a:lnSpc>
                <a:spcPts val="5400"/>
              </a:lnSpc>
            </a:pPr>
            <a:r>
              <a:rPr lang="en-US" sz="4500" b="1">
                <a:solidFill>
                  <a:srgbClr val="000000"/>
                </a:solidFill>
                <a:latin typeface="Sailec 1 Bold"/>
                <a:ea typeface="Sailec 1 Bold"/>
                <a:cs typeface="Sailec 1 Bold"/>
                <a:sym typeface="Sailec 1 Bold"/>
              </a:rPr>
              <a:t>Training social media influencers on disinformation </a:t>
            </a:r>
          </a:p>
        </p:txBody>
      </p:sp>
      <p:sp>
        <p:nvSpPr>
          <p:cNvPr id="6" name="TextBox 6"/>
          <p:cNvSpPr txBox="1"/>
          <p:nvPr/>
        </p:nvSpPr>
        <p:spPr>
          <a:xfrm>
            <a:off x="1028700" y="4672040"/>
            <a:ext cx="7226524" cy="3771900"/>
          </a:xfrm>
          <a:prstGeom prst="rect">
            <a:avLst/>
          </a:prstGeom>
        </p:spPr>
        <p:txBody>
          <a:bodyPr lIns="0" tIns="0" rIns="0" bIns="0" rtlCol="0" anchor="t">
            <a:spAutoFit/>
          </a:bodyPr>
          <a:lstStyle/>
          <a:p>
            <a:pPr algn="l">
              <a:lnSpc>
                <a:spcPts val="2939"/>
              </a:lnSpc>
            </a:pPr>
            <a:r>
              <a:rPr lang="en-US" sz="2449">
                <a:solidFill>
                  <a:srgbClr val="000000"/>
                </a:solidFill>
                <a:latin typeface="Sailec 1"/>
                <a:ea typeface="Sailec 1"/>
                <a:cs typeface="Sailec 1"/>
                <a:sym typeface="Sailec 1"/>
              </a:rPr>
              <a:t>Partnership with UMICC (Professional Union of Online Influencers) and Fake Off (network of journalists dedicated to media literacy) - several participants with following of more than 1 million </a:t>
            </a:r>
          </a:p>
          <a:p>
            <a:pPr algn="l">
              <a:lnSpc>
                <a:spcPts val="2939"/>
              </a:lnSpc>
            </a:pPr>
            <a:endParaRPr lang="en-US" sz="2449">
              <a:solidFill>
                <a:srgbClr val="000000"/>
              </a:solidFill>
              <a:latin typeface="Sailec 1"/>
              <a:ea typeface="Sailec 1"/>
              <a:cs typeface="Sailec 1"/>
              <a:sym typeface="Sailec 1"/>
            </a:endParaRPr>
          </a:p>
          <a:p>
            <a:pPr algn="l">
              <a:lnSpc>
                <a:spcPts val="2939"/>
              </a:lnSpc>
            </a:pPr>
            <a:r>
              <a:rPr lang="en-US" sz="2449">
                <a:solidFill>
                  <a:srgbClr val="000000"/>
                </a:solidFill>
                <a:latin typeface="Sailec 1"/>
                <a:ea typeface="Sailec 1"/>
                <a:cs typeface="Sailec 1"/>
                <a:sym typeface="Sailec 1"/>
              </a:rPr>
              <a:t>Training provided on audience insights and our different groups of segments in France</a:t>
            </a:r>
          </a:p>
          <a:p>
            <a:pPr algn="l">
              <a:lnSpc>
                <a:spcPts val="2939"/>
              </a:lnSpc>
            </a:pPr>
            <a:endParaRPr lang="en-US" sz="2449">
              <a:solidFill>
                <a:srgbClr val="000000"/>
              </a:solidFill>
              <a:latin typeface="Sailec 1"/>
              <a:ea typeface="Sailec 1"/>
              <a:cs typeface="Sailec 1"/>
              <a:sym typeface="Sailec 1"/>
            </a:endParaRPr>
          </a:p>
          <a:p>
            <a:pPr algn="l">
              <a:lnSpc>
                <a:spcPts val="2939"/>
              </a:lnSpc>
              <a:spcBef>
                <a:spcPct val="0"/>
              </a:spcBef>
            </a:pPr>
            <a:r>
              <a:rPr lang="en-US" sz="2449">
                <a:solidFill>
                  <a:srgbClr val="000000"/>
                </a:solidFill>
                <a:latin typeface="Sailec 1"/>
                <a:ea typeface="Sailec 1"/>
                <a:cs typeface="Sailec 1"/>
                <a:sym typeface="Sailec 1"/>
              </a:rPr>
              <a:t>Part of More in Common’s broader stream of work tackling mis/disinformation </a:t>
            </a:r>
          </a:p>
        </p:txBody>
      </p:sp>
      <p:grpSp>
        <p:nvGrpSpPr>
          <p:cNvPr id="7" name="Group 7"/>
          <p:cNvGrpSpPr/>
          <p:nvPr/>
        </p:nvGrpSpPr>
        <p:grpSpPr>
          <a:xfrm>
            <a:off x="892687" y="1028700"/>
            <a:ext cx="2425918" cy="858767"/>
            <a:chOff x="0" y="0"/>
            <a:chExt cx="3234557" cy="1145023"/>
          </a:xfrm>
        </p:grpSpPr>
        <p:sp>
          <p:nvSpPr>
            <p:cNvPr id="8" name="Freeform 8"/>
            <p:cNvSpPr/>
            <p:nvPr/>
          </p:nvSpPr>
          <p:spPr>
            <a:xfrm>
              <a:off x="0" y="0"/>
              <a:ext cx="1350551" cy="1145023"/>
            </a:xfrm>
            <a:custGeom>
              <a:avLst/>
              <a:gdLst/>
              <a:ahLst/>
              <a:cxnLst/>
              <a:rect l="l" t="t" r="r" b="b"/>
              <a:pathLst>
                <a:path w="1350551" h="1145023">
                  <a:moveTo>
                    <a:pt x="0" y="0"/>
                  </a:moveTo>
                  <a:lnTo>
                    <a:pt x="1350551" y="0"/>
                  </a:lnTo>
                  <a:lnTo>
                    <a:pt x="1350551" y="1145023"/>
                  </a:lnTo>
                  <a:lnTo>
                    <a:pt x="0" y="1145023"/>
                  </a:lnTo>
                  <a:lnTo>
                    <a:pt x="0" y="0"/>
                  </a:lnTo>
                  <a:close/>
                </a:path>
              </a:pathLst>
            </a:custGeom>
            <a:blipFill>
              <a:blip r:embed="rId3"/>
              <a:stretch>
                <a:fillRect l="-5722" t="-8454" r="-4548" b="-21610"/>
              </a:stretch>
            </a:blipFill>
          </p:spPr>
          <p:txBody>
            <a:bodyPr/>
            <a:lstStyle/>
            <a:p>
              <a:endParaRPr lang="en-US"/>
            </a:p>
          </p:txBody>
        </p:sp>
        <p:sp>
          <p:nvSpPr>
            <p:cNvPr id="9" name="TextBox 9"/>
            <p:cNvSpPr txBox="1"/>
            <p:nvPr/>
          </p:nvSpPr>
          <p:spPr>
            <a:xfrm>
              <a:off x="1167789" y="303076"/>
              <a:ext cx="2066768" cy="714375"/>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France</a:t>
              </a:r>
            </a:p>
          </p:txBody>
        </p:sp>
      </p:grpSp>
      <p:sp>
        <p:nvSpPr>
          <p:cNvPr id="10" name="TextBox 6">
            <a:extLst>
              <a:ext uri="{FF2B5EF4-FFF2-40B4-BE49-F238E27FC236}">
                <a16:creationId xmlns:a16="http://schemas.microsoft.com/office/drawing/2014/main" id="{C9063103-687F-9E4C-EC28-6EE4888FB863}"/>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1" name="TextBox 5">
            <a:extLst>
              <a:ext uri="{FF2B5EF4-FFF2-40B4-BE49-F238E27FC236}">
                <a16:creationId xmlns:a16="http://schemas.microsoft.com/office/drawing/2014/main" id="{B674B056-549F-661F-5D81-9B4D9E67CB4D}"/>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08578" y="864682"/>
            <a:ext cx="9620192" cy="8393618"/>
          </a:xfrm>
          <a:custGeom>
            <a:avLst/>
            <a:gdLst/>
            <a:ahLst/>
            <a:cxnLst/>
            <a:rect l="l" t="t" r="r" b="b"/>
            <a:pathLst>
              <a:path w="9620192" h="8393618">
                <a:moveTo>
                  <a:pt x="0" y="0"/>
                </a:moveTo>
                <a:lnTo>
                  <a:pt x="9620192" y="0"/>
                </a:lnTo>
                <a:lnTo>
                  <a:pt x="9620192" y="8393618"/>
                </a:lnTo>
                <a:lnTo>
                  <a:pt x="0" y="839361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971800"/>
            <a:ext cx="6438193" cy="4154984"/>
          </a:xfrm>
          <a:prstGeom prst="rect">
            <a:avLst/>
          </a:prstGeom>
        </p:spPr>
        <p:txBody>
          <a:bodyPr lIns="0" tIns="0" rIns="0" bIns="0" rtlCol="0" anchor="t">
            <a:spAutoFit/>
          </a:bodyPr>
          <a:lstStyle/>
          <a:p>
            <a:pPr algn="l">
              <a:lnSpc>
                <a:spcPts val="5400"/>
              </a:lnSpc>
            </a:pPr>
            <a:r>
              <a:rPr lang="en-US" sz="4500" b="1" dirty="0">
                <a:solidFill>
                  <a:srgbClr val="000000"/>
                </a:solidFill>
                <a:latin typeface="Sailec 1 Bold"/>
                <a:ea typeface="Sailec 1 Bold"/>
                <a:cs typeface="Sailec 1 Bold"/>
                <a:sym typeface="Sailec 1 Bold"/>
              </a:rPr>
              <a:t>Employing drone technology and AI to provide trustworthy crowd estimates when official estimates are exaggerated </a:t>
            </a:r>
          </a:p>
        </p:txBody>
      </p:sp>
      <p:grpSp>
        <p:nvGrpSpPr>
          <p:cNvPr id="6" name="Group 6"/>
          <p:cNvGrpSpPr/>
          <p:nvPr/>
        </p:nvGrpSpPr>
        <p:grpSpPr>
          <a:xfrm>
            <a:off x="1028700" y="1028700"/>
            <a:ext cx="2056739" cy="858767"/>
            <a:chOff x="0" y="0"/>
            <a:chExt cx="2742319" cy="1145023"/>
          </a:xfrm>
        </p:grpSpPr>
        <p:sp>
          <p:nvSpPr>
            <p:cNvPr id="7" name="Freeform 7"/>
            <p:cNvSpPr/>
            <p:nvPr/>
          </p:nvSpPr>
          <p:spPr>
            <a:xfrm>
              <a:off x="0" y="0"/>
              <a:ext cx="1145023" cy="1145023"/>
            </a:xfrm>
            <a:custGeom>
              <a:avLst/>
              <a:gdLst/>
              <a:ahLst/>
              <a:cxnLst/>
              <a:rect l="l" t="t" r="r" b="b"/>
              <a:pathLst>
                <a:path w="1145023" h="1145023">
                  <a:moveTo>
                    <a:pt x="0" y="0"/>
                  </a:moveTo>
                  <a:lnTo>
                    <a:pt x="1145023" y="0"/>
                  </a:lnTo>
                  <a:lnTo>
                    <a:pt x="1145023" y="1145023"/>
                  </a:lnTo>
                  <a:lnTo>
                    <a:pt x="0" y="1145023"/>
                  </a:lnTo>
                  <a:lnTo>
                    <a:pt x="0" y="0"/>
                  </a:lnTo>
                  <a:close/>
                </a:path>
              </a:pathLst>
            </a:custGeom>
            <a:blipFill>
              <a:blip r:embed="rId3"/>
              <a:stretch>
                <a:fillRect l="-15724" t="-8454" r="-14339" b="-21610"/>
              </a:stretch>
            </a:blipFill>
          </p:spPr>
          <p:txBody>
            <a:bodyPr/>
            <a:lstStyle/>
            <a:p>
              <a:endParaRPr lang="en-US"/>
            </a:p>
          </p:txBody>
        </p:sp>
        <p:sp>
          <p:nvSpPr>
            <p:cNvPr id="8" name="TextBox 8"/>
            <p:cNvSpPr txBox="1"/>
            <p:nvPr/>
          </p:nvSpPr>
          <p:spPr>
            <a:xfrm>
              <a:off x="990074" y="303076"/>
              <a:ext cx="1752245" cy="714375"/>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Brazil</a:t>
              </a:r>
            </a:p>
          </p:txBody>
        </p:sp>
      </p:grpSp>
      <p:sp>
        <p:nvSpPr>
          <p:cNvPr id="9" name="TextBox 6">
            <a:extLst>
              <a:ext uri="{FF2B5EF4-FFF2-40B4-BE49-F238E27FC236}">
                <a16:creationId xmlns:a16="http://schemas.microsoft.com/office/drawing/2014/main" id="{D6B09DF7-1B9D-BDEA-CAE6-B286C5143206}"/>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87A0773A-32F0-2CC6-F675-A64E8DD4FB7F}"/>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813597" y="2322218"/>
            <a:ext cx="9445703" cy="5642565"/>
          </a:xfrm>
          <a:custGeom>
            <a:avLst/>
            <a:gdLst/>
            <a:ahLst/>
            <a:cxnLst/>
            <a:rect l="l" t="t" r="r" b="b"/>
            <a:pathLst>
              <a:path w="9445703" h="5642565">
                <a:moveTo>
                  <a:pt x="0" y="0"/>
                </a:moveTo>
                <a:lnTo>
                  <a:pt x="9445703" y="0"/>
                </a:lnTo>
                <a:lnTo>
                  <a:pt x="9445703" y="5642564"/>
                </a:lnTo>
                <a:lnTo>
                  <a:pt x="0" y="564256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2971800"/>
            <a:ext cx="6326952" cy="5539978"/>
          </a:xfrm>
          <a:prstGeom prst="rect">
            <a:avLst/>
          </a:prstGeom>
        </p:spPr>
        <p:txBody>
          <a:bodyPr lIns="0" tIns="0" rIns="0" bIns="0" rtlCol="0" anchor="t">
            <a:spAutoFit/>
          </a:bodyPr>
          <a:lstStyle/>
          <a:p>
            <a:pPr algn="l">
              <a:lnSpc>
                <a:spcPts val="5400"/>
              </a:lnSpc>
            </a:pPr>
            <a:r>
              <a:rPr lang="en-US" sz="4500" b="1" dirty="0">
                <a:solidFill>
                  <a:srgbClr val="000000"/>
                </a:solidFill>
                <a:latin typeface="Sailec 1 Bold"/>
                <a:ea typeface="Sailec 1 Bold"/>
                <a:cs typeface="Sailec 1 Bold"/>
                <a:sym typeface="Sailec 1 Bold"/>
              </a:rPr>
              <a:t>Working to build resilience among boys and young men, by partnering with leading </a:t>
            </a:r>
            <a:r>
              <a:rPr lang="en-US" sz="4500" b="1" dirty="0" err="1">
                <a:solidFill>
                  <a:srgbClr val="000000"/>
                </a:solidFill>
                <a:latin typeface="Sailec 1 Bold"/>
                <a:ea typeface="Sailec 1 Bold"/>
                <a:cs typeface="Sailec 1 Bold"/>
                <a:sym typeface="Sailec 1 Bold"/>
              </a:rPr>
              <a:t>mens’</a:t>
            </a:r>
            <a:r>
              <a:rPr lang="en-US" sz="4500" b="1" dirty="0">
                <a:solidFill>
                  <a:srgbClr val="000000"/>
                </a:solidFill>
                <a:latin typeface="Sailec 1 Bold"/>
                <a:ea typeface="Sailec 1 Bold"/>
                <a:cs typeface="Sailec 1 Bold"/>
                <a:sym typeface="Sailec 1 Bold"/>
              </a:rPr>
              <a:t> health groups to find positive ways to talk about masculinity</a:t>
            </a:r>
          </a:p>
        </p:txBody>
      </p:sp>
      <p:sp>
        <p:nvSpPr>
          <p:cNvPr id="6" name="Freeform 6"/>
          <p:cNvSpPr/>
          <p:nvPr/>
        </p:nvSpPr>
        <p:spPr>
          <a:xfrm>
            <a:off x="1028700" y="1463451"/>
            <a:ext cx="858767" cy="858767"/>
          </a:xfrm>
          <a:custGeom>
            <a:avLst/>
            <a:gdLst/>
            <a:ahLst/>
            <a:cxnLst/>
            <a:rect l="l" t="t" r="r" b="b"/>
            <a:pathLst>
              <a:path w="858767" h="858767">
                <a:moveTo>
                  <a:pt x="0" y="0"/>
                </a:moveTo>
                <a:lnTo>
                  <a:pt x="858767" y="0"/>
                </a:lnTo>
                <a:lnTo>
                  <a:pt x="858767" y="858767"/>
                </a:lnTo>
                <a:lnTo>
                  <a:pt x="0" y="858767"/>
                </a:lnTo>
                <a:lnTo>
                  <a:pt x="0" y="0"/>
                </a:lnTo>
                <a:close/>
              </a:path>
            </a:pathLst>
          </a:custGeom>
          <a:blipFill>
            <a:blip r:embed="rId3"/>
            <a:stretch>
              <a:fillRect l="-15724" t="-8454" r="-14339" b="-21610"/>
            </a:stretch>
          </a:blipFill>
        </p:spPr>
        <p:txBody>
          <a:bodyPr/>
          <a:lstStyle/>
          <a:p>
            <a:endParaRPr lang="en-US"/>
          </a:p>
        </p:txBody>
      </p:sp>
      <p:sp>
        <p:nvSpPr>
          <p:cNvPr id="7" name="TextBox 7"/>
          <p:cNvSpPr txBox="1"/>
          <p:nvPr/>
        </p:nvSpPr>
        <p:spPr>
          <a:xfrm>
            <a:off x="1771255" y="1674089"/>
            <a:ext cx="4790926" cy="552450"/>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UK, US, Ireland</a:t>
            </a:r>
          </a:p>
        </p:txBody>
      </p:sp>
      <p:sp>
        <p:nvSpPr>
          <p:cNvPr id="8" name="TextBox 6">
            <a:extLst>
              <a:ext uri="{FF2B5EF4-FFF2-40B4-BE49-F238E27FC236}">
                <a16:creationId xmlns:a16="http://schemas.microsoft.com/office/drawing/2014/main" id="{CC866652-D26E-32DF-5AC2-24C259BF2DF8}"/>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9" name="TextBox 5">
            <a:extLst>
              <a:ext uri="{FF2B5EF4-FFF2-40B4-BE49-F238E27FC236}">
                <a16:creationId xmlns:a16="http://schemas.microsoft.com/office/drawing/2014/main" id="{AA8EFBAA-97F6-6E61-852F-69821F0F09BA}"/>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1463451"/>
            <a:ext cx="858767" cy="858767"/>
          </a:xfrm>
          <a:custGeom>
            <a:avLst/>
            <a:gdLst/>
            <a:ahLst/>
            <a:cxnLst/>
            <a:rect l="l" t="t" r="r" b="b"/>
            <a:pathLst>
              <a:path w="858767" h="858767">
                <a:moveTo>
                  <a:pt x="0" y="0"/>
                </a:moveTo>
                <a:lnTo>
                  <a:pt x="858767" y="0"/>
                </a:lnTo>
                <a:lnTo>
                  <a:pt x="858767" y="858767"/>
                </a:lnTo>
                <a:lnTo>
                  <a:pt x="0" y="858767"/>
                </a:lnTo>
                <a:lnTo>
                  <a:pt x="0" y="0"/>
                </a:lnTo>
                <a:close/>
              </a:path>
            </a:pathLst>
          </a:custGeom>
          <a:blipFill>
            <a:blip r:embed="rId2"/>
            <a:stretch>
              <a:fillRect l="-15724" t="-8454" r="-14339" b="-21610"/>
            </a:stretch>
          </a:blipFill>
        </p:spPr>
        <p:txBody>
          <a:bodyPr/>
          <a:lstStyle/>
          <a:p>
            <a:endParaRPr lang="en-US"/>
          </a:p>
        </p:txBody>
      </p:sp>
      <p:sp>
        <p:nvSpPr>
          <p:cNvPr id="3" name="Freeform 3"/>
          <p:cNvSpPr/>
          <p:nvPr/>
        </p:nvSpPr>
        <p:spPr>
          <a:xfrm>
            <a:off x="9201150" y="2445226"/>
            <a:ext cx="7245928" cy="5396549"/>
          </a:xfrm>
          <a:custGeom>
            <a:avLst/>
            <a:gdLst/>
            <a:ahLst/>
            <a:cxnLst/>
            <a:rect l="l" t="t" r="r" b="b"/>
            <a:pathLst>
              <a:path w="7245928" h="5396549">
                <a:moveTo>
                  <a:pt x="0" y="0"/>
                </a:moveTo>
                <a:lnTo>
                  <a:pt x="7245928" y="0"/>
                </a:lnTo>
                <a:lnTo>
                  <a:pt x="7245928" y="5396548"/>
                </a:lnTo>
                <a:lnTo>
                  <a:pt x="0" y="5396548"/>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1028700" y="3657600"/>
            <a:ext cx="6929296" cy="3462486"/>
          </a:xfrm>
          <a:prstGeom prst="rect">
            <a:avLst/>
          </a:prstGeom>
        </p:spPr>
        <p:txBody>
          <a:bodyPr lIns="0" tIns="0" rIns="0" bIns="0" rtlCol="0" anchor="t">
            <a:spAutoFit/>
          </a:bodyPr>
          <a:lstStyle/>
          <a:p>
            <a:pPr algn="l">
              <a:lnSpc>
                <a:spcPts val="5400"/>
              </a:lnSpc>
            </a:pPr>
            <a:r>
              <a:rPr lang="en-US" sz="4500" b="1" dirty="0">
                <a:solidFill>
                  <a:srgbClr val="000000"/>
                </a:solidFill>
                <a:latin typeface="Sailec 1 Bold"/>
                <a:ea typeface="Sailec 1 Bold"/>
                <a:cs typeface="Sailec 1 Bold"/>
                <a:sym typeface="Sailec 1 Bold"/>
              </a:rPr>
              <a:t>Helping parent and tech groups to understand and engage parents around smartphones and online safety</a:t>
            </a:r>
          </a:p>
        </p:txBody>
      </p:sp>
      <p:sp>
        <p:nvSpPr>
          <p:cNvPr id="7" name="TextBox 7"/>
          <p:cNvSpPr txBox="1"/>
          <p:nvPr/>
        </p:nvSpPr>
        <p:spPr>
          <a:xfrm>
            <a:off x="9338127" y="8135701"/>
            <a:ext cx="7203274" cy="276225"/>
          </a:xfrm>
          <a:prstGeom prst="rect">
            <a:avLst/>
          </a:prstGeom>
        </p:spPr>
        <p:txBody>
          <a:bodyPr lIns="0" tIns="0" rIns="0" bIns="0" rtlCol="0" anchor="t">
            <a:spAutoFit/>
          </a:bodyPr>
          <a:lstStyle/>
          <a:p>
            <a:pPr algn="l">
              <a:lnSpc>
                <a:spcPts val="1980"/>
              </a:lnSpc>
            </a:pPr>
            <a:r>
              <a:rPr lang="en-US" sz="1650">
                <a:solidFill>
                  <a:srgbClr val="000000"/>
                </a:solidFill>
                <a:latin typeface="Sailec 1"/>
                <a:ea typeface="Sailec 1"/>
                <a:cs typeface="Sailec 1"/>
                <a:sym typeface="Sailec 1"/>
              </a:rPr>
              <a:t>Source: Parents Talk Online Safety, October 2025</a:t>
            </a:r>
          </a:p>
        </p:txBody>
      </p:sp>
      <p:sp>
        <p:nvSpPr>
          <p:cNvPr id="8" name="TextBox 8"/>
          <p:cNvSpPr txBox="1"/>
          <p:nvPr/>
        </p:nvSpPr>
        <p:spPr>
          <a:xfrm>
            <a:off x="1771255" y="1674089"/>
            <a:ext cx="4790926" cy="1038225"/>
          </a:xfrm>
          <a:prstGeom prst="rect">
            <a:avLst/>
          </a:prstGeom>
        </p:spPr>
        <p:txBody>
          <a:bodyPr lIns="0" tIns="0" rIns="0" bIns="0" rtlCol="0" anchor="t">
            <a:spAutoFit/>
          </a:bodyPr>
          <a:lstStyle/>
          <a:p>
            <a:pPr algn="l">
              <a:lnSpc>
                <a:spcPts val="3899"/>
              </a:lnSpc>
            </a:pPr>
            <a:r>
              <a:rPr lang="en-US" sz="3249" b="1">
                <a:solidFill>
                  <a:srgbClr val="3D4A6C"/>
                </a:solidFill>
                <a:latin typeface="Sailec 1 Bold"/>
                <a:ea typeface="Sailec 1 Bold"/>
                <a:cs typeface="Sailec 1 Bold"/>
                <a:sym typeface="Sailec 1 Bold"/>
              </a:rPr>
              <a:t>UK, US, Poland, Netherlands and France</a:t>
            </a:r>
          </a:p>
        </p:txBody>
      </p:sp>
      <p:sp>
        <p:nvSpPr>
          <p:cNvPr id="9" name="TextBox 6">
            <a:extLst>
              <a:ext uri="{FF2B5EF4-FFF2-40B4-BE49-F238E27FC236}">
                <a16:creationId xmlns:a16="http://schemas.microsoft.com/office/drawing/2014/main" id="{3083AE63-B55F-D965-6489-E9679B250741}"/>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768FD3B2-4CA9-F68E-680C-06524EA1786E}"/>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D82FF-311E-CB79-A771-F2C0F50CFC8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32BCB034-F72F-C20F-614B-D4D217DE8A10}"/>
              </a:ext>
            </a:extLst>
          </p:cNvPr>
          <p:cNvSpPr txBox="1"/>
          <p:nvPr/>
        </p:nvSpPr>
        <p:spPr>
          <a:xfrm>
            <a:off x="457200" y="3132445"/>
            <a:ext cx="6929296" cy="2769989"/>
          </a:xfrm>
          <a:prstGeom prst="rect">
            <a:avLst/>
          </a:prstGeom>
        </p:spPr>
        <p:txBody>
          <a:bodyPr lIns="0" tIns="0" rIns="0" bIns="0" rtlCol="0" anchor="t">
            <a:spAutoFit/>
          </a:bodyPr>
          <a:lstStyle/>
          <a:p>
            <a:pPr algn="l">
              <a:lnSpc>
                <a:spcPts val="5400"/>
              </a:lnSpc>
            </a:pPr>
            <a:r>
              <a:rPr lang="en-US" sz="4500" b="1" dirty="0">
                <a:solidFill>
                  <a:srgbClr val="000000"/>
                </a:solidFill>
                <a:latin typeface="Sailec 1 Bold"/>
                <a:ea typeface="Sailec 1 Bold"/>
                <a:cs typeface="Sailec 1 Bold"/>
                <a:sym typeface="Sailec 1 Bold"/>
              </a:rPr>
              <a:t>Demonstrating how green spaces foster local pride – and </a:t>
            </a:r>
          </a:p>
          <a:p>
            <a:pPr algn="l">
              <a:lnSpc>
                <a:spcPts val="5400"/>
              </a:lnSpc>
            </a:pPr>
            <a:r>
              <a:rPr lang="en-US" sz="4500" b="1" dirty="0">
                <a:solidFill>
                  <a:srgbClr val="000000"/>
                </a:solidFill>
                <a:latin typeface="Sailec 1 Bold"/>
                <a:ea typeface="Sailec 1 Bold"/>
                <a:cs typeface="Sailec 1 Bold"/>
                <a:sym typeface="Sailec 1 Bold"/>
              </a:rPr>
              <a:t>are vital to wellbeing </a:t>
            </a:r>
          </a:p>
        </p:txBody>
      </p:sp>
      <p:sp>
        <p:nvSpPr>
          <p:cNvPr id="8" name="TextBox 8">
            <a:extLst>
              <a:ext uri="{FF2B5EF4-FFF2-40B4-BE49-F238E27FC236}">
                <a16:creationId xmlns:a16="http://schemas.microsoft.com/office/drawing/2014/main" id="{BB4799D4-4E1A-C08E-79E6-64E445DCA80E}"/>
              </a:ext>
            </a:extLst>
          </p:cNvPr>
          <p:cNvSpPr txBox="1"/>
          <p:nvPr/>
        </p:nvSpPr>
        <p:spPr>
          <a:xfrm>
            <a:off x="1704923" y="1581299"/>
            <a:ext cx="4790926" cy="481350"/>
          </a:xfrm>
          <a:prstGeom prst="rect">
            <a:avLst/>
          </a:prstGeom>
        </p:spPr>
        <p:txBody>
          <a:bodyPr lIns="0" tIns="0" rIns="0" bIns="0" rtlCol="0" anchor="t">
            <a:spAutoFit/>
          </a:bodyPr>
          <a:lstStyle/>
          <a:p>
            <a:pPr algn="l">
              <a:lnSpc>
                <a:spcPts val="3899"/>
              </a:lnSpc>
            </a:pPr>
            <a:r>
              <a:rPr lang="en-US" sz="3249" b="1" dirty="0">
                <a:solidFill>
                  <a:srgbClr val="3D4A6C"/>
                </a:solidFill>
                <a:latin typeface="Sailec 1 Bold"/>
                <a:ea typeface="Sailec 1 Bold"/>
                <a:cs typeface="Sailec 1 Bold"/>
                <a:sym typeface="Sailec 1 Bold"/>
              </a:rPr>
              <a:t>GB</a:t>
            </a:r>
          </a:p>
        </p:txBody>
      </p:sp>
      <p:sp>
        <p:nvSpPr>
          <p:cNvPr id="9" name="TextBox 6">
            <a:extLst>
              <a:ext uri="{FF2B5EF4-FFF2-40B4-BE49-F238E27FC236}">
                <a16:creationId xmlns:a16="http://schemas.microsoft.com/office/drawing/2014/main" id="{0034C5E7-F98F-76C4-106D-9EBBB7C98523}"/>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2D9CAE08-8710-F489-FC39-8541A388DE69}"/>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pic>
        <p:nvPicPr>
          <p:cNvPr id="8194" name="Picture 2">
            <a:extLst>
              <a:ext uri="{FF2B5EF4-FFF2-40B4-BE49-F238E27FC236}">
                <a16:creationId xmlns:a16="http://schemas.microsoft.com/office/drawing/2014/main" id="{245500BF-0304-E1E0-51FD-453AFD9AC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548" y="800100"/>
            <a:ext cx="9810951" cy="8364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EC9080B-925B-F9E4-0B5F-911D2598259E}"/>
              </a:ext>
            </a:extLst>
          </p:cNvPr>
          <p:cNvPicPr>
            <a:picLocks noChangeAspect="1"/>
          </p:cNvPicPr>
          <p:nvPr/>
        </p:nvPicPr>
        <p:blipFill>
          <a:blip r:embed="rId3"/>
          <a:stretch>
            <a:fillRect/>
          </a:stretch>
        </p:blipFill>
        <p:spPr>
          <a:xfrm>
            <a:off x="1004517" y="1280389"/>
            <a:ext cx="647700" cy="787400"/>
          </a:xfrm>
          <a:prstGeom prst="rect">
            <a:avLst/>
          </a:prstGeom>
        </p:spPr>
      </p:pic>
    </p:spTree>
    <p:extLst>
      <p:ext uri="{BB962C8B-B14F-4D97-AF65-F5344CB8AC3E}">
        <p14:creationId xmlns:p14="http://schemas.microsoft.com/office/powerpoint/2010/main" val="1814020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TextBox 2"/>
          <p:cNvSpPr txBox="1"/>
          <p:nvPr/>
        </p:nvSpPr>
        <p:spPr>
          <a:xfrm>
            <a:off x="1028700" y="4219575"/>
            <a:ext cx="15963900" cy="1615827"/>
          </a:xfrm>
          <a:prstGeom prst="rect">
            <a:avLst/>
          </a:prstGeom>
        </p:spPr>
        <p:txBody>
          <a:bodyPr lIns="0" tIns="0" rIns="0" bIns="0" rtlCol="0" anchor="t">
            <a:spAutoFit/>
          </a:bodyPr>
          <a:lstStyle/>
          <a:p>
            <a:pPr marL="0" marR="0" lvl="0" indent="0" algn="l" defTabSz="914400" rtl="0" eaLnBrk="1" fontAlgn="auto" latinLnBrk="0" hangingPunct="1">
              <a:lnSpc>
                <a:spcPts val="6300"/>
              </a:lnSpc>
              <a:spcBef>
                <a:spcPts val="0"/>
              </a:spcBef>
              <a:spcAft>
                <a:spcPts val="0"/>
              </a:spcAft>
              <a:buClrTx/>
              <a:buSzTx/>
              <a:buFontTx/>
              <a:buNone/>
              <a:tabLst/>
              <a:defRPr/>
            </a:pPr>
            <a:r>
              <a:rPr kumimoji="0" lang="en-US" sz="525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Reflections on how civil society can </a:t>
            </a:r>
          </a:p>
          <a:p>
            <a:pPr marL="0" marR="0" lvl="0" indent="0" algn="l" defTabSz="914400" rtl="0" eaLnBrk="1" fontAlgn="auto" latinLnBrk="0" hangingPunct="1">
              <a:lnSpc>
                <a:spcPts val="6300"/>
              </a:lnSpc>
              <a:spcBef>
                <a:spcPts val="0"/>
              </a:spcBef>
              <a:spcAft>
                <a:spcPts val="0"/>
              </a:spcAft>
              <a:buClrTx/>
              <a:buSzTx/>
              <a:buFontTx/>
              <a:buNone/>
              <a:tabLst/>
              <a:defRPr/>
            </a:pPr>
            <a:r>
              <a:rPr kumimoji="0" lang="en-US" sz="525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effectively meet this moment </a:t>
            </a:r>
          </a:p>
        </p:txBody>
      </p:sp>
      <p:sp>
        <p:nvSpPr>
          <p:cNvPr id="3" name="TextBox 3"/>
          <p:cNvSpPr txBox="1"/>
          <p:nvPr/>
        </p:nvSpPr>
        <p:spPr>
          <a:xfrm>
            <a:off x="11268364" y="703416"/>
            <a:ext cx="6035387" cy="9210675"/>
          </a:xfrm>
          <a:prstGeom prst="rect">
            <a:avLst/>
          </a:prstGeom>
        </p:spPr>
        <p:txBody>
          <a:bodyPr lIns="0" tIns="0" rIns="0" bIns="0" rtlCol="0" anchor="t">
            <a:spAutoFit/>
          </a:bodyPr>
          <a:lstStyle/>
          <a:p>
            <a:pPr marL="0" marR="0" lvl="0" indent="0" algn="ctr" defTabSz="914400" rtl="0" eaLnBrk="1" fontAlgn="auto" latinLnBrk="0" hangingPunct="1">
              <a:lnSpc>
                <a:spcPts val="62762"/>
              </a:lnSpc>
              <a:spcBef>
                <a:spcPts val="0"/>
              </a:spcBef>
              <a:spcAft>
                <a:spcPts val="0"/>
              </a:spcAft>
              <a:buClrTx/>
              <a:buSzTx/>
              <a:buFontTx/>
              <a:buNone/>
              <a:tabLst/>
              <a:defRPr/>
            </a:pPr>
            <a:r>
              <a:rPr kumimoji="0" lang="en-US" sz="52301" b="1" i="0" u="none" strike="noStrike" kern="1200" cap="none" spc="0" normalizeH="0" baseline="0" noProof="0">
                <a:ln>
                  <a:noFill/>
                </a:ln>
                <a:solidFill>
                  <a:srgbClr val="26BBE4"/>
                </a:solidFill>
                <a:effectLst/>
                <a:uLnTx/>
                <a:uFillTx/>
                <a:latin typeface="Sailec 1 Bold"/>
                <a:ea typeface="Sailec 1 Bold"/>
                <a:cs typeface="Sailec 1 Bold"/>
                <a:sym typeface="Sailec 1 Bold"/>
              </a:rPr>
              <a:t>3</a:t>
            </a:r>
          </a:p>
        </p:txBody>
      </p:sp>
      <p:sp>
        <p:nvSpPr>
          <p:cNvPr id="4" name="Freeform 4"/>
          <p:cNvSpPr/>
          <p:nvPr/>
        </p:nvSpPr>
        <p:spPr>
          <a:xfrm>
            <a:off x="16660294" y="441713"/>
            <a:ext cx="1198013" cy="1173974"/>
          </a:xfrm>
          <a:custGeom>
            <a:avLst/>
            <a:gdLst/>
            <a:ahLst/>
            <a:cxnLst/>
            <a:rect l="l" t="t" r="r" b="b"/>
            <a:pathLst>
              <a:path w="1198013" h="1173974">
                <a:moveTo>
                  <a:pt x="0" y="0"/>
                </a:moveTo>
                <a:lnTo>
                  <a:pt x="1198012" y="0"/>
                </a:lnTo>
                <a:lnTo>
                  <a:pt x="1198012" y="1173974"/>
                </a:lnTo>
                <a:lnTo>
                  <a:pt x="0" y="1173974"/>
                </a:lnTo>
                <a:lnTo>
                  <a:pt x="0" y="0"/>
                </a:lnTo>
                <a:close/>
              </a:path>
            </a:pathLst>
          </a:custGeom>
          <a:blipFill>
            <a:blip/>
            <a:stretch>
              <a:fillRect l="-248209" t="-235662" r="-439919" b="-2333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TextBox 2"/>
          <p:cNvSpPr txBox="1"/>
          <p:nvPr/>
        </p:nvSpPr>
        <p:spPr>
          <a:xfrm>
            <a:off x="1028700" y="4714112"/>
            <a:ext cx="15963900" cy="3876675"/>
          </a:xfrm>
          <a:prstGeom prst="rect">
            <a:avLst/>
          </a:prstGeom>
        </p:spPr>
        <p:txBody>
          <a:bodyPr lIns="0" tIns="0" rIns="0" bIns="0" rtlCol="0" anchor="t">
            <a:spAutoFit/>
          </a:bodyPr>
          <a:lstStyle/>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A people-centric foundation: </a:t>
            </a:r>
            <a:r>
              <a:rPr kumimoji="0" lang="en-US" sz="6149" b="0" i="0" u="none" strike="noStrike" kern="1200" cap="none" spc="0" normalizeH="0" baseline="0" noProof="0">
                <a:ln>
                  <a:noFill/>
                </a:ln>
                <a:solidFill>
                  <a:srgbClr val="FFFFFF"/>
                </a:solidFill>
                <a:effectLst/>
                <a:uLnTx/>
                <a:uFillTx/>
                <a:latin typeface="Sailec 1"/>
                <a:ea typeface="Sailec 1"/>
                <a:cs typeface="Sailec 1"/>
                <a:sym typeface="Sailec 1"/>
              </a:rPr>
              <a:t>Prioritise interventions which can reach the ‘Invisible Third’ or ‘Exhausted Majority’ rather than the usual suspects </a:t>
            </a:r>
          </a:p>
        </p:txBody>
      </p:sp>
      <p:sp>
        <p:nvSpPr>
          <p:cNvPr id="3" name="TextBox 3"/>
          <p:cNvSpPr txBox="1"/>
          <p:nvPr/>
        </p:nvSpPr>
        <p:spPr>
          <a:xfrm>
            <a:off x="1028700" y="1457891"/>
            <a:ext cx="2147720" cy="2859757"/>
          </a:xfrm>
          <a:prstGeom prst="rect">
            <a:avLst/>
          </a:prstGeom>
        </p:spPr>
        <p:txBody>
          <a:bodyPr lIns="0" tIns="0" rIns="0" bIns="0" rtlCol="0" anchor="t">
            <a:spAutoFit/>
          </a:bodyPr>
          <a:lstStyle/>
          <a:p>
            <a:pPr marL="0" marR="0" lvl="0" indent="0" algn="l" defTabSz="914400" rtl="0" eaLnBrk="1" fontAlgn="auto" latinLnBrk="0" hangingPunct="1">
              <a:lnSpc>
                <a:spcPts val="22334"/>
              </a:lnSpc>
              <a:spcBef>
                <a:spcPts val="0"/>
              </a:spcBef>
              <a:spcAft>
                <a:spcPts val="0"/>
              </a:spcAft>
              <a:buClrTx/>
              <a:buSzTx/>
              <a:buFontTx/>
              <a:buNone/>
              <a:tabLst/>
              <a:defRPr/>
            </a:pPr>
            <a:r>
              <a:rPr kumimoji="0" lang="en-US" sz="18611" b="1" i="0" u="none" strike="noStrike" kern="1200" cap="none" spc="0" normalizeH="0" baseline="0" noProof="0" dirty="0">
                <a:ln>
                  <a:noFill/>
                </a:ln>
                <a:solidFill>
                  <a:srgbClr val="26BBE4"/>
                </a:solidFill>
                <a:effectLst/>
                <a:uLnTx/>
                <a:uFillTx/>
                <a:latin typeface="Sailec 1 Bold"/>
                <a:ea typeface="Sailec 1 Bold"/>
                <a:cs typeface="Sailec 1 Bold"/>
                <a:sym typeface="Sailec 1 Bold"/>
              </a:rPr>
              <a:t>1</a:t>
            </a:r>
          </a:p>
        </p:txBody>
      </p:sp>
      <p:sp>
        <p:nvSpPr>
          <p:cNvPr id="5" name="Freeform 5">
            <a:extLst>
              <a:ext uri="{FF2B5EF4-FFF2-40B4-BE49-F238E27FC236}">
                <a16:creationId xmlns:a16="http://schemas.microsoft.com/office/drawing/2014/main" id="{700EC895-EF8E-E26E-EB4E-E695AE40CDDE}"/>
              </a:ext>
            </a:extLst>
          </p:cNvPr>
          <p:cNvSpPr/>
          <p:nvPr/>
        </p:nvSpPr>
        <p:spPr>
          <a:xfrm>
            <a:off x="16660294" y="441713"/>
            <a:ext cx="1198013" cy="1173974"/>
          </a:xfrm>
          <a:custGeom>
            <a:avLst/>
            <a:gdLst/>
            <a:ahLst/>
            <a:cxnLst/>
            <a:rect l="l" t="t" r="r" b="b"/>
            <a:pathLst>
              <a:path w="1198013" h="1173974">
                <a:moveTo>
                  <a:pt x="0" y="0"/>
                </a:moveTo>
                <a:lnTo>
                  <a:pt x="1198012" y="0"/>
                </a:lnTo>
                <a:lnTo>
                  <a:pt x="1198012" y="1173974"/>
                </a:lnTo>
                <a:lnTo>
                  <a:pt x="0" y="1173974"/>
                </a:lnTo>
                <a:lnTo>
                  <a:pt x="0" y="0"/>
                </a:lnTo>
                <a:close/>
              </a:path>
            </a:pathLst>
          </a:custGeom>
          <a:blipFill>
            <a:blip r:embed="rId2"/>
            <a:stretch>
              <a:fillRect l="-248209" t="-235662" r="-439919" b="-2333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TextBox 2"/>
          <p:cNvSpPr txBox="1"/>
          <p:nvPr/>
        </p:nvSpPr>
        <p:spPr>
          <a:xfrm>
            <a:off x="1028700" y="4714112"/>
            <a:ext cx="15963900" cy="3876675"/>
          </a:xfrm>
          <a:prstGeom prst="rect">
            <a:avLst/>
          </a:prstGeom>
        </p:spPr>
        <p:txBody>
          <a:bodyPr lIns="0" tIns="0" rIns="0" bIns="0" rtlCol="0" anchor="t">
            <a:spAutoFit/>
          </a:bodyPr>
          <a:lstStyle/>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Acknowledge the upstream: </a:t>
            </a:r>
            <a:r>
              <a:rPr kumimoji="0" lang="en-US" sz="6149" b="0" i="0" u="none" strike="noStrike" kern="1200" cap="none" spc="0" normalizeH="0" baseline="0" noProof="0" dirty="0" err="1">
                <a:ln>
                  <a:noFill/>
                </a:ln>
                <a:solidFill>
                  <a:srgbClr val="FFFFFF"/>
                </a:solidFill>
                <a:effectLst/>
                <a:uLnTx/>
                <a:uFillTx/>
                <a:latin typeface="Sailec 1"/>
                <a:ea typeface="Sailec 1"/>
                <a:cs typeface="Sailec 1"/>
                <a:sym typeface="Sailec 1"/>
              </a:rPr>
              <a:t>Recognise</a:t>
            </a:r>
            <a:r>
              <a:rPr kumimoji="0" lang="en-US" sz="6149" b="0" i="0" u="none" strike="noStrike" kern="1200" cap="none" spc="0" normalizeH="0" baseline="0" noProof="0" dirty="0">
                <a:ln>
                  <a:noFill/>
                </a:ln>
                <a:solidFill>
                  <a:srgbClr val="FFFFFF"/>
                </a:solidFill>
                <a:effectLst/>
                <a:uLnTx/>
                <a:uFillTx/>
                <a:latin typeface="Sailec 1"/>
                <a:ea typeface="Sailec 1"/>
                <a:cs typeface="Sailec 1"/>
                <a:sym typeface="Sailec 1"/>
              </a:rPr>
              <a:t> that individual interventions or projects are shaped by headwinds and upstream challenges. </a:t>
            </a:r>
          </a:p>
        </p:txBody>
      </p:sp>
      <p:sp>
        <p:nvSpPr>
          <p:cNvPr id="3" name="TextBox 3"/>
          <p:cNvSpPr txBox="1"/>
          <p:nvPr/>
        </p:nvSpPr>
        <p:spPr>
          <a:xfrm>
            <a:off x="1028700" y="1457891"/>
            <a:ext cx="2147720" cy="2859757"/>
          </a:xfrm>
          <a:prstGeom prst="rect">
            <a:avLst/>
          </a:prstGeom>
        </p:spPr>
        <p:txBody>
          <a:bodyPr lIns="0" tIns="0" rIns="0" bIns="0" rtlCol="0" anchor="t">
            <a:spAutoFit/>
          </a:bodyPr>
          <a:lstStyle/>
          <a:p>
            <a:pPr marL="0" marR="0" lvl="0" indent="0" algn="l" defTabSz="914400" rtl="0" eaLnBrk="1" fontAlgn="auto" latinLnBrk="0" hangingPunct="1">
              <a:lnSpc>
                <a:spcPts val="22334"/>
              </a:lnSpc>
              <a:spcBef>
                <a:spcPts val="0"/>
              </a:spcBef>
              <a:spcAft>
                <a:spcPts val="0"/>
              </a:spcAft>
              <a:buClrTx/>
              <a:buSzTx/>
              <a:buFontTx/>
              <a:buNone/>
              <a:tabLst/>
              <a:defRPr/>
            </a:pPr>
            <a:r>
              <a:rPr kumimoji="0" lang="en-US" sz="18611" b="1" i="0" u="none" strike="noStrike" kern="1200" cap="none" spc="0" normalizeH="0" baseline="0" noProof="0" dirty="0">
                <a:ln>
                  <a:noFill/>
                </a:ln>
                <a:solidFill>
                  <a:srgbClr val="26BBE4"/>
                </a:solidFill>
                <a:effectLst/>
                <a:uLnTx/>
                <a:uFillTx/>
                <a:latin typeface="Sailec 1 Bold"/>
                <a:ea typeface="Sailec 1 Bold"/>
                <a:cs typeface="Sailec 1 Bold"/>
                <a:sym typeface="Sailec 1 Bold"/>
              </a:rPr>
              <a:t>2</a:t>
            </a:r>
          </a:p>
        </p:txBody>
      </p:sp>
      <p:sp>
        <p:nvSpPr>
          <p:cNvPr id="5" name="Freeform 5">
            <a:extLst>
              <a:ext uri="{FF2B5EF4-FFF2-40B4-BE49-F238E27FC236}">
                <a16:creationId xmlns:a16="http://schemas.microsoft.com/office/drawing/2014/main" id="{E708C2A3-86D3-9FF9-0020-0B4A0A1EA3F1}"/>
              </a:ext>
            </a:extLst>
          </p:cNvPr>
          <p:cNvSpPr/>
          <p:nvPr/>
        </p:nvSpPr>
        <p:spPr>
          <a:xfrm>
            <a:off x="16660294" y="441713"/>
            <a:ext cx="1198013" cy="1173974"/>
          </a:xfrm>
          <a:custGeom>
            <a:avLst/>
            <a:gdLst/>
            <a:ahLst/>
            <a:cxnLst/>
            <a:rect l="l" t="t" r="r" b="b"/>
            <a:pathLst>
              <a:path w="1198013" h="1173974">
                <a:moveTo>
                  <a:pt x="0" y="0"/>
                </a:moveTo>
                <a:lnTo>
                  <a:pt x="1198012" y="0"/>
                </a:lnTo>
                <a:lnTo>
                  <a:pt x="1198012" y="1173974"/>
                </a:lnTo>
                <a:lnTo>
                  <a:pt x="0" y="1173974"/>
                </a:lnTo>
                <a:lnTo>
                  <a:pt x="0" y="0"/>
                </a:lnTo>
                <a:close/>
              </a:path>
            </a:pathLst>
          </a:custGeom>
          <a:blipFill>
            <a:blip r:embed="rId2"/>
            <a:stretch>
              <a:fillRect l="-248209" t="-235662" r="-439919" b="-2333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a:extLst>
            <a:ext uri="{FF2B5EF4-FFF2-40B4-BE49-F238E27FC236}">
              <a16:creationId xmlns:a16="http://schemas.microsoft.com/office/drawing/2014/main" id="{2B70382E-89E3-9F2B-949B-12F9295EAD7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BE33525-30AC-DF41-D4EB-2FD0FFDEDE74}"/>
              </a:ext>
            </a:extLst>
          </p:cNvPr>
          <p:cNvSpPr txBox="1"/>
          <p:nvPr/>
        </p:nvSpPr>
        <p:spPr>
          <a:xfrm>
            <a:off x="1162050" y="1562706"/>
            <a:ext cx="15963900" cy="1837298"/>
          </a:xfrm>
          <a:prstGeom prst="rect">
            <a:avLst/>
          </a:prstGeom>
        </p:spPr>
        <p:txBody>
          <a:bodyPr lIns="0" tIns="0" rIns="0" bIns="0" rtlCol="0" anchor="t">
            <a:spAutoFit/>
          </a:bodyPr>
          <a:lstStyle/>
          <a:p>
            <a:pPr marL="0" marR="0" lvl="0" indent="0" defTabSz="914400" rtl="0" eaLnBrk="1" fontAlgn="auto" latinLnBrk="0" hangingPunct="1">
              <a:lnSpc>
                <a:spcPts val="7379"/>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This moment requires a different leadership skill set that isn’t always instinctive</a:t>
            </a:r>
            <a:endParaRPr kumimoji="0" lang="en-US" sz="5400" b="0" i="0" u="none" strike="noStrike" kern="1200" cap="none" spc="0" normalizeH="0" baseline="0" noProof="0" dirty="0">
              <a:ln>
                <a:noFill/>
              </a:ln>
              <a:solidFill>
                <a:srgbClr val="FFFFFF"/>
              </a:solidFill>
              <a:effectLst/>
              <a:uLnTx/>
              <a:uFillTx/>
              <a:latin typeface="Sailec 1"/>
              <a:ea typeface="Sailec 1"/>
              <a:cs typeface="Sailec 1"/>
              <a:sym typeface="Sailec 1"/>
            </a:endParaRPr>
          </a:p>
        </p:txBody>
      </p:sp>
      <p:sp>
        <p:nvSpPr>
          <p:cNvPr id="20" name="TextBox 19">
            <a:extLst>
              <a:ext uri="{FF2B5EF4-FFF2-40B4-BE49-F238E27FC236}">
                <a16:creationId xmlns:a16="http://schemas.microsoft.com/office/drawing/2014/main" id="{E0E36A3A-75ED-7ED9-8B35-A88E0FA124E5}"/>
              </a:ext>
            </a:extLst>
          </p:cNvPr>
          <p:cNvSpPr txBox="1"/>
          <p:nvPr/>
        </p:nvSpPr>
        <p:spPr>
          <a:xfrm>
            <a:off x="838200" y="4067857"/>
            <a:ext cx="3962400" cy="1200329"/>
          </a:xfrm>
          <a:prstGeom prst="rect">
            <a:avLst/>
          </a:prstGeom>
          <a:noFill/>
        </p:spPr>
        <p:txBody>
          <a:bodyPr wrap="square">
            <a:spAutoFit/>
          </a:bodyPr>
          <a:lstStyle/>
          <a:p>
            <a:r>
              <a:rPr lang="en-US" sz="3600" dirty="0">
                <a:solidFill>
                  <a:schemeClr val="bg1"/>
                </a:solidFill>
                <a:latin typeface="Sailec 1"/>
                <a:ea typeface="Sailec 1"/>
                <a:cs typeface="Sailec 1"/>
                <a:sym typeface="Sailec 1"/>
              </a:rPr>
              <a:t>Identifying false</a:t>
            </a:r>
          </a:p>
          <a:p>
            <a:r>
              <a:rPr lang="en-US" sz="3600" dirty="0">
                <a:solidFill>
                  <a:schemeClr val="bg1"/>
                </a:solidFill>
                <a:latin typeface="Sailec 1"/>
                <a:ea typeface="Sailec 1"/>
                <a:cs typeface="Sailec 1"/>
                <a:sym typeface="Sailec 1"/>
              </a:rPr>
              <a:t>binaries </a:t>
            </a:r>
            <a:endParaRPr lang="en-US" sz="3600" dirty="0">
              <a:solidFill>
                <a:schemeClr val="bg1"/>
              </a:solidFill>
            </a:endParaRPr>
          </a:p>
        </p:txBody>
      </p:sp>
      <p:sp>
        <p:nvSpPr>
          <p:cNvPr id="4" name="TextBox 3">
            <a:extLst>
              <a:ext uri="{FF2B5EF4-FFF2-40B4-BE49-F238E27FC236}">
                <a16:creationId xmlns:a16="http://schemas.microsoft.com/office/drawing/2014/main" id="{DB3F4D2D-5C3F-1111-A062-58E2D1436229}"/>
              </a:ext>
            </a:extLst>
          </p:cNvPr>
          <p:cNvSpPr txBox="1"/>
          <p:nvPr/>
        </p:nvSpPr>
        <p:spPr>
          <a:xfrm>
            <a:off x="4572000" y="4986507"/>
            <a:ext cx="5334000" cy="1200329"/>
          </a:xfrm>
          <a:prstGeom prst="rect">
            <a:avLst/>
          </a:prstGeom>
          <a:noFill/>
        </p:spPr>
        <p:txBody>
          <a:bodyPr wrap="square">
            <a:spAutoFit/>
          </a:bodyPr>
          <a:lstStyle/>
          <a:p>
            <a:r>
              <a:rPr lang="en-US" sz="3600" dirty="0">
                <a:solidFill>
                  <a:schemeClr val="bg1"/>
                </a:solidFill>
                <a:latin typeface="Sailec 1"/>
                <a:sym typeface="Sailec 1"/>
              </a:rPr>
              <a:t>Uncovering perception </a:t>
            </a:r>
          </a:p>
          <a:p>
            <a:r>
              <a:rPr lang="en-US" sz="3600" dirty="0">
                <a:solidFill>
                  <a:schemeClr val="bg1"/>
                </a:solidFill>
                <a:latin typeface="Sailec 1"/>
                <a:sym typeface="Sailec 1"/>
              </a:rPr>
              <a:t>gaps</a:t>
            </a:r>
            <a:endParaRPr lang="en-US" sz="3600" dirty="0">
              <a:solidFill>
                <a:schemeClr val="bg1"/>
              </a:solidFill>
            </a:endParaRPr>
          </a:p>
        </p:txBody>
      </p:sp>
      <p:sp>
        <p:nvSpPr>
          <p:cNvPr id="5" name="TextBox 4">
            <a:extLst>
              <a:ext uri="{FF2B5EF4-FFF2-40B4-BE49-F238E27FC236}">
                <a16:creationId xmlns:a16="http://schemas.microsoft.com/office/drawing/2014/main" id="{E3E5470C-6820-4FCB-DE8A-84E73CC993F9}"/>
              </a:ext>
            </a:extLst>
          </p:cNvPr>
          <p:cNvSpPr txBox="1"/>
          <p:nvPr/>
        </p:nvSpPr>
        <p:spPr>
          <a:xfrm>
            <a:off x="8458200" y="6467903"/>
            <a:ext cx="6096000" cy="1200329"/>
          </a:xfrm>
          <a:prstGeom prst="rect">
            <a:avLst/>
          </a:prstGeom>
          <a:noFill/>
        </p:spPr>
        <p:txBody>
          <a:bodyPr wrap="square">
            <a:spAutoFit/>
          </a:bodyPr>
          <a:lstStyle/>
          <a:p>
            <a:r>
              <a:rPr lang="en-US" sz="3600" dirty="0">
                <a:solidFill>
                  <a:schemeClr val="bg1"/>
                </a:solidFill>
                <a:latin typeface="Sailec 1"/>
                <a:ea typeface="Sailec 1"/>
                <a:cs typeface="Sailec 1"/>
                <a:sym typeface="Sailec 1"/>
              </a:rPr>
              <a:t>Finding unexpected common ground</a:t>
            </a:r>
            <a:endParaRPr lang="en-US" sz="3600" dirty="0">
              <a:solidFill>
                <a:schemeClr val="bg1"/>
              </a:solidFill>
            </a:endParaRPr>
          </a:p>
        </p:txBody>
      </p:sp>
      <p:sp>
        <p:nvSpPr>
          <p:cNvPr id="7" name="TextBox 6">
            <a:extLst>
              <a:ext uri="{FF2B5EF4-FFF2-40B4-BE49-F238E27FC236}">
                <a16:creationId xmlns:a16="http://schemas.microsoft.com/office/drawing/2014/main" id="{71BE958A-1512-682A-AE02-6FDD568C3AB0}"/>
              </a:ext>
            </a:extLst>
          </p:cNvPr>
          <p:cNvSpPr txBox="1"/>
          <p:nvPr/>
        </p:nvSpPr>
        <p:spPr>
          <a:xfrm>
            <a:off x="12496800" y="8124129"/>
            <a:ext cx="4822371" cy="1200329"/>
          </a:xfrm>
          <a:prstGeom prst="rect">
            <a:avLst/>
          </a:prstGeom>
          <a:noFill/>
        </p:spPr>
        <p:txBody>
          <a:bodyPr wrap="square">
            <a:spAutoFit/>
          </a:bodyPr>
          <a:lstStyle/>
          <a:p>
            <a:r>
              <a:rPr lang="en-US" sz="3600" dirty="0">
                <a:solidFill>
                  <a:schemeClr val="bg1"/>
                </a:solidFill>
                <a:latin typeface="Sailec 1"/>
                <a:ea typeface="Sailec 1"/>
                <a:cs typeface="Sailec 1"/>
                <a:sym typeface="Sailec 1"/>
              </a:rPr>
              <a:t>Elevating the voices of ordinary people </a:t>
            </a:r>
            <a:endParaRPr lang="en-US" sz="3600" dirty="0">
              <a:solidFill>
                <a:schemeClr val="bg1"/>
              </a:solidFill>
            </a:endParaRPr>
          </a:p>
        </p:txBody>
      </p:sp>
    </p:spTree>
    <p:extLst>
      <p:ext uri="{BB962C8B-B14F-4D97-AF65-F5344CB8AC3E}">
        <p14:creationId xmlns:p14="http://schemas.microsoft.com/office/powerpoint/2010/main" val="59159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TextBox 2"/>
          <p:cNvSpPr txBox="1"/>
          <p:nvPr/>
        </p:nvSpPr>
        <p:spPr>
          <a:xfrm>
            <a:off x="1028700" y="4714112"/>
            <a:ext cx="15963900" cy="2810706"/>
          </a:xfrm>
          <a:prstGeom prst="rect">
            <a:avLst/>
          </a:prstGeom>
        </p:spPr>
        <p:txBody>
          <a:bodyPr lIns="0" tIns="0" rIns="0" bIns="0" rtlCol="0" anchor="t">
            <a:spAutoFit/>
          </a:bodyPr>
          <a:lstStyle/>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dirty="0">
                <a:ln>
                  <a:noFill/>
                </a:ln>
                <a:solidFill>
                  <a:srgbClr val="FFFFFF"/>
                </a:solidFill>
                <a:effectLst/>
                <a:uLnTx/>
                <a:uFillTx/>
                <a:latin typeface="Sailec 1 Bold"/>
                <a:ea typeface="Sailec 1 Bold"/>
                <a:cs typeface="Sailec 1 Bold"/>
                <a:sym typeface="Sailec 1 Bold"/>
              </a:rPr>
              <a:t>Value risk-taking: </a:t>
            </a:r>
            <a:r>
              <a:rPr kumimoji="0" lang="en-US" sz="6149" b="0" i="0" u="none" strike="noStrike" kern="1200" cap="none" spc="0" normalizeH="0" baseline="0" noProof="0" dirty="0">
                <a:ln>
                  <a:noFill/>
                </a:ln>
                <a:solidFill>
                  <a:srgbClr val="FFFFFF"/>
                </a:solidFill>
                <a:effectLst/>
                <a:uLnTx/>
                <a:uFillTx/>
                <a:latin typeface="Sailec 1"/>
                <a:ea typeface="Sailec 1"/>
                <a:cs typeface="Sailec 1"/>
                <a:sym typeface="Sailec 1"/>
              </a:rPr>
              <a:t>develop a risk appetite that fits the context - it is not a time for caution. </a:t>
            </a:r>
          </a:p>
        </p:txBody>
      </p:sp>
      <p:sp>
        <p:nvSpPr>
          <p:cNvPr id="3" name="TextBox 3"/>
          <p:cNvSpPr txBox="1"/>
          <p:nvPr/>
        </p:nvSpPr>
        <p:spPr>
          <a:xfrm>
            <a:off x="1028700" y="1580387"/>
            <a:ext cx="2147720" cy="2859757"/>
          </a:xfrm>
          <a:prstGeom prst="rect">
            <a:avLst/>
          </a:prstGeom>
        </p:spPr>
        <p:txBody>
          <a:bodyPr lIns="0" tIns="0" rIns="0" bIns="0" rtlCol="0" anchor="t">
            <a:spAutoFit/>
          </a:bodyPr>
          <a:lstStyle/>
          <a:p>
            <a:pPr marL="0" marR="0" lvl="0" indent="0" algn="l" defTabSz="914400" rtl="0" eaLnBrk="1" fontAlgn="auto" latinLnBrk="0" hangingPunct="1">
              <a:lnSpc>
                <a:spcPts val="22334"/>
              </a:lnSpc>
              <a:spcBef>
                <a:spcPts val="0"/>
              </a:spcBef>
              <a:spcAft>
                <a:spcPts val="0"/>
              </a:spcAft>
              <a:buClrTx/>
              <a:buSzTx/>
              <a:buFontTx/>
              <a:buNone/>
              <a:tabLst/>
              <a:defRPr/>
            </a:pPr>
            <a:r>
              <a:rPr kumimoji="0" lang="en-US" sz="18611" b="1" i="0" u="none" strike="noStrike" kern="1200" cap="none" spc="0" normalizeH="0" baseline="0" noProof="0" dirty="0">
                <a:ln>
                  <a:noFill/>
                </a:ln>
                <a:solidFill>
                  <a:srgbClr val="26BBE4"/>
                </a:solidFill>
                <a:effectLst/>
                <a:uLnTx/>
                <a:uFillTx/>
                <a:latin typeface="Sailec 1 Bold"/>
                <a:ea typeface="Sailec 1 Bold"/>
                <a:cs typeface="Sailec 1 Bold"/>
                <a:sym typeface="Sailec 1 Bold"/>
              </a:rPr>
              <a:t>3</a:t>
            </a:r>
          </a:p>
        </p:txBody>
      </p:sp>
      <p:sp>
        <p:nvSpPr>
          <p:cNvPr id="5" name="Freeform 5">
            <a:extLst>
              <a:ext uri="{FF2B5EF4-FFF2-40B4-BE49-F238E27FC236}">
                <a16:creationId xmlns:a16="http://schemas.microsoft.com/office/drawing/2014/main" id="{DE2E9D1C-AC5C-1064-2F39-E415390955EE}"/>
              </a:ext>
            </a:extLst>
          </p:cNvPr>
          <p:cNvSpPr/>
          <p:nvPr/>
        </p:nvSpPr>
        <p:spPr>
          <a:xfrm>
            <a:off x="16660294" y="441713"/>
            <a:ext cx="1198013" cy="1173974"/>
          </a:xfrm>
          <a:custGeom>
            <a:avLst/>
            <a:gdLst/>
            <a:ahLst/>
            <a:cxnLst/>
            <a:rect l="l" t="t" r="r" b="b"/>
            <a:pathLst>
              <a:path w="1198013" h="1173974">
                <a:moveTo>
                  <a:pt x="0" y="0"/>
                </a:moveTo>
                <a:lnTo>
                  <a:pt x="1198012" y="0"/>
                </a:lnTo>
                <a:lnTo>
                  <a:pt x="1198012" y="1173974"/>
                </a:lnTo>
                <a:lnTo>
                  <a:pt x="0" y="1173974"/>
                </a:lnTo>
                <a:lnTo>
                  <a:pt x="0" y="0"/>
                </a:lnTo>
                <a:close/>
              </a:path>
            </a:pathLst>
          </a:custGeom>
          <a:blipFill>
            <a:blip r:embed="rId2"/>
            <a:stretch>
              <a:fillRect l="-248209" t="-235662" r="-439919" b="-2333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TextBox 2"/>
          <p:cNvSpPr txBox="1"/>
          <p:nvPr/>
        </p:nvSpPr>
        <p:spPr>
          <a:xfrm>
            <a:off x="1028700" y="4714112"/>
            <a:ext cx="15963900" cy="3876675"/>
          </a:xfrm>
          <a:prstGeom prst="rect">
            <a:avLst/>
          </a:prstGeom>
        </p:spPr>
        <p:txBody>
          <a:bodyPr lIns="0" tIns="0" rIns="0" bIns="0" rtlCol="0" anchor="t">
            <a:spAutoFit/>
          </a:bodyPr>
          <a:lstStyle/>
          <a:p>
            <a:pPr marL="0" marR="0" lvl="0" indent="0" algn="l" defTabSz="914400" rtl="0" eaLnBrk="1" fontAlgn="auto" latinLnBrk="0" hangingPunct="1">
              <a:lnSpc>
                <a:spcPts val="7379"/>
              </a:lnSpc>
              <a:spcBef>
                <a:spcPts val="0"/>
              </a:spcBef>
              <a:spcAft>
                <a:spcPts val="0"/>
              </a:spcAft>
              <a:buClrTx/>
              <a:buSzTx/>
              <a:buFontTx/>
              <a:buNone/>
              <a:tabLst/>
              <a:defRPr/>
            </a:pPr>
            <a:r>
              <a:rPr kumimoji="0" lang="en-US" sz="6149" b="1" i="0" u="none" strike="noStrike" kern="1200" cap="none" spc="0" normalizeH="0" baseline="0" noProof="0">
                <a:ln>
                  <a:noFill/>
                </a:ln>
                <a:solidFill>
                  <a:srgbClr val="FFFFFF"/>
                </a:solidFill>
                <a:effectLst/>
                <a:uLnTx/>
                <a:uFillTx/>
                <a:latin typeface="Sailec 1 Bold"/>
                <a:ea typeface="Sailec 1 Bold"/>
                <a:cs typeface="Sailec 1 Bold"/>
                <a:sym typeface="Sailec 1 Bold"/>
              </a:rPr>
              <a:t>Value diversity of thought: </a:t>
            </a:r>
            <a:r>
              <a:rPr kumimoji="0" lang="en-US" sz="6149" b="0" i="0" u="none" strike="noStrike" kern="1200" cap="none" spc="0" normalizeH="0" baseline="0" noProof="0">
                <a:ln>
                  <a:noFill/>
                </a:ln>
                <a:solidFill>
                  <a:srgbClr val="FFFFFF"/>
                </a:solidFill>
                <a:effectLst/>
                <a:uLnTx/>
                <a:uFillTx/>
                <a:latin typeface="Sailec 1"/>
                <a:ea typeface="Sailec 1"/>
                <a:cs typeface="Sailec 1"/>
                <a:sym typeface="Sailec 1"/>
              </a:rPr>
              <a:t>engage partners who will disagree and ensure solutions are drawn from range of backgrounds and life experiences</a:t>
            </a:r>
          </a:p>
        </p:txBody>
      </p:sp>
      <p:sp>
        <p:nvSpPr>
          <p:cNvPr id="3" name="TextBox 3"/>
          <p:cNvSpPr txBox="1"/>
          <p:nvPr/>
        </p:nvSpPr>
        <p:spPr>
          <a:xfrm>
            <a:off x="1028700" y="1580387"/>
            <a:ext cx="2147720" cy="2859757"/>
          </a:xfrm>
          <a:prstGeom prst="rect">
            <a:avLst/>
          </a:prstGeom>
        </p:spPr>
        <p:txBody>
          <a:bodyPr lIns="0" tIns="0" rIns="0" bIns="0" rtlCol="0" anchor="t">
            <a:spAutoFit/>
          </a:bodyPr>
          <a:lstStyle/>
          <a:p>
            <a:pPr marL="0" marR="0" lvl="0" indent="0" algn="l" defTabSz="914400" rtl="0" eaLnBrk="1" fontAlgn="auto" latinLnBrk="0" hangingPunct="1">
              <a:lnSpc>
                <a:spcPts val="22334"/>
              </a:lnSpc>
              <a:spcBef>
                <a:spcPts val="0"/>
              </a:spcBef>
              <a:spcAft>
                <a:spcPts val="0"/>
              </a:spcAft>
              <a:buClrTx/>
              <a:buSzTx/>
              <a:buFontTx/>
              <a:buNone/>
              <a:tabLst/>
              <a:defRPr/>
            </a:pPr>
            <a:r>
              <a:rPr kumimoji="0" lang="en-US" sz="18611" b="1" i="0" u="none" strike="noStrike" kern="1200" cap="none" spc="0" normalizeH="0" baseline="0" noProof="0" dirty="0">
                <a:ln>
                  <a:noFill/>
                </a:ln>
                <a:solidFill>
                  <a:srgbClr val="26BBE4"/>
                </a:solidFill>
                <a:effectLst/>
                <a:uLnTx/>
                <a:uFillTx/>
                <a:latin typeface="Sailec 1 Bold"/>
                <a:ea typeface="Sailec 1 Bold"/>
                <a:cs typeface="Sailec 1 Bold"/>
                <a:sym typeface="Sailec 1 Bold"/>
              </a:rPr>
              <a:t>4</a:t>
            </a:r>
          </a:p>
        </p:txBody>
      </p:sp>
      <p:sp>
        <p:nvSpPr>
          <p:cNvPr id="5" name="Freeform 5">
            <a:extLst>
              <a:ext uri="{FF2B5EF4-FFF2-40B4-BE49-F238E27FC236}">
                <a16:creationId xmlns:a16="http://schemas.microsoft.com/office/drawing/2014/main" id="{3447A30B-50BC-9339-2968-A873DE808E16}"/>
              </a:ext>
            </a:extLst>
          </p:cNvPr>
          <p:cNvSpPr/>
          <p:nvPr/>
        </p:nvSpPr>
        <p:spPr>
          <a:xfrm>
            <a:off x="16660294" y="441713"/>
            <a:ext cx="1198013" cy="1173974"/>
          </a:xfrm>
          <a:custGeom>
            <a:avLst/>
            <a:gdLst/>
            <a:ahLst/>
            <a:cxnLst/>
            <a:rect l="l" t="t" r="r" b="b"/>
            <a:pathLst>
              <a:path w="1198013" h="1173974">
                <a:moveTo>
                  <a:pt x="0" y="0"/>
                </a:moveTo>
                <a:lnTo>
                  <a:pt x="1198012" y="0"/>
                </a:lnTo>
                <a:lnTo>
                  <a:pt x="1198012" y="1173974"/>
                </a:lnTo>
                <a:lnTo>
                  <a:pt x="0" y="1173974"/>
                </a:lnTo>
                <a:lnTo>
                  <a:pt x="0" y="0"/>
                </a:lnTo>
                <a:close/>
              </a:path>
            </a:pathLst>
          </a:custGeom>
          <a:blipFill>
            <a:blip r:embed="rId2"/>
            <a:stretch>
              <a:fillRect l="-248209" t="-235662" r="-439919" b="-23335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00F644-9D20-CEA8-54A8-79BEB8D554AD}"/>
              </a:ext>
            </a:extLst>
          </p:cNvPr>
          <p:cNvPicPr>
            <a:picLocks noChangeAspect="1"/>
          </p:cNvPicPr>
          <p:nvPr/>
        </p:nvPicPr>
        <p:blipFill>
          <a:blip r:embed="rId2"/>
          <a:stretch>
            <a:fillRect/>
          </a:stretch>
        </p:blipFill>
        <p:spPr>
          <a:xfrm>
            <a:off x="0" y="-28268"/>
            <a:ext cx="18238022" cy="10315267"/>
          </a:xfrm>
          <a:prstGeom prst="rect">
            <a:avLst/>
          </a:prstGeom>
        </p:spPr>
      </p:pic>
    </p:spTree>
    <p:extLst>
      <p:ext uri="{BB962C8B-B14F-4D97-AF65-F5344CB8AC3E}">
        <p14:creationId xmlns:p14="http://schemas.microsoft.com/office/powerpoint/2010/main" val="41053873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D4A6C"/>
        </a:solidFill>
        <a:effectLst/>
      </p:bgPr>
    </p:bg>
    <p:spTree>
      <p:nvGrpSpPr>
        <p:cNvPr id="1" name=""/>
        <p:cNvGrpSpPr/>
        <p:nvPr/>
      </p:nvGrpSpPr>
      <p:grpSpPr>
        <a:xfrm>
          <a:off x="0" y="0"/>
          <a:ext cx="0" cy="0"/>
          <a:chOff x="0" y="0"/>
          <a:chExt cx="0" cy="0"/>
        </a:xfrm>
      </p:grpSpPr>
      <p:sp>
        <p:nvSpPr>
          <p:cNvPr id="2" name="Freeform 2"/>
          <p:cNvSpPr/>
          <p:nvPr/>
        </p:nvSpPr>
        <p:spPr>
          <a:xfrm>
            <a:off x="669924" y="8459106"/>
            <a:ext cx="3606717" cy="1117906"/>
          </a:xfrm>
          <a:custGeom>
            <a:avLst/>
            <a:gdLst/>
            <a:ahLst/>
            <a:cxnLst/>
            <a:rect l="l" t="t" r="r" b="b"/>
            <a:pathLst>
              <a:path w="3606717" h="1117906">
                <a:moveTo>
                  <a:pt x="0" y="0"/>
                </a:moveTo>
                <a:lnTo>
                  <a:pt x="3606717" y="0"/>
                </a:lnTo>
                <a:lnTo>
                  <a:pt x="3606717" y="1117905"/>
                </a:lnTo>
                <a:lnTo>
                  <a:pt x="0" y="111790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94963" y="4188104"/>
            <a:ext cx="16898074" cy="1694888"/>
          </a:xfrm>
          <a:prstGeom prst="rect">
            <a:avLst/>
          </a:prstGeom>
        </p:spPr>
        <p:txBody>
          <a:bodyPr lIns="0" tIns="0" rIns="0" bIns="0" rtlCol="0" anchor="t">
            <a:spAutoFit/>
          </a:bodyPr>
          <a:lstStyle/>
          <a:p>
            <a:pPr algn="r">
              <a:lnSpc>
                <a:spcPts val="4514"/>
              </a:lnSpc>
            </a:pPr>
            <a:r>
              <a:rPr lang="en-US" sz="3300" b="1" dirty="0">
                <a:solidFill>
                  <a:srgbClr val="FFFFFF"/>
                </a:solidFill>
                <a:latin typeface="Sailec 1 Bold"/>
                <a:ea typeface="Sailec 1 Bold"/>
                <a:cs typeface="Sailec 1 Bold"/>
                <a:sym typeface="Sailec 1 Bold"/>
              </a:rPr>
              <a:t>Archie Herrick</a:t>
            </a:r>
          </a:p>
          <a:p>
            <a:pPr algn="r">
              <a:lnSpc>
                <a:spcPts val="4514"/>
              </a:lnSpc>
            </a:pPr>
            <a:r>
              <a:rPr lang="en-US" sz="3300" b="1" dirty="0" err="1">
                <a:solidFill>
                  <a:srgbClr val="FFFFFF"/>
                </a:solidFill>
                <a:latin typeface="Sailec 1 Bold"/>
                <a:ea typeface="Sailec 1 Bold"/>
                <a:cs typeface="Sailec 1 Bold"/>
                <a:sym typeface="Sailec 1 Bold"/>
              </a:rPr>
              <a:t>Reseacher</a:t>
            </a:r>
            <a:endParaRPr lang="en-US" sz="3300" b="1" dirty="0">
              <a:solidFill>
                <a:srgbClr val="FFFFFF"/>
              </a:solidFill>
              <a:latin typeface="Sailec 1 Bold"/>
              <a:ea typeface="Sailec 1 Bold"/>
              <a:cs typeface="Sailec 1 Bold"/>
              <a:sym typeface="Sailec 1 Bold"/>
            </a:endParaRPr>
          </a:p>
          <a:p>
            <a:pPr algn="r">
              <a:lnSpc>
                <a:spcPts val="4514"/>
              </a:lnSpc>
            </a:pPr>
            <a:r>
              <a:rPr lang="en-US" sz="3300" b="1" dirty="0" err="1">
                <a:solidFill>
                  <a:srgbClr val="FFFFFF"/>
                </a:solidFill>
                <a:latin typeface="Sailec 1 Bold"/>
                <a:ea typeface="Sailec 1 Bold"/>
                <a:cs typeface="Sailec 1 Bold"/>
                <a:sym typeface="Sailec 1 Bold"/>
              </a:rPr>
              <a:t>archie@moreincommon.com</a:t>
            </a:r>
            <a:endParaRPr lang="en-US" sz="3300" b="1" dirty="0">
              <a:solidFill>
                <a:srgbClr val="FFFFFF"/>
              </a:solidFill>
              <a:latin typeface="Sailec 1 Bold"/>
              <a:ea typeface="Sailec 1 Bold"/>
              <a:cs typeface="Sailec 1 Bold"/>
              <a:sym typeface="Sailec 1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FE65F-0D3E-802B-9037-FAC4B3A70F9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AA6517E-F495-5D43-2C71-88590E67FB0F}"/>
              </a:ext>
            </a:extLst>
          </p:cNvPr>
          <p:cNvSpPr txBox="1"/>
          <p:nvPr/>
        </p:nvSpPr>
        <p:spPr>
          <a:xfrm>
            <a:off x="669928" y="9582153"/>
            <a:ext cx="1964579" cy="276225"/>
          </a:xfrm>
          <a:prstGeom prst="rect">
            <a:avLst/>
          </a:prstGeom>
        </p:spPr>
        <p:txBody>
          <a:bodyPr lIns="0" tIns="0" rIns="0" bIns="0" rtlCol="0" anchor="t">
            <a:spAutoFit/>
          </a:bodyPr>
          <a:lstStyle/>
          <a:p>
            <a:pPr marL="0" marR="0" lvl="0" indent="0" algn="l" defTabSz="914400" rtl="0" eaLnBrk="1" fontAlgn="auto" latinLnBrk="0" hangingPunct="1">
              <a:lnSpc>
                <a:spcPts val="1980"/>
              </a:lnSpc>
              <a:spcBef>
                <a:spcPts val="0"/>
              </a:spcBef>
              <a:spcAft>
                <a:spcPts val="0"/>
              </a:spcAft>
              <a:buClrTx/>
              <a:buSzTx/>
              <a:buFontTx/>
              <a:buNone/>
              <a:tabLst/>
              <a:defRPr/>
            </a:pPr>
            <a:r>
              <a:rPr kumimoji="0" lang="en-US" sz="1650" b="0" i="0" u="none" strike="noStrike" kern="1200" cap="none" spc="0" normalizeH="0" baseline="0" noProof="0">
                <a:ln>
                  <a:noFill/>
                </a:ln>
                <a:solidFill>
                  <a:srgbClr val="000000"/>
                </a:solidFill>
                <a:effectLst/>
                <a:uLnTx/>
                <a:uFillTx/>
                <a:latin typeface="Sailec 1"/>
                <a:ea typeface="Sailec 1"/>
                <a:cs typeface="Sailec 1"/>
                <a:sym typeface="Sailec 1"/>
              </a:rPr>
              <a:t>November 2025</a:t>
            </a:r>
          </a:p>
        </p:txBody>
      </p:sp>
      <p:sp>
        <p:nvSpPr>
          <p:cNvPr id="6" name="TextBox 6">
            <a:extLst>
              <a:ext uri="{FF2B5EF4-FFF2-40B4-BE49-F238E27FC236}">
                <a16:creationId xmlns:a16="http://schemas.microsoft.com/office/drawing/2014/main" id="{63484CB5-FFE7-8CFC-B04F-DE2F4FCA0CAF}"/>
              </a:ext>
            </a:extLst>
          </p:cNvPr>
          <p:cNvSpPr txBox="1"/>
          <p:nvPr/>
        </p:nvSpPr>
        <p:spPr>
          <a:xfrm>
            <a:off x="15316200" y="6740685"/>
            <a:ext cx="2729176"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In one or two words, how would you describe the US/UK today?</a:t>
            </a:r>
          </a:p>
        </p:txBody>
      </p:sp>
      <p:sp>
        <p:nvSpPr>
          <p:cNvPr id="7" name="TextBox 7">
            <a:extLst>
              <a:ext uri="{FF2B5EF4-FFF2-40B4-BE49-F238E27FC236}">
                <a16:creationId xmlns:a16="http://schemas.microsoft.com/office/drawing/2014/main" id="{A268BFDF-1ABA-CCD8-AF12-9D7C2415DA50}"/>
              </a:ext>
            </a:extLst>
          </p:cNvPr>
          <p:cNvSpPr txBox="1"/>
          <p:nvPr/>
        </p:nvSpPr>
        <p:spPr>
          <a:xfrm>
            <a:off x="476368" y="6740685"/>
            <a:ext cx="4316277" cy="196977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In one or two words, how would you describe your local community today? </a:t>
            </a:r>
          </a:p>
        </p:txBody>
      </p:sp>
      <p:sp>
        <p:nvSpPr>
          <p:cNvPr id="8" name="TextBox 8">
            <a:extLst>
              <a:ext uri="{FF2B5EF4-FFF2-40B4-BE49-F238E27FC236}">
                <a16:creationId xmlns:a16="http://schemas.microsoft.com/office/drawing/2014/main" id="{C845A164-C4AF-E89B-F3C6-47388F872E2F}"/>
              </a:ext>
            </a:extLst>
          </p:cNvPr>
          <p:cNvSpPr txBox="1"/>
          <p:nvPr/>
        </p:nvSpPr>
        <p:spPr>
          <a:xfrm>
            <a:off x="762000" y="427216"/>
            <a:ext cx="17143033" cy="1484252"/>
          </a:xfrm>
          <a:prstGeom prst="rect">
            <a:avLst/>
          </a:prstGeom>
        </p:spPr>
        <p:txBody>
          <a:bodyPr wrap="square" lIns="0" tIns="0" rIns="0" bIns="0" rtlCol="0" anchor="t">
            <a:spAutoFit/>
          </a:bodyPr>
          <a:lstStyle/>
          <a:p>
            <a:pPr marL="0" marR="0" lvl="0" indent="0" algn="l" defTabSz="914400" rtl="0" eaLnBrk="1" fontAlgn="auto" latinLnBrk="0" hangingPunct="1">
              <a:lnSpc>
                <a:spcPts val="5879"/>
              </a:lnSpc>
              <a:spcBef>
                <a:spcPts val="0"/>
              </a:spcBef>
              <a:spcAft>
                <a:spcPts val="0"/>
              </a:spcAft>
              <a:buClrTx/>
              <a:buSzTx/>
              <a:buFontTx/>
              <a:buNone/>
              <a:tabLst/>
              <a:defRPr/>
            </a:pPr>
            <a:r>
              <a:rPr kumimoji="0" lang="en-US" sz="4899"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Local vs national conditions: people find sources of identity locally that unite across lines of difference</a:t>
            </a:r>
          </a:p>
        </p:txBody>
      </p:sp>
      <p:pic>
        <p:nvPicPr>
          <p:cNvPr id="11" name="Picture 10" descr="A close-up of words&#10;&#10;AI-generated content may be incorrect.">
            <a:extLst>
              <a:ext uri="{FF2B5EF4-FFF2-40B4-BE49-F238E27FC236}">
                <a16:creationId xmlns:a16="http://schemas.microsoft.com/office/drawing/2014/main" id="{E709847F-46A0-64EC-2EF2-C38737EAE30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599" r="15463"/>
          <a:stretch>
            <a:fillRect/>
          </a:stretch>
        </p:blipFill>
        <p:spPr>
          <a:xfrm>
            <a:off x="318484" y="1836724"/>
            <a:ext cx="5924738" cy="4629894"/>
          </a:xfrm>
          <a:prstGeom prst="rect">
            <a:avLst/>
          </a:prstGeom>
          <a:effectLst>
            <a:reflection stA="0" endPos="65000" dist="50800" dir="5400000" sy="-100000" algn="bl" rotWithShape="0"/>
          </a:effectLst>
        </p:spPr>
      </p:pic>
      <p:pic>
        <p:nvPicPr>
          <p:cNvPr id="12" name="Picture 11" descr="A red and white background with words&#10;&#10;AI-generated content may be incorrect.">
            <a:extLst>
              <a:ext uri="{FF2B5EF4-FFF2-40B4-BE49-F238E27FC236}">
                <a16:creationId xmlns:a16="http://schemas.microsoft.com/office/drawing/2014/main" id="{7513DF93-D6A2-DCDB-DBE2-DC337259EC62}"/>
              </a:ext>
            </a:extLst>
          </p:cNvPr>
          <p:cNvPicPr>
            <a:picLocks noChangeAspect="1"/>
          </p:cNvPicPr>
          <p:nvPr/>
        </p:nvPicPr>
        <p:blipFill rotWithShape="1">
          <a:blip r:embed="rId3">
            <a:extLst>
              <a:ext uri="{28A0092B-C50C-407E-A947-70E740481C1C}">
                <a14:useLocalDpi xmlns:a14="http://schemas.microsoft.com/office/drawing/2010/main" val="0"/>
              </a:ext>
            </a:extLst>
          </a:blip>
          <a:srcRect l="4309" t="3381" r="13584" b="1"/>
          <a:stretch>
            <a:fillRect/>
          </a:stretch>
        </p:blipFill>
        <p:spPr>
          <a:xfrm>
            <a:off x="12685168" y="2099874"/>
            <a:ext cx="5111294" cy="3900388"/>
          </a:xfrm>
          <a:prstGeom prst="rect">
            <a:avLst/>
          </a:prstGeom>
        </p:spPr>
      </p:pic>
      <p:sp>
        <p:nvSpPr>
          <p:cNvPr id="3" name="Freeform 3">
            <a:extLst>
              <a:ext uri="{FF2B5EF4-FFF2-40B4-BE49-F238E27FC236}">
                <a16:creationId xmlns:a16="http://schemas.microsoft.com/office/drawing/2014/main" id="{E8BC1F7D-6A8C-7E08-4468-BC555B867A9E}"/>
              </a:ext>
            </a:extLst>
          </p:cNvPr>
          <p:cNvSpPr/>
          <p:nvPr/>
        </p:nvSpPr>
        <p:spPr>
          <a:xfrm>
            <a:off x="6102879" y="2092226"/>
            <a:ext cx="4495800" cy="4547192"/>
          </a:xfrm>
          <a:custGeom>
            <a:avLst/>
            <a:gdLst/>
            <a:ahLst/>
            <a:cxnLst/>
            <a:rect l="l" t="t" r="r" b="b"/>
            <a:pathLst>
              <a:path w="6004033" h="5786387">
                <a:moveTo>
                  <a:pt x="0" y="0"/>
                </a:moveTo>
                <a:lnTo>
                  <a:pt x="6004033" y="0"/>
                </a:lnTo>
                <a:lnTo>
                  <a:pt x="6004033" y="5786387"/>
                </a:lnTo>
                <a:lnTo>
                  <a:pt x="0" y="5786387"/>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2">
            <a:extLst>
              <a:ext uri="{FF2B5EF4-FFF2-40B4-BE49-F238E27FC236}">
                <a16:creationId xmlns:a16="http://schemas.microsoft.com/office/drawing/2014/main" id="{6907506F-568A-AFB8-4737-299228C50C2D}"/>
              </a:ext>
            </a:extLst>
          </p:cNvPr>
          <p:cNvSpPr/>
          <p:nvPr/>
        </p:nvSpPr>
        <p:spPr>
          <a:xfrm>
            <a:off x="9636146" y="5714341"/>
            <a:ext cx="5343275" cy="4572659"/>
          </a:xfrm>
          <a:custGeom>
            <a:avLst/>
            <a:gdLst/>
            <a:ahLst/>
            <a:cxnLst/>
            <a:rect l="l" t="t" r="r" b="b"/>
            <a:pathLst>
              <a:path w="6388146" h="5129515">
                <a:moveTo>
                  <a:pt x="0" y="0"/>
                </a:moveTo>
                <a:lnTo>
                  <a:pt x="6388146" y="0"/>
                </a:lnTo>
                <a:lnTo>
                  <a:pt x="6388146" y="5129515"/>
                </a:lnTo>
                <a:lnTo>
                  <a:pt x="0" y="512951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622846B0-7203-0FC6-D958-8D4679A900D2}"/>
              </a:ext>
            </a:extLst>
          </p:cNvPr>
          <p:cNvSpPr/>
          <p:nvPr/>
        </p:nvSpPr>
        <p:spPr>
          <a:xfrm>
            <a:off x="476368" y="9410700"/>
            <a:ext cx="2343032" cy="609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6">
            <a:extLst>
              <a:ext uri="{FF2B5EF4-FFF2-40B4-BE49-F238E27FC236}">
                <a16:creationId xmlns:a16="http://schemas.microsoft.com/office/drawing/2014/main" id="{F7EFCEF8-1505-B18D-387E-FEB6368795AC}"/>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3C3D4039-901A-905C-ECB9-07A910C8BD39}"/>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24685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2B78-F6D4-EB73-DBAC-E2EAF8444F1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F76D19A-8C25-837D-1253-415647A310C8}"/>
              </a:ext>
            </a:extLst>
          </p:cNvPr>
          <p:cNvSpPr txBox="1"/>
          <p:nvPr/>
        </p:nvSpPr>
        <p:spPr>
          <a:xfrm>
            <a:off x="1028700" y="2536940"/>
            <a:ext cx="7009725" cy="6286500"/>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Vertical trust is eroding in many leaders across society</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rPr>
              <a:t>However, </a:t>
            </a:r>
            <a:r>
              <a:rPr lang="en-US" sz="4500" dirty="0">
                <a:solidFill>
                  <a:srgbClr val="000000"/>
                </a:solidFill>
                <a:latin typeface="Sailec 1"/>
                <a:ea typeface="Sailec 1"/>
                <a:cs typeface="Sailec 1"/>
                <a:sym typeface="Sailec 1"/>
              </a:rPr>
              <a:t>horizon </a:t>
            </a:r>
            <a:r>
              <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rPr>
              <a:t>trust in neighbors remains fairly resilient </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endParaRP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endParaRPr>
          </a:p>
        </p:txBody>
      </p:sp>
      <p:grpSp>
        <p:nvGrpSpPr>
          <p:cNvPr id="5" name="Group 5">
            <a:extLst>
              <a:ext uri="{FF2B5EF4-FFF2-40B4-BE49-F238E27FC236}">
                <a16:creationId xmlns:a16="http://schemas.microsoft.com/office/drawing/2014/main" id="{D8D88D0F-4256-4016-AEDC-374430D6C713}"/>
              </a:ext>
            </a:extLst>
          </p:cNvPr>
          <p:cNvGrpSpPr/>
          <p:nvPr/>
        </p:nvGrpSpPr>
        <p:grpSpPr>
          <a:xfrm>
            <a:off x="8843629" y="1861834"/>
            <a:ext cx="8279864" cy="6563332"/>
            <a:chOff x="0" y="0"/>
            <a:chExt cx="11039819" cy="8751109"/>
          </a:xfrm>
        </p:grpSpPr>
        <p:sp>
          <p:nvSpPr>
            <p:cNvPr id="6" name="Freeform 6">
              <a:extLst>
                <a:ext uri="{FF2B5EF4-FFF2-40B4-BE49-F238E27FC236}">
                  <a16:creationId xmlns:a16="http://schemas.microsoft.com/office/drawing/2014/main" id="{F05E4A44-E12F-DD1A-FFF0-5B560D238C1E}"/>
                </a:ext>
              </a:extLst>
            </p:cNvPr>
            <p:cNvSpPr/>
            <p:nvPr/>
          </p:nvSpPr>
          <p:spPr>
            <a:xfrm>
              <a:off x="0" y="0"/>
              <a:ext cx="11039819" cy="4896643"/>
            </a:xfrm>
            <a:custGeom>
              <a:avLst/>
              <a:gdLst/>
              <a:ahLst/>
              <a:cxnLst/>
              <a:rect l="l" t="t" r="r" b="b"/>
              <a:pathLst>
                <a:path w="11039819" h="4896643">
                  <a:moveTo>
                    <a:pt x="0" y="0"/>
                  </a:moveTo>
                  <a:lnTo>
                    <a:pt x="11039819" y="0"/>
                  </a:lnTo>
                  <a:lnTo>
                    <a:pt x="11039819" y="4896643"/>
                  </a:lnTo>
                  <a:lnTo>
                    <a:pt x="0" y="4896643"/>
                  </a:lnTo>
                  <a:lnTo>
                    <a:pt x="0" y="0"/>
                  </a:lnTo>
                  <a:close/>
                </a:path>
              </a:pathLst>
            </a:custGeom>
            <a:blipFill>
              <a:blip r:embed="rId2"/>
              <a:stretch>
                <a:fillRect b="-10040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3A6CE24F-2502-3928-16AE-E963214C3B9B}"/>
                </a:ext>
              </a:extLst>
            </p:cNvPr>
            <p:cNvSpPr/>
            <p:nvPr/>
          </p:nvSpPr>
          <p:spPr>
            <a:xfrm>
              <a:off x="4868094" y="4906586"/>
              <a:ext cx="3108984" cy="3844523"/>
            </a:xfrm>
            <a:custGeom>
              <a:avLst/>
              <a:gdLst/>
              <a:ahLst/>
              <a:cxnLst/>
              <a:rect l="l" t="t" r="r" b="b"/>
              <a:pathLst>
                <a:path w="3108984" h="3844523">
                  <a:moveTo>
                    <a:pt x="0" y="0"/>
                  </a:moveTo>
                  <a:lnTo>
                    <a:pt x="3108984" y="0"/>
                  </a:lnTo>
                  <a:lnTo>
                    <a:pt x="3108984" y="3844523"/>
                  </a:lnTo>
                  <a:lnTo>
                    <a:pt x="0" y="3844523"/>
                  </a:lnTo>
                  <a:lnTo>
                    <a:pt x="0" y="0"/>
                  </a:lnTo>
                  <a:close/>
                </a:path>
              </a:pathLst>
            </a:custGeom>
            <a:blipFill>
              <a:blip r:embed="rId2"/>
              <a:stretch>
                <a:fillRect l="-255094" t="-129926" b="-253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a:extLst>
                <a:ext uri="{FF2B5EF4-FFF2-40B4-BE49-F238E27FC236}">
                  <a16:creationId xmlns:a16="http://schemas.microsoft.com/office/drawing/2014/main" id="{E90863E6-0964-F9E9-A491-E72265B5A57A}"/>
                </a:ext>
              </a:extLst>
            </p:cNvPr>
            <p:cNvSpPr/>
            <p:nvPr/>
          </p:nvSpPr>
          <p:spPr>
            <a:xfrm>
              <a:off x="3084491" y="4886563"/>
              <a:ext cx="1923768" cy="3864547"/>
            </a:xfrm>
            <a:custGeom>
              <a:avLst/>
              <a:gdLst/>
              <a:ahLst/>
              <a:cxnLst/>
              <a:rect l="l" t="t" r="r" b="b"/>
              <a:pathLst>
                <a:path w="1923768" h="3864547">
                  <a:moveTo>
                    <a:pt x="0" y="0"/>
                  </a:moveTo>
                  <a:lnTo>
                    <a:pt x="1923768" y="0"/>
                  </a:lnTo>
                  <a:lnTo>
                    <a:pt x="1923768" y="3864546"/>
                  </a:lnTo>
                  <a:lnTo>
                    <a:pt x="0" y="3864546"/>
                  </a:lnTo>
                  <a:lnTo>
                    <a:pt x="0" y="0"/>
                  </a:lnTo>
                  <a:close/>
                </a:path>
              </a:pathLst>
            </a:custGeom>
            <a:blipFill>
              <a:blip r:embed="rId2"/>
              <a:stretch>
                <a:fillRect t="-23717" r="-473864" b="-1302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6">
            <a:extLst>
              <a:ext uri="{FF2B5EF4-FFF2-40B4-BE49-F238E27FC236}">
                <a16:creationId xmlns:a16="http://schemas.microsoft.com/office/drawing/2014/main" id="{9D7049D8-AA9E-F276-4DA7-D3883B99C2A3}"/>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10" name="TextBox 5">
            <a:extLst>
              <a:ext uri="{FF2B5EF4-FFF2-40B4-BE49-F238E27FC236}">
                <a16:creationId xmlns:a16="http://schemas.microsoft.com/office/drawing/2014/main" id="{D4B06E4D-DF5B-FE06-87EB-A3DDF9ACD208}"/>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2809222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A706D-2A2C-C876-B1B0-3FD4298DB64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605DD3-E0D2-A33C-8626-132C6EB92FF3}"/>
              </a:ext>
            </a:extLst>
          </p:cNvPr>
          <p:cNvSpPr/>
          <p:nvPr/>
        </p:nvSpPr>
        <p:spPr>
          <a:xfrm>
            <a:off x="10809602" y="352905"/>
            <a:ext cx="4841928" cy="4362643"/>
          </a:xfrm>
          <a:custGeom>
            <a:avLst/>
            <a:gdLst/>
            <a:ahLst/>
            <a:cxnLst/>
            <a:rect l="l" t="t" r="r" b="b"/>
            <a:pathLst>
              <a:path w="4841928" h="4362643">
                <a:moveTo>
                  <a:pt x="0" y="0"/>
                </a:moveTo>
                <a:lnTo>
                  <a:pt x="4841927" y="0"/>
                </a:lnTo>
                <a:lnTo>
                  <a:pt x="4841927" y="4362643"/>
                </a:lnTo>
                <a:lnTo>
                  <a:pt x="0" y="4362643"/>
                </a:lnTo>
                <a:lnTo>
                  <a:pt x="0" y="0"/>
                </a:lnTo>
                <a:close/>
              </a:path>
            </a:pathLst>
          </a:custGeom>
          <a:blipFill>
            <a:blip r:embed="rId2"/>
            <a:stretch>
              <a:fillRect t="-14595" r="-100729" b="-1545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98F7B835-7B26-8286-69B7-308D59130083}"/>
              </a:ext>
            </a:extLst>
          </p:cNvPr>
          <p:cNvSpPr txBox="1"/>
          <p:nvPr/>
        </p:nvSpPr>
        <p:spPr>
          <a:xfrm>
            <a:off x="1028700" y="2971800"/>
            <a:ext cx="6799478" cy="4154984"/>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rPr>
              <a:t>Exhaustion with politics</a:t>
            </a:r>
          </a:p>
          <a:p>
            <a:pPr marL="0" marR="0" lvl="0" indent="0" algn="l" defTabSz="914400" rtl="0" eaLnBrk="1" fontAlgn="auto" latinLnBrk="0" hangingPunct="1">
              <a:lnSpc>
                <a:spcPts val="54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000000"/>
              </a:solidFill>
              <a:effectLst/>
              <a:uLnTx/>
              <a:uFillTx/>
              <a:latin typeface="Sailec 1 Bold"/>
              <a:ea typeface="Sailec 1 Bold"/>
              <a:cs typeface="Sailec 1 Bold"/>
              <a:sym typeface="Sailec 1 Bold"/>
            </a:endParaRPr>
          </a:p>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00000"/>
                </a:solidFill>
                <a:effectLst/>
                <a:uLnTx/>
                <a:uFillTx/>
                <a:latin typeface="Sailec 1"/>
                <a:ea typeface="Sailec 1"/>
                <a:cs typeface="Sailec 1"/>
                <a:sym typeface="Sailec 1"/>
              </a:rPr>
              <a:t>The public is tired with the conflict and chaos of politics and a sense of permanent crisis</a:t>
            </a:r>
          </a:p>
        </p:txBody>
      </p:sp>
      <p:sp>
        <p:nvSpPr>
          <p:cNvPr id="6" name="Freeform 6">
            <a:extLst>
              <a:ext uri="{FF2B5EF4-FFF2-40B4-BE49-F238E27FC236}">
                <a16:creationId xmlns:a16="http://schemas.microsoft.com/office/drawing/2014/main" id="{E1F4B224-8943-527C-2E46-E64AEED17233}"/>
              </a:ext>
            </a:extLst>
          </p:cNvPr>
          <p:cNvSpPr/>
          <p:nvPr/>
        </p:nvSpPr>
        <p:spPr>
          <a:xfrm>
            <a:off x="11037986" y="4902548"/>
            <a:ext cx="4787122" cy="4955830"/>
          </a:xfrm>
          <a:custGeom>
            <a:avLst/>
            <a:gdLst/>
            <a:ahLst/>
            <a:cxnLst/>
            <a:rect l="l" t="t" r="r" b="b"/>
            <a:pathLst>
              <a:path w="4787122" h="4955830">
                <a:moveTo>
                  <a:pt x="0" y="0"/>
                </a:moveTo>
                <a:lnTo>
                  <a:pt x="4787122" y="0"/>
                </a:lnTo>
                <a:lnTo>
                  <a:pt x="4787122" y="4955830"/>
                </a:lnTo>
                <a:lnTo>
                  <a:pt x="0" y="4955830"/>
                </a:lnTo>
                <a:lnTo>
                  <a:pt x="0" y="0"/>
                </a:lnTo>
                <a:close/>
              </a:path>
            </a:pathLst>
          </a:custGeom>
          <a:blipFill>
            <a:blip r:embed="rId2"/>
            <a:stretch>
              <a:fillRect l="-103027" t="-14300" b="-18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CF6D829-95C7-888A-D09D-A8162EC83FAB}"/>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8" name="TextBox 5">
            <a:extLst>
              <a:ext uri="{FF2B5EF4-FFF2-40B4-BE49-F238E27FC236}">
                <a16:creationId xmlns:a16="http://schemas.microsoft.com/office/drawing/2014/main" id="{E66F8463-647E-2654-82B5-26DD30707B9C}"/>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145532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19CDE-27D9-F68C-BAF0-BB812B2D6C2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D8CB5C10-847F-812F-079E-DBD47BE0D67E}"/>
              </a:ext>
            </a:extLst>
          </p:cNvPr>
          <p:cNvSpPr/>
          <p:nvPr/>
        </p:nvSpPr>
        <p:spPr>
          <a:xfrm>
            <a:off x="3105657" y="2948301"/>
            <a:ext cx="12076686" cy="6139666"/>
          </a:xfrm>
          <a:custGeom>
            <a:avLst/>
            <a:gdLst/>
            <a:ahLst/>
            <a:cxnLst/>
            <a:rect l="l" t="t" r="r" b="b"/>
            <a:pathLst>
              <a:path w="12076686" h="6139666">
                <a:moveTo>
                  <a:pt x="0" y="0"/>
                </a:moveTo>
                <a:lnTo>
                  <a:pt x="12076686" y="0"/>
                </a:lnTo>
                <a:lnTo>
                  <a:pt x="12076686" y="6139666"/>
                </a:lnTo>
                <a:lnTo>
                  <a:pt x="0" y="6139666"/>
                </a:lnTo>
                <a:lnTo>
                  <a:pt x="0" y="0"/>
                </a:lnTo>
                <a:close/>
              </a:path>
            </a:pathLst>
          </a:custGeom>
          <a:blipFill>
            <a:blip r:embed="rId2"/>
            <a:stretch>
              <a:fillRect t="-650" b="-65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3">
            <a:extLst>
              <a:ext uri="{FF2B5EF4-FFF2-40B4-BE49-F238E27FC236}">
                <a16:creationId xmlns:a16="http://schemas.microsoft.com/office/drawing/2014/main" id="{28E31846-1AD8-9B16-2AA6-1677BC45AEEC}"/>
              </a:ext>
            </a:extLst>
          </p:cNvPr>
          <p:cNvSpPr txBox="1"/>
          <p:nvPr/>
        </p:nvSpPr>
        <p:spPr>
          <a:xfrm>
            <a:off x="1028700" y="571500"/>
            <a:ext cx="14954072" cy="1485900"/>
          </a:xfrm>
          <a:prstGeom prst="rect">
            <a:avLst/>
          </a:prstGeom>
        </p:spPr>
        <p:txBody>
          <a:bodyPr lIns="0" tIns="0" rIns="0" bIns="0" rtlCol="0" anchor="t">
            <a:spAutoFit/>
          </a:bodyPr>
          <a:lstStyle/>
          <a:p>
            <a:pPr marL="0" marR="0" lvl="0" indent="0" algn="l" defTabSz="914400" rtl="0" eaLnBrk="1" fontAlgn="auto" latinLnBrk="0" hangingPunct="1">
              <a:lnSpc>
                <a:spcPts val="5400"/>
              </a:lnSpc>
              <a:spcBef>
                <a:spcPts val="0"/>
              </a:spcBef>
              <a:spcAft>
                <a:spcPts val="0"/>
              </a:spcAft>
              <a:buClrTx/>
              <a:buSzTx/>
              <a:buFontTx/>
              <a:buNone/>
              <a:tabLst/>
              <a:defRPr/>
            </a:pPr>
            <a:r>
              <a:rPr kumimoji="0" lang="en-US" sz="4500" b="1" i="0" u="none" strike="noStrike" kern="1200" cap="none" spc="0" normalizeH="0" baseline="0" noProof="0">
                <a:ln>
                  <a:noFill/>
                </a:ln>
                <a:solidFill>
                  <a:srgbClr val="000000"/>
                </a:solidFill>
                <a:effectLst/>
                <a:uLnTx/>
                <a:uFillTx/>
                <a:latin typeface="Sailec 1 Bold"/>
                <a:ea typeface="Sailec 1 Bold"/>
                <a:cs typeface="Sailec 1 Bold"/>
                <a:sym typeface="Sailec 1 Bold"/>
              </a:rPr>
              <a:t>High levels of threat perception shape broader outlook on the healthy of our societies </a:t>
            </a:r>
          </a:p>
        </p:txBody>
      </p:sp>
      <p:sp>
        <p:nvSpPr>
          <p:cNvPr id="6" name="TextBox 6">
            <a:extLst>
              <a:ext uri="{FF2B5EF4-FFF2-40B4-BE49-F238E27FC236}">
                <a16:creationId xmlns:a16="http://schemas.microsoft.com/office/drawing/2014/main" id="{676221B4-7811-32AD-E0E7-51002FA47D12}"/>
              </a:ext>
            </a:extLst>
          </p:cNvPr>
          <p:cNvSpPr txBox="1"/>
          <p:nvPr/>
        </p:nvSpPr>
        <p:spPr>
          <a:xfrm>
            <a:off x="2960544" y="9582153"/>
            <a:ext cx="6994410" cy="246349"/>
          </a:xfrm>
          <a:prstGeom prst="rect">
            <a:avLst/>
          </a:prstGeom>
        </p:spPr>
        <p:txBody>
          <a:bodyPr lIns="0" tIns="0" rIns="0" bIns="0" rtlCol="0" anchor="t">
            <a:spAutoFit/>
          </a:bodyPr>
          <a:lstStyle/>
          <a:p>
            <a:pPr>
              <a:lnSpc>
                <a:spcPts val="1980"/>
              </a:lnSpc>
            </a:pPr>
            <a:r>
              <a:rPr lang="en-GB" sz="1650" dirty="0">
                <a:solidFill>
                  <a:srgbClr val="000000"/>
                </a:solidFill>
                <a:latin typeface="Sailec 1"/>
              </a:rPr>
              <a:t>Nordisk </a:t>
            </a:r>
            <a:r>
              <a:rPr lang="en-GB" sz="1650" dirty="0" err="1">
                <a:solidFill>
                  <a:srgbClr val="000000"/>
                </a:solidFill>
                <a:latin typeface="Sailec 1"/>
              </a:rPr>
              <a:t>Stadsmissions</a:t>
            </a:r>
            <a:r>
              <a:rPr lang="en-GB" sz="1650" dirty="0">
                <a:solidFill>
                  <a:srgbClr val="000000"/>
                </a:solidFill>
                <a:latin typeface="Sailec 1"/>
              </a:rPr>
              <a:t> </a:t>
            </a:r>
            <a:r>
              <a:rPr lang="en-GB" sz="1650" dirty="0" err="1">
                <a:solidFill>
                  <a:srgbClr val="000000"/>
                </a:solidFill>
                <a:latin typeface="Sailec 1"/>
              </a:rPr>
              <a:t>konferens</a:t>
            </a:r>
            <a:endParaRPr lang="en-US" sz="1650" dirty="0">
              <a:solidFill>
                <a:srgbClr val="000000"/>
              </a:solidFill>
              <a:latin typeface="Sailec 1"/>
              <a:sym typeface="Sailec 1"/>
            </a:endParaRPr>
          </a:p>
        </p:txBody>
      </p:sp>
      <p:sp>
        <p:nvSpPr>
          <p:cNvPr id="7" name="TextBox 5">
            <a:extLst>
              <a:ext uri="{FF2B5EF4-FFF2-40B4-BE49-F238E27FC236}">
                <a16:creationId xmlns:a16="http://schemas.microsoft.com/office/drawing/2014/main" id="{FB406132-8E38-1A05-3948-9362CCD8E227}"/>
              </a:ext>
            </a:extLst>
          </p:cNvPr>
          <p:cNvSpPr txBox="1"/>
          <p:nvPr/>
        </p:nvSpPr>
        <p:spPr>
          <a:xfrm>
            <a:off x="669928" y="9582153"/>
            <a:ext cx="1964579" cy="246286"/>
          </a:xfrm>
          <a:prstGeom prst="rect">
            <a:avLst/>
          </a:prstGeom>
        </p:spPr>
        <p:txBody>
          <a:bodyPr lIns="0" tIns="0" rIns="0" bIns="0" rtlCol="0" anchor="t">
            <a:spAutoFit/>
          </a:bodyPr>
          <a:lstStyle/>
          <a:p>
            <a:pPr algn="l">
              <a:lnSpc>
                <a:spcPts val="1980"/>
              </a:lnSpc>
            </a:pPr>
            <a:r>
              <a:rPr lang="en-US" sz="1650" dirty="0">
                <a:solidFill>
                  <a:srgbClr val="000000"/>
                </a:solidFill>
                <a:latin typeface="Sailec 1"/>
                <a:ea typeface="Sailec 1"/>
                <a:cs typeface="Sailec 1"/>
                <a:sym typeface="Sailec 1"/>
              </a:rPr>
              <a:t>May 2026</a:t>
            </a:r>
          </a:p>
        </p:txBody>
      </p:sp>
    </p:spTree>
    <p:extLst>
      <p:ext uri="{BB962C8B-B14F-4D97-AF65-F5344CB8AC3E}">
        <p14:creationId xmlns:p14="http://schemas.microsoft.com/office/powerpoint/2010/main" val="36874593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C7D7F42364AD046910235F2E29F2B5A" ma:contentTypeVersion="11" ma:contentTypeDescription="Skapa ett nytt dokument." ma:contentTypeScope="" ma:versionID="a146b4b0880892b0578a1878ae9ec5c3">
  <xsd:schema xmlns:xsd="http://www.w3.org/2001/XMLSchema" xmlns:xs="http://www.w3.org/2001/XMLSchema" xmlns:p="http://schemas.microsoft.com/office/2006/metadata/properties" xmlns:ns2="8dfcbd46-eb79-4dc0-b3ad-467709f93d7f" xmlns:ns3="de4d183f-7ce5-4170-b059-5b32fe7afb79" targetNamespace="http://schemas.microsoft.com/office/2006/metadata/properties" ma:root="true" ma:fieldsID="c3009d582d1083cef345a0936b5622ec" ns2:_="" ns3:_="">
    <xsd:import namespace="8dfcbd46-eb79-4dc0-b3ad-467709f93d7f"/>
    <xsd:import namespace="de4d183f-7ce5-4170-b059-5b32fe7afb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fcbd46-eb79-4dc0-b3ad-467709f93d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fe994498-4079-427d-8cb5-4fc827e27c25" ma:termSetId="09814cd3-568e-fe90-9814-8d621ff8fb84" ma:anchorId="fba54fb3-c3e1-fe81-a776-ca4b69148c4d" ma:open="true" ma:isKeyword="false">
      <xsd:complexType>
        <xsd:sequence>
          <xsd:element ref="pc:Terms" minOccurs="0" maxOccurs="1"/>
        </xsd:sequence>
      </xsd:complexType>
    </xsd:element>
    <xsd:element name="MediaServiceLocation" ma:index="15" nillable="true" ma:displayName="Location" ma:indexed="true" ma:internalName="MediaServiceLocatio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4d183f-7ce5-4170-b059-5b32fe7afb7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e838bd2-4f0a-4484-acba-51e582738b2d}" ma:internalName="TaxCatchAll" ma:showField="CatchAllData" ma:web="de4d183f-7ce5-4170-b059-5b32fe7afb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dfcbd46-eb79-4dc0-b3ad-467709f93d7f">
      <Terms xmlns="http://schemas.microsoft.com/office/infopath/2007/PartnerControls"/>
    </lcf76f155ced4ddcb4097134ff3c332f>
    <TaxCatchAll xmlns="de4d183f-7ce5-4170-b059-5b32fe7afb79" xsi:nil="true"/>
  </documentManagement>
</p:properties>
</file>

<file path=customXml/itemProps1.xml><?xml version="1.0" encoding="utf-8"?>
<ds:datastoreItem xmlns:ds="http://schemas.openxmlformats.org/officeDocument/2006/customXml" ds:itemID="{81BA54EA-A554-437D-B730-3CF8CBE5D889}"/>
</file>

<file path=customXml/itemProps2.xml><?xml version="1.0" encoding="utf-8"?>
<ds:datastoreItem xmlns:ds="http://schemas.openxmlformats.org/officeDocument/2006/customXml" ds:itemID="{619DF573-451D-4FE1-9FC8-F030A34A85AD}"/>
</file>

<file path=customXml/itemProps3.xml><?xml version="1.0" encoding="utf-8"?>
<ds:datastoreItem xmlns:ds="http://schemas.openxmlformats.org/officeDocument/2006/customXml" ds:itemID="{A32DD0CC-6148-4B95-A4D8-B65AAC96819C}"/>
</file>

<file path=docProps/app.xml><?xml version="1.0" encoding="utf-8"?>
<Properties xmlns="http://schemas.openxmlformats.org/officeDocument/2006/extended-properties" xmlns:vt="http://schemas.openxmlformats.org/officeDocument/2006/docPropsVTypes">
  <TotalTime>157</TotalTime>
  <Words>1714</Words>
  <Application>Microsoft Macintosh PowerPoint</Application>
  <PresentationFormat>Custom</PresentationFormat>
  <Paragraphs>245</Paragraphs>
  <Slides>53</Slides>
  <Notes>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53</vt:i4>
      </vt:variant>
    </vt:vector>
  </HeadingPairs>
  <TitlesOfParts>
    <vt:vector size="69" baseType="lpstr">
      <vt:lpstr>Lato Light</vt:lpstr>
      <vt:lpstr>Helvetica Neue Medium</vt:lpstr>
      <vt:lpstr>Merriweather Light</vt:lpstr>
      <vt:lpstr>Calibri</vt:lpstr>
      <vt:lpstr>Sailec</vt:lpstr>
      <vt:lpstr>Lato Black</vt:lpstr>
      <vt:lpstr>Lato</vt:lpstr>
      <vt:lpstr>Aptos</vt:lpstr>
      <vt:lpstr>Merriweather Sans Light</vt:lpstr>
      <vt:lpstr>Arial</vt:lpstr>
      <vt:lpstr>☞SAILEC MEDIUM</vt:lpstr>
      <vt:lpstr>Sailec 1 Bold</vt:lpstr>
      <vt:lpstr>Sailec 1 Italics</vt:lpstr>
      <vt:lpstr>Merriweather</vt:lpstr>
      <vt:lpstr>Sailec 1</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 Baudouin Foundation</dc:title>
  <cp:lastModifiedBy>Archie Herrick</cp:lastModifiedBy>
  <cp:revision>8</cp:revision>
  <dcterms:created xsi:type="dcterms:W3CDTF">2006-08-16T00:00:00Z</dcterms:created>
  <dcterms:modified xsi:type="dcterms:W3CDTF">2026-05-06T10:18:53Z</dcterms:modified>
  <dc:identifier>DAG30BAv5rk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0x0101005C7D7F42364AD046910235F2E29F2B5A</vt:lpwstr>
  </property>
</Properties>
</file>